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24"/>
  </p:notesMasterIdLst>
  <p:handoutMasterIdLst>
    <p:handoutMasterId r:id="rId25"/>
  </p:handoutMasterIdLst>
  <p:sldIdLst>
    <p:sldId id="2144212402" r:id="rId2"/>
    <p:sldId id="2147471694" r:id="rId3"/>
    <p:sldId id="606" r:id="rId4"/>
    <p:sldId id="2147471707" r:id="rId5"/>
    <p:sldId id="2147471697" r:id="rId6"/>
    <p:sldId id="2147471706" r:id="rId7"/>
    <p:sldId id="2147471698" r:id="rId8"/>
    <p:sldId id="2147471699" r:id="rId9"/>
    <p:sldId id="2147471708" r:id="rId10"/>
    <p:sldId id="2147471682" r:id="rId11"/>
    <p:sldId id="2147471680" r:id="rId12"/>
    <p:sldId id="2147471691" r:id="rId13"/>
    <p:sldId id="2144212419" r:id="rId14"/>
    <p:sldId id="2144212422" r:id="rId15"/>
    <p:sldId id="2144212423" r:id="rId16"/>
    <p:sldId id="2147471709" r:id="rId17"/>
    <p:sldId id="2147471701" r:id="rId18"/>
    <p:sldId id="2147471702" r:id="rId19"/>
    <p:sldId id="2147471703" r:id="rId20"/>
    <p:sldId id="2147471704" r:id="rId21"/>
    <p:sldId id="2147309895" r:id="rId22"/>
    <p:sldId id="2146845851" r:id="rId23"/>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9CC2E9AE-524F-47BB-BEC1-F503FF5CA12D}">
          <p14:sldIdLst/>
        </p14:section>
        <p14:section name="Pillar Title slides" id="{DE23787B-2F70-41BD-B1E9-2A7EFC31BF1D}">
          <p14:sldIdLst>
            <p14:sldId id="2144212402"/>
            <p14:sldId id="2147471694"/>
            <p14:sldId id="606"/>
            <p14:sldId id="2147471707"/>
            <p14:sldId id="2147471697"/>
            <p14:sldId id="2147471706"/>
            <p14:sldId id="2147471698"/>
            <p14:sldId id="2147471699"/>
            <p14:sldId id="2147471708"/>
            <p14:sldId id="2147471682"/>
            <p14:sldId id="2147471680"/>
            <p14:sldId id="2147471691"/>
            <p14:sldId id="2144212419"/>
            <p14:sldId id="2144212422"/>
            <p14:sldId id="2144212423"/>
            <p14:sldId id="2147471709"/>
            <p14:sldId id="2147471701"/>
            <p14:sldId id="2147471702"/>
            <p14:sldId id="2147471703"/>
            <p14:sldId id="2147471704"/>
            <p14:sldId id="2147309895"/>
            <p14:sldId id="2146845851"/>
          </p14:sldIdLst>
        </p14:section>
        <p14:section name="All slides" id="{69C79F6C-AA55-485D-BB9F-DB342B1590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395"/>
    <a:srgbClr val="FDFEFE"/>
    <a:srgbClr val="FEFEFE"/>
    <a:srgbClr val="FFFEFE"/>
    <a:srgbClr val="FFFFFD"/>
    <a:srgbClr val="FFFFFE"/>
    <a:srgbClr val="FFFEFF"/>
    <a:srgbClr val="FEFFFF"/>
    <a:srgbClr val="FF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82" autoAdjust="0"/>
    <p:restoredTop sz="94725" autoAdjust="0"/>
  </p:normalViewPr>
  <p:slideViewPr>
    <p:cSldViewPr snapToGrid="0" showGuides="1">
      <p:cViewPr varScale="1">
        <p:scale>
          <a:sx n="59" d="100"/>
          <a:sy n="59" d="100"/>
        </p:scale>
        <p:origin x="80" y="476"/>
      </p:cViewPr>
      <p:guideLst>
        <p:guide orient="horz" pos="2160"/>
        <p:guide pos="3840"/>
      </p:guideLst>
    </p:cSldViewPr>
  </p:slideViewPr>
  <p:outlineViewPr>
    <p:cViewPr>
      <p:scale>
        <a:sx n="33" d="100"/>
        <a:sy n="33" d="100"/>
      </p:scale>
      <p:origin x="0" y="-22096"/>
    </p:cViewPr>
  </p:outlineViewPr>
  <p:notesTextViewPr>
    <p:cViewPr>
      <p:scale>
        <a:sx n="3" d="2"/>
        <a:sy n="3" d="2"/>
      </p:scale>
      <p:origin x="0" y="0"/>
    </p:cViewPr>
  </p:notesTextViewPr>
  <p:sorterViewPr>
    <p:cViewPr varScale="1">
      <p:scale>
        <a:sx n="1" d="1"/>
        <a:sy n="1" d="1"/>
      </p:scale>
      <p:origin x="0" y="-19320"/>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8/29/2023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8/29/2023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t>1</a:t>
            </a:fld>
            <a:endParaRPr lang="en-US"/>
          </a:p>
        </p:txBody>
      </p:sp>
    </p:spTree>
    <p:extLst>
      <p:ext uri="{BB962C8B-B14F-4D97-AF65-F5344CB8AC3E}">
        <p14:creationId xmlns:p14="http://schemas.microsoft.com/office/powerpoint/2010/main" val="150690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5</a:t>
            </a:fld>
            <a:endParaRPr lang="en-US" dirty="0"/>
          </a:p>
        </p:txBody>
      </p:sp>
    </p:spTree>
    <p:extLst>
      <p:ext uri="{BB962C8B-B14F-4D97-AF65-F5344CB8AC3E}">
        <p14:creationId xmlns:p14="http://schemas.microsoft.com/office/powerpoint/2010/main" val="182988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6</a:t>
            </a:fld>
            <a:endParaRPr lang="en-US" dirty="0"/>
          </a:p>
        </p:txBody>
      </p:sp>
    </p:spTree>
    <p:extLst>
      <p:ext uri="{BB962C8B-B14F-4D97-AF65-F5344CB8AC3E}">
        <p14:creationId xmlns:p14="http://schemas.microsoft.com/office/powerpoint/2010/main" val="426826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DS</a:t>
            </a:r>
          </a:p>
          <a:p>
            <a:r>
              <a:rPr kumimoji="1" lang="en-US" altLang="ja-JP" dirty="0"/>
              <a:t>https://docs.oracle.com/en-us/iaas/tools/ads-sdk/latest/user_guide/data_labeling/overview.html</a:t>
            </a:r>
          </a:p>
          <a:p>
            <a:endParaRPr kumimoji="1" lang="en-US" altLang="ja-JP" dirty="0"/>
          </a:p>
          <a:p>
            <a:r>
              <a:rPr lang="en-US" altLang="ja-JP" dirty="0">
                <a:effectLst/>
              </a:rPr>
              <a:t>df</a:t>
            </a:r>
            <a:r>
              <a:rPr lang="en-US" altLang="ja-JP" dirty="0"/>
              <a:t> </a:t>
            </a:r>
            <a:r>
              <a:rPr lang="en-US" altLang="ja-JP" dirty="0">
                <a:solidFill>
                  <a:srgbClr val="666666"/>
                </a:solidFill>
                <a:effectLst/>
              </a:rPr>
              <a:t>=</a:t>
            </a:r>
            <a:r>
              <a:rPr lang="en-US" altLang="ja-JP" dirty="0"/>
              <a:t> </a:t>
            </a:r>
            <a:r>
              <a:rPr lang="en-US" altLang="ja-JP" dirty="0" err="1">
                <a:effectLst/>
              </a:rPr>
              <a:t>pd</a:t>
            </a:r>
            <a:r>
              <a:rPr lang="en-US" altLang="ja-JP" dirty="0" err="1">
                <a:solidFill>
                  <a:srgbClr val="666666"/>
                </a:solidFill>
                <a:effectLst/>
              </a:rPr>
              <a:t>.</a:t>
            </a:r>
            <a:r>
              <a:rPr lang="en-US" altLang="ja-JP" dirty="0" err="1">
                <a:effectLst/>
              </a:rPr>
              <a:t>DataFrame</a:t>
            </a:r>
            <a:r>
              <a:rPr lang="en-US" altLang="ja-JP" dirty="0" err="1">
                <a:solidFill>
                  <a:srgbClr val="666666"/>
                </a:solidFill>
                <a:effectLst/>
              </a:rPr>
              <a:t>.</a:t>
            </a:r>
            <a:r>
              <a:rPr lang="en-US" altLang="ja-JP" dirty="0" err="1">
                <a:effectLst/>
              </a:rPr>
              <a:t>ads</a:t>
            </a:r>
            <a:r>
              <a:rPr lang="en-US" altLang="ja-JP" dirty="0" err="1">
                <a:solidFill>
                  <a:srgbClr val="666666"/>
                </a:solidFill>
                <a:effectLst/>
              </a:rPr>
              <a:t>.</a:t>
            </a:r>
            <a:r>
              <a:rPr lang="en-US" altLang="ja-JP" dirty="0" err="1">
                <a:effectLst/>
              </a:rPr>
              <a:t>read_labeled_data</a:t>
            </a:r>
            <a:r>
              <a:rPr lang="en-US" altLang="ja-JP" dirty="0">
                <a:effectLst/>
              </a:rPr>
              <a:t>(</a:t>
            </a:r>
            <a:r>
              <a:rPr lang="en-US" altLang="ja-JP" dirty="0"/>
              <a:t> </a:t>
            </a:r>
            <a:r>
              <a:rPr lang="en-US" altLang="ja-JP" dirty="0" err="1">
                <a:effectLst/>
              </a:rPr>
              <a:t>dataset_id</a:t>
            </a:r>
            <a:r>
              <a:rPr lang="en-US" altLang="ja-JP" dirty="0">
                <a:solidFill>
                  <a:srgbClr val="666666"/>
                </a:solidFill>
                <a:effectLst/>
              </a:rPr>
              <a:t>=</a:t>
            </a:r>
            <a:r>
              <a:rPr lang="en-US" altLang="ja-JP" dirty="0">
                <a:solidFill>
                  <a:srgbClr val="BA2121"/>
                </a:solidFill>
                <a:effectLst/>
              </a:rPr>
              <a:t>"&lt;</a:t>
            </a:r>
            <a:r>
              <a:rPr lang="en-US" altLang="ja-JP" dirty="0" err="1">
                <a:solidFill>
                  <a:srgbClr val="BA2121"/>
                </a:solidFill>
                <a:effectLst/>
              </a:rPr>
              <a:t>dataset_ocid</a:t>
            </a:r>
            <a:r>
              <a:rPr lang="en-US" altLang="ja-JP" dirty="0">
                <a:solidFill>
                  <a:srgbClr val="BA2121"/>
                </a:solidFill>
                <a:effectLst/>
              </a:rPr>
              <a:t>&gt;"</a:t>
            </a:r>
            <a:r>
              <a:rPr lang="en-US" altLang="ja-JP" dirty="0">
                <a:effectLst/>
              </a:rPr>
              <a:t>,</a:t>
            </a:r>
            <a:r>
              <a:rPr lang="en-US" altLang="ja-JP" dirty="0"/>
              <a:t> </a:t>
            </a:r>
            <a:r>
              <a:rPr lang="en-US" altLang="ja-JP" dirty="0">
                <a:effectLst/>
              </a:rPr>
              <a:t>materialize</a:t>
            </a:r>
            <a:r>
              <a:rPr lang="en-US" altLang="ja-JP" dirty="0">
                <a:solidFill>
                  <a:srgbClr val="666666"/>
                </a:solidFill>
                <a:effectLst/>
              </a:rPr>
              <a:t>=</a:t>
            </a:r>
            <a:r>
              <a:rPr lang="en-US" altLang="ja-JP" b="1" dirty="0">
                <a:solidFill>
                  <a:srgbClr val="008000"/>
                </a:solidFill>
                <a:effectLst/>
              </a:rPr>
              <a:t>True</a:t>
            </a:r>
            <a:r>
              <a:rPr lang="en-US" altLang="ja-JP" dirty="0"/>
              <a:t> </a:t>
            </a:r>
            <a:r>
              <a:rPr lang="en-US" altLang="ja-JP" dirty="0">
                <a:effectLst/>
              </a:rPr>
              <a:t>)</a:t>
            </a:r>
            <a:endParaRPr kumimoji="1" lang="ja-JP" altLang="en-US" dirty="0"/>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15</a:t>
            </a:fld>
            <a:endParaRPr lang="en-US" dirty="0"/>
          </a:p>
        </p:txBody>
      </p:sp>
    </p:spTree>
    <p:extLst>
      <p:ext uri="{BB962C8B-B14F-4D97-AF65-F5344CB8AC3E}">
        <p14:creationId xmlns:p14="http://schemas.microsoft.com/office/powerpoint/2010/main" val="1889641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$1=\140</a:t>
            </a:r>
            <a:r>
              <a:rPr kumimoji="1" lang="ja-JP" altLang="en-US"/>
              <a:t>で計算</a:t>
            </a:r>
          </a:p>
        </p:txBody>
      </p:sp>
      <p:sp>
        <p:nvSpPr>
          <p:cNvPr id="4" name="スライド番号プレースホルダー 3"/>
          <p:cNvSpPr>
            <a:spLocks noGrp="1"/>
          </p:cNvSpPr>
          <p:nvPr>
            <p:ph type="sldNum" sz="quarter" idx="5"/>
          </p:nvPr>
        </p:nvSpPr>
        <p:spPr/>
        <p:txBody>
          <a:bodyPr/>
          <a:lstStyle/>
          <a:p>
            <a:fld id="{9EDC5964-3162-43B5-B1EC-63C8D166D7D3}" type="slidenum">
              <a:rPr lang="en-US" smtClean="0"/>
              <a:pPr/>
              <a:t>21</a:t>
            </a:fld>
            <a:endParaRPr lang="en-US" dirty="0"/>
          </a:p>
        </p:txBody>
      </p:sp>
    </p:spTree>
    <p:extLst>
      <p:ext uri="{BB962C8B-B14F-4D97-AF65-F5344CB8AC3E}">
        <p14:creationId xmlns:p14="http://schemas.microsoft.com/office/powerpoint/2010/main" val="2395220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fld id="{F928FB3D-0BAC-4531-863B-8A970EA91BF6}" type="datetime1">
              <a:rPr lang="ja-JP" altLang="en-US" smtClean="0"/>
              <a:t>2023/8/29</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fld id="{F07B9BB1-76C2-4EA6-AF1B-11FD4369991F}" type="datetime1">
              <a:rPr lang="ja-JP" altLang="en-US" smtClean="0"/>
              <a:t>2023/8/29</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2023, Oracle and/or its affiliates </a:t>
            </a:r>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fld id="{415311CF-3DAF-4F98-9351-85B7694CE58E}" type="datetime1">
              <a:rPr lang="ja-JP" altLang="en-US" smtClean="0"/>
              <a:t>2023/8/29</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a:t>Copyright © 2023, Oracle and/or its affiliates </a:t>
            </a:r>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820664A5-8FA0-468D-9666-90448715A009}" type="datetime1">
              <a:rPr lang="ja-JP" altLang="en-US" smtClean="0"/>
              <a:t>2023/8/29</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fld id="{7F0071BF-D35D-4172-B75A-68FE0FB0E733}" type="datetime1">
              <a:rPr lang="ja-JP" altLang="en-US" smtClean="0"/>
              <a:t>2023/8/29</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fld id="{4E3E92C9-EBB6-4671-B435-98FA0869B56A}" type="datetime1">
              <a:rPr lang="ja-JP" altLang="en-US" smtClean="0"/>
              <a:t>2023/8/29</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2023, Oracle and/or its affiliates </a:t>
            </a:r>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fld id="{788313A5-758F-4B26-AA0C-4A7FD1FF9D42}" type="datetime1">
              <a:rPr lang="ja-JP" altLang="en-US" smtClean="0"/>
              <a:t>2023/8/29</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a:t>Copyright © 2023, Oracle and/or its affiliates </a:t>
            </a:r>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fld id="{EBDC7729-FFEB-4C02-A6B8-695EFA39DBD3}" type="datetime1">
              <a:rPr lang="ja-JP" altLang="en-US" smtClean="0"/>
              <a:t>2023/8/29</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fld id="{A292F3B0-F829-46AF-961E-121F24DA09DC}" type="datetime1">
              <a:rPr lang="ja-JP" altLang="en-US" smtClean="0"/>
              <a:t>2023/8/29</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ja-JP" altLang="en-US"/>
              <a:t>アイコンをクリックして図を追加</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ja-JP" altLang="en-US"/>
              <a:t>アイコンをクリックして図を追加</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ja-JP" altLang="en-US"/>
              <a:t>アイコンをクリックして図を追加</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ja-JP" altLang="en-US"/>
              <a:t>アイコンをクリックして図を追加</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fld id="{6A8E191D-92D7-4034-B201-7872B057272B}" type="datetime1">
              <a:rPr lang="ja-JP" altLang="en-US" smtClean="0"/>
              <a:t>2023/8/29</a:t>
            </a:fld>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534AED58-1333-4406-9AD5-6079BB6E1BDA}" type="datetime1">
              <a:rPr lang="ja-JP" altLang="en-US" smtClean="0"/>
              <a:t>2023/8/29</a:t>
            </a:fld>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2023, Oracle and/or its affiliates </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ja-JP" altLang="en-US"/>
              <a:t>アイコンをクリックして図を追加</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ja-JP" altLang="en-US"/>
              <a:t>アイコンをクリックして図を追加</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ja-JP" altLang="en-US"/>
              <a:t>アイコンをクリックして図を追加</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ja-JP" altLang="en-US"/>
              <a:t>アイコンをクリックして図を追加</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fld id="{A3382505-0F5A-4287-ACFF-E9AB64B0B9A1}" type="datetime1">
              <a:rPr lang="ja-JP" altLang="en-US" smtClean="0"/>
              <a:t>2023/8/29</a:t>
            </a:fld>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8AB4657B-A052-48B3-B71C-CD85A14417E1}" type="datetime1">
              <a:rPr lang="ja-JP" altLang="en-US" smtClean="0"/>
              <a:t>2023/8/29</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811B32F9-793B-49B6-819D-E463EEF371A8}" type="datetime1">
              <a:rPr lang="ja-JP" altLang="en-US" smtClean="0"/>
              <a:t>2023/8/29</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8E46B7C1-5AC1-4327-8719-CDDDD7B45CA4}" type="datetime1">
              <a:rPr lang="ja-JP" altLang="en-US" smtClean="0"/>
              <a:t>2023/8/29</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4182C74C-491F-44B8-9A3A-FE3B72E0F88F}" type="datetime1">
              <a:rPr lang="ja-JP" altLang="en-US" smtClean="0"/>
              <a:t>2023/8/29</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ja-JP" altLang="en-US"/>
              <a:t>アイコンをクリックして図を追加</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ja-JP" altLang="en-US"/>
              <a:t>アイコンをクリックして図を追加</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ja-JP" altLang="en-US"/>
              <a:t>アイコンをクリックして図を追加</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ja-JP" altLang="en-US"/>
              <a:t>アイコンをクリックして図を追加</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fld id="{6721F12E-6B6F-4998-9925-F83EA9ABC02C}" type="datetime1">
              <a:rPr lang="ja-JP" altLang="en-US" smtClean="0"/>
              <a:t>2023/8/29</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ja-JP" altLang="en-US"/>
              <a:t>アイコンをクリックして図を追加</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ja-JP" altLang="en-US"/>
              <a:t>アイコンをクリックして図を追加</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ja-JP" altLang="en-US"/>
              <a:t>アイコンをクリックして図を追加</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ja-JP" altLang="en-US"/>
              <a:t>アイコンをクリックして図を追加</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fld id="{E055B9A7-B3A2-4455-A599-1F375EE0BCFE}" type="datetime1">
              <a:rPr lang="ja-JP" altLang="en-US" smtClean="0"/>
              <a:t>2023/8/29</a:t>
            </a:fld>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fld id="{C0A5CDC4-C3D8-4F05-AAE3-C873FDEE440C}" type="datetime1">
              <a:rPr lang="ja-JP" altLang="en-US" smtClean="0"/>
              <a:t>2023/8/29</a:t>
            </a:fld>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a:t>Copyright © 2023, Oracle and/or its affiliates </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fld id="{F6CDE99F-2107-4655-80D1-0946925F5A08}" type="datetime1">
              <a:rPr lang="ja-JP" altLang="en-US" smtClean="0"/>
              <a:t>2023/8/29</a:t>
            </a:fld>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dirty="0"/>
              <a:t>Copyright © 2023, Oracle and/or its affiliates </a:t>
            </a:r>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E5EC4CD4-BEBA-4C46-A206-EFE463E4FF42}" type="datetime1">
              <a:rPr lang="ja-JP" altLang="en-US" smtClean="0"/>
              <a:t>2023/8/29</a:t>
            </a:fld>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fld id="{5A644C70-429B-41C3-A3C3-C09CDA9A7A02}" type="datetime1">
              <a:rPr lang="ja-JP" altLang="en-US" smtClean="0"/>
              <a:t>2023/8/29</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fld id="{B336EFBE-C4F1-4F86-A02A-178EF0E7A178}" type="datetime1">
              <a:rPr lang="ja-JP" altLang="en-US" smtClean="0"/>
              <a:t>2023/8/29</a:t>
            </a:fld>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fld id="{5855322D-B618-4ECE-BE2B-3E828E458E2D}" type="datetime1">
              <a:rPr lang="ja-JP" altLang="en-US" smtClean="0"/>
              <a:t>2023/8/29</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fld id="{886A7347-213C-4D36-92BA-977A930E9500}" type="datetime1">
              <a:rPr lang="ja-JP" altLang="en-US" smtClean="0"/>
              <a:t>2023/8/29</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fld id="{07BA8441-A617-4B72-B891-7A9AFA267450}" type="datetime1">
              <a:rPr lang="ja-JP" altLang="en-US" smtClean="0"/>
              <a:t>2023/8/29</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fld id="{B92BC27C-7902-4968-8C85-03B1C69D1C44}" type="datetime1">
              <a:rPr lang="ja-JP" altLang="en-US" smtClean="0"/>
              <a:t>2023/8/29</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a:t>Copyright © 2023, Oracle and/or its affiliates </a:t>
            </a:r>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fld id="{DE8A4153-0C4D-44E5-B83E-53507D0B3EB8}" type="datetime1">
              <a:rPr lang="ja-JP" altLang="en-US" smtClean="0"/>
              <a:t>2023/8/29</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2023,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fld id="{21F7254F-8F67-4449-AAE7-B602B81CED35}" type="datetime1">
              <a:rPr lang="ja-JP" altLang="en-US" smtClean="0"/>
              <a:t>2023/8/29</a:t>
            </a:fld>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a:t>Copyright © 2023, Oracle and/or its affiliates </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8B2BF354-D470-4B5E-BF71-AD5C8392B1D7}" type="datetime1">
              <a:rPr lang="ja-JP" altLang="en-US" smtClean="0"/>
              <a:t>2023/8/29</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52758B41-44BB-4BE2-9927-6E46C82B11E8}" type="datetime1">
              <a:rPr lang="ja-JP" altLang="en-US" smtClean="0"/>
              <a:t>2023/8/29</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fld id="{73ABFC64-142E-4093-9017-D4060DA72FE6}" type="datetime1">
              <a:rPr lang="ja-JP" altLang="en-US" smtClean="0"/>
              <a:t>2023/8/29</a:t>
            </a:fld>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fld id="{A26C1952-58C3-4C9C-A465-5C5D9BBADF6F}" type="datetime1">
              <a:rPr lang="ja-JP" altLang="en-US" smtClean="0"/>
              <a:t>2023/8/29</a:t>
            </a:fld>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2023, Oracle and/or its affiliates </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4A4A64A2-6ADD-40CB-829F-E8B44CCFD767}" type="datetime1">
              <a:rPr lang="ja-JP" altLang="en-US" smtClean="0"/>
              <a:t>2023/8/29</a:t>
            </a:fld>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2023, Oracle and/or its affiliates </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54FFAB1-B0E4-4CDB-BC13-FF8C8C8E19AA}" type="datetime1">
              <a:rPr lang="ja-JP" altLang="en-US" smtClean="0"/>
              <a:t>2023/8/29</a:t>
            </a:fld>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fld id="{71775FDA-FC81-44D9-B3E8-3E50FB1A1DAE}" type="datetime1">
              <a:rPr lang="ja-JP" altLang="en-US" smtClean="0"/>
              <a:t>2023/8/29</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fld id="{092F4934-C9B6-4FB0-A547-8BE4A0A1A335}" type="datetime1">
              <a:rPr lang="ja-JP" altLang="en-US" smtClean="0"/>
              <a:t>2023/8/29</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fld id="{D1633BBB-5F8B-4D84-8947-BA9A3067160A}" type="datetime1">
              <a:rPr lang="ja-JP" altLang="en-US" smtClean="0"/>
              <a:t>2023/8/29</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2023, Oracle and/or its affiliates </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fld id="{031AB805-2B2B-4CE4-B007-13885AB177C8}" type="datetime1">
              <a:rPr lang="ja-JP" altLang="en-US" smtClean="0"/>
              <a:t>2023/8/29</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fld id="{625B963F-2587-498E-B539-7655CBA80356}" type="datetime1">
              <a:rPr lang="ja-JP" altLang="en-US" smtClean="0"/>
              <a:t>2023/8/29</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fld id="{20CC91B3-B2A0-4103-9780-A8361132E997}" type="datetime1">
              <a:rPr lang="ja-JP" altLang="en-US" smtClean="0"/>
              <a:t>2023/8/29</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a:t>Copyright © 2023, Oracle and/or its affiliates </a:t>
            </a:r>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ja-JP" altLang="en-US"/>
              <a:t>マスター テキストの書式設定</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ja-JP" altLang="en-US"/>
              <a:t>マスター テキストの書式設定</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48F46330-AECD-417F-A0B5-39B5CB998552}" type="datetime1">
              <a:rPr lang="ja-JP" altLang="en-US" smtClean="0"/>
              <a:t>2023/8/29</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fld id="{CEBF3694-B616-4D3E-B79E-FD37DCA6520E}" type="datetime1">
              <a:rPr lang="ja-JP" altLang="en-US" smtClean="0"/>
              <a:t>2023/8/29</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ja-JP" altLang="en-US"/>
              <a:t>マスター テキストの書式設定</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ja-JP" altLang="en-US"/>
              <a:t>マスター テキストの書式設定</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fld id="{5873F906-336C-40E7-B4C6-5ECE39EBBAA6}" type="datetime1">
              <a:rPr lang="ja-JP" altLang="en-US" smtClean="0"/>
              <a:t>2023/8/29</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a:t>Copyright © 2023, Oracle and/or its affiliates </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970973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605808C0-B486-48D2-A4E4-5AE447A0BCF4}" type="datetime1">
              <a:rPr lang="ja-JP" altLang="en-US" smtClean="0"/>
              <a:t>2023/8/29</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77C8CE40-B494-4E19-B9F3-C42EC6CEB29F}" type="datetime1">
              <a:rPr lang="ja-JP" altLang="en-US" smtClean="0"/>
              <a:t>2023/8/29</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89989F-816A-4F8C-AD7B-F17F5B4AB25B}"/>
              </a:ext>
            </a:extLst>
          </p:cNvPr>
          <p:cNvSpPr>
            <a:spLocks noGrp="1"/>
          </p:cNvSpPr>
          <p:nvPr>
            <p:ph type="title" hasCustomPrompt="1"/>
          </p:nvPr>
        </p:nvSpPr>
        <p:spPr/>
        <p:txBody>
          <a:bodyPr/>
          <a:lstStyle>
            <a:lvl1pPr>
              <a:defRPr/>
            </a:lvl1pPr>
          </a:lstStyle>
          <a:p>
            <a:r>
              <a:rPr kumimoji="1" lang="en-US" altLang="ja-JP"/>
              <a:t>Title</a:t>
            </a:r>
            <a:endParaRPr kumimoji="1" lang="ja-JP" altLang="en-US"/>
          </a:p>
        </p:txBody>
      </p:sp>
      <p:sp>
        <p:nvSpPr>
          <p:cNvPr id="3" name="スライド番号プレースホルダー 2">
            <a:extLst>
              <a:ext uri="{FF2B5EF4-FFF2-40B4-BE49-F238E27FC236}">
                <a16:creationId xmlns:a16="http://schemas.microsoft.com/office/drawing/2014/main" id="{20F917D3-9534-482A-BBAF-B38FB3E81373}"/>
              </a:ext>
            </a:extLst>
          </p:cNvPr>
          <p:cNvSpPr>
            <a:spLocks noGrp="1"/>
          </p:cNvSpPr>
          <p:nvPr>
            <p:ph type="sldNum" sz="quarter" idx="10"/>
          </p:nvPr>
        </p:nvSpPr>
        <p:spPr/>
        <p:txBody>
          <a:bodyPr/>
          <a:lstStyle/>
          <a:p>
            <a:fld id="{345D60D9-5372-5F40-9443-0F9AE5BDC3C8}" type="slidenum">
              <a:rPr lang="en-US" smtClean="0"/>
              <a:pPr/>
              <a:t>‹#›</a:t>
            </a:fld>
            <a:endParaRPr lang="en-US" dirty="0"/>
          </a:p>
        </p:txBody>
      </p:sp>
      <p:sp>
        <p:nvSpPr>
          <p:cNvPr id="4" name="フッター プレースホルダー 3">
            <a:extLst>
              <a:ext uri="{FF2B5EF4-FFF2-40B4-BE49-F238E27FC236}">
                <a16:creationId xmlns:a16="http://schemas.microsoft.com/office/drawing/2014/main" id="{148EE6E1-8BDF-414A-9461-A81ABE3BBBE5}"/>
              </a:ext>
            </a:extLst>
          </p:cNvPr>
          <p:cNvSpPr>
            <a:spLocks noGrp="1"/>
          </p:cNvSpPr>
          <p:nvPr>
            <p:ph type="ftr" sz="quarter" idx="11"/>
          </p:nvPr>
        </p:nvSpPr>
        <p:spPr/>
        <p:txBody>
          <a:bodyPr/>
          <a:lstStyle/>
          <a:p>
            <a:r>
              <a:rPr lang="en-US"/>
              <a:t>Copyright © 2023, Oracle and/or its affiliates</a:t>
            </a:r>
            <a:endParaRPr lang="en-US" dirty="0"/>
          </a:p>
        </p:txBody>
      </p:sp>
      <p:sp>
        <p:nvSpPr>
          <p:cNvPr id="5" name="日付プレースホルダー 4">
            <a:extLst>
              <a:ext uri="{FF2B5EF4-FFF2-40B4-BE49-F238E27FC236}">
                <a16:creationId xmlns:a16="http://schemas.microsoft.com/office/drawing/2014/main" id="{A811D420-2EFB-40FC-8D74-4342651DD4B2}"/>
              </a:ext>
            </a:extLst>
          </p:cNvPr>
          <p:cNvSpPr>
            <a:spLocks noGrp="1"/>
          </p:cNvSpPr>
          <p:nvPr>
            <p:ph type="dt" sz="half" idx="12"/>
          </p:nvPr>
        </p:nvSpPr>
        <p:spPr/>
        <p:txBody>
          <a:bodyPr/>
          <a:lstStyle/>
          <a:p>
            <a:fld id="{356C6A2B-858B-453E-ADA3-232B45CD6AD1}" type="datetime1">
              <a:rPr lang="en-US" altLang="ja-JP" smtClean="0"/>
              <a:t>8/29/2023</a:t>
            </a:fld>
            <a:endParaRPr lang="en-US" dirty="0"/>
          </a:p>
        </p:txBody>
      </p:sp>
      <p:sp>
        <p:nvSpPr>
          <p:cNvPr id="6" name="Content Placeholder 6">
            <a:extLst>
              <a:ext uri="{FF2B5EF4-FFF2-40B4-BE49-F238E27FC236}">
                <a16:creationId xmlns:a16="http://schemas.microsoft.com/office/drawing/2014/main" id="{ED823A29-2491-410D-9A97-10E6A05B7EFA}"/>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Subtitle">
            <a:extLst>
              <a:ext uri="{FF2B5EF4-FFF2-40B4-BE49-F238E27FC236}">
                <a16:creationId xmlns:a16="http://schemas.microsoft.com/office/drawing/2014/main" id="{E17E0654-EE51-4375-BD8D-9D19F0002C05}"/>
              </a:ext>
            </a:extLst>
          </p:cNvPr>
          <p:cNvSpPr>
            <a:spLocks noGrp="1"/>
          </p:cNvSpPr>
          <p:nvPr>
            <p:ph type="body" sz="quarter" idx="14"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73287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fld id="{B2AB6936-D58D-40AE-98D8-2930BC0D7295}" type="datetime1">
              <a:rPr lang="ja-JP" altLang="en-US" smtClean="0"/>
              <a:t>2023/8/29</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fld id="{50C70894-DEDF-4FCD-8BDF-880D4B135495}" type="datetime1">
              <a:rPr lang="ja-JP" altLang="en-US" smtClean="0"/>
              <a:t>2023/8/29</a:t>
            </a:fld>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dirty="0"/>
              <a:t>Copyright © 2023, Oracle and/or its affiliates </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fld id="{CCBA2A03-2772-4239-AE71-DA7B5168B2A9}" type="datetime1">
              <a:rPr lang="ja-JP" altLang="en-US" smtClean="0"/>
              <a:t>2023/8/29</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a:t>Copyright © 2023, Oracle and/or its affiliates </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fld id="{4F34B280-F667-41DF-B2C1-DB73232A15AF}" type="datetime1">
              <a:rPr lang="ja-JP" altLang="en-US" smtClean="0"/>
              <a:t>2023/8/29</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2023, Oracle and/or its affiliates </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59"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2023, Oracle and/or its affiliates </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DA97D3D9-C297-4757-ACEA-1BE615AC3133}" type="datetime1">
              <a:rPr lang="ja-JP" altLang="en-US" smtClean="0"/>
              <a:t>2023/8/29</a:t>
            </a:fld>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749" r:id="rId43"/>
    <p:sldLayoutId id="2147483908" r:id="rId44"/>
    <p:sldLayoutId id="2147483751" r:id="rId45"/>
    <p:sldLayoutId id="2147483945" r:id="rId46"/>
    <p:sldLayoutId id="2147483752" r:id="rId47"/>
    <p:sldLayoutId id="2147483912" r:id="rId48"/>
    <p:sldLayoutId id="2147483763" r:id="rId49"/>
    <p:sldLayoutId id="2147483943" r:id="rId50"/>
    <p:sldLayoutId id="2147483744" r:id="rId51"/>
    <p:sldLayoutId id="2147483944" r:id="rId52"/>
    <p:sldLayoutId id="2147483742" r:id="rId53"/>
    <p:sldLayoutId id="2147483952" r:id="rId54"/>
    <p:sldLayoutId id="2147483972" r:id="rId55"/>
    <p:sldLayoutId id="2147483973" r:id="rId56"/>
    <p:sldLayoutId id="2147483976"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kumimoji="1"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kumimoji="1"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kumimoji="1"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kumimoji="1"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svg"/><Relationship Id="rId7" Type="http://schemas.openxmlformats.org/officeDocument/2006/relationships/image" Target="../media/image73.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75.svg"/></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9.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43.svg"/><Relationship Id="rId3" Type="http://schemas.openxmlformats.org/officeDocument/2006/relationships/image" Target="../media/image86.jpeg"/><Relationship Id="rId7" Type="http://schemas.openxmlformats.org/officeDocument/2006/relationships/image" Target="../media/image89.jpeg"/><Relationship Id="rId12" Type="http://schemas.openxmlformats.org/officeDocument/2006/relationships/image" Target="../media/image42.png"/><Relationship Id="rId2" Type="http://schemas.openxmlformats.org/officeDocument/2006/relationships/image" Target="../media/image65.jpeg"/><Relationship Id="rId1" Type="http://schemas.openxmlformats.org/officeDocument/2006/relationships/slideLayout" Target="../slideLayouts/slideLayout29.xml"/><Relationship Id="rId6" Type="http://schemas.openxmlformats.org/officeDocument/2006/relationships/image" Target="../media/image88.jpeg"/><Relationship Id="rId11" Type="http://schemas.openxmlformats.org/officeDocument/2006/relationships/image" Target="../media/image92.jpeg"/><Relationship Id="rId5" Type="http://schemas.openxmlformats.org/officeDocument/2006/relationships/image" Target="../media/image87.jpeg"/><Relationship Id="rId10" Type="http://schemas.openxmlformats.org/officeDocument/2006/relationships/image" Target="../media/image91.jpeg"/><Relationship Id="rId4" Type="http://schemas.openxmlformats.org/officeDocument/2006/relationships/image" Target="../media/image63.jpeg"/><Relationship Id="rId9" Type="http://schemas.openxmlformats.org/officeDocument/2006/relationships/image" Target="../media/image90.jpe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94.svg"/><Relationship Id="rId7" Type="http://schemas.openxmlformats.org/officeDocument/2006/relationships/image" Target="../media/image41.svg"/><Relationship Id="rId12" Type="http://schemas.openxmlformats.org/officeDocument/2006/relationships/image" Target="../media/image48.png"/><Relationship Id="rId2" Type="http://schemas.openxmlformats.org/officeDocument/2006/relationships/image" Target="../media/image93.png"/><Relationship Id="rId1" Type="http://schemas.openxmlformats.org/officeDocument/2006/relationships/slideLayout" Target="../slideLayouts/slideLayout29.xml"/><Relationship Id="rId6" Type="http://schemas.openxmlformats.org/officeDocument/2006/relationships/image" Target="../media/image40.png"/><Relationship Id="rId11" Type="http://schemas.openxmlformats.org/officeDocument/2006/relationships/image" Target="../media/image47.svg"/><Relationship Id="rId5" Type="http://schemas.openxmlformats.org/officeDocument/2006/relationships/image" Target="../media/image96.svg"/><Relationship Id="rId15" Type="http://schemas.openxmlformats.org/officeDocument/2006/relationships/image" Target="../media/image35.svg"/><Relationship Id="rId10" Type="http://schemas.openxmlformats.org/officeDocument/2006/relationships/image" Target="../media/image46.png"/><Relationship Id="rId4" Type="http://schemas.openxmlformats.org/officeDocument/2006/relationships/image" Target="../media/image95.png"/><Relationship Id="rId9" Type="http://schemas.openxmlformats.org/officeDocument/2006/relationships/image" Target="../media/image45.svg"/><Relationship Id="rId1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00.svg"/><Relationship Id="rId3" Type="http://schemas.openxmlformats.org/officeDocument/2006/relationships/image" Target="../media/image35.svg"/><Relationship Id="rId7" Type="http://schemas.openxmlformats.org/officeDocument/2006/relationships/image" Target="../media/image96.svg"/><Relationship Id="rId12" Type="http://schemas.openxmlformats.org/officeDocument/2006/relationships/image" Target="../media/image99.png"/><Relationship Id="rId2" Type="http://schemas.openxmlformats.org/officeDocument/2006/relationships/image" Target="../media/image34.png"/><Relationship Id="rId1" Type="http://schemas.openxmlformats.org/officeDocument/2006/relationships/slideLayout" Target="../slideLayouts/slideLayout29.xml"/><Relationship Id="rId6" Type="http://schemas.openxmlformats.org/officeDocument/2006/relationships/image" Target="../media/image95.png"/><Relationship Id="rId11" Type="http://schemas.openxmlformats.org/officeDocument/2006/relationships/image" Target="../media/image98.svg"/><Relationship Id="rId5" Type="http://schemas.openxmlformats.org/officeDocument/2006/relationships/image" Target="../media/image94.sv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93.png"/><Relationship Id="rId9" Type="http://schemas.openxmlformats.org/officeDocument/2006/relationships/image" Target="../media/image41.svg"/><Relationship Id="rId14" Type="http://schemas.openxmlformats.org/officeDocument/2006/relationships/image" Target="../media/image101.png"/></Relationships>
</file>

<file path=ppt/slides/_rels/slide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43.svg"/><Relationship Id="rId7" Type="http://schemas.openxmlformats.org/officeDocument/2006/relationships/image" Target="../media/image107.png"/><Relationship Id="rId2" Type="http://schemas.openxmlformats.org/officeDocument/2006/relationships/image" Target="../media/image42.png"/><Relationship Id="rId1" Type="http://schemas.openxmlformats.org/officeDocument/2006/relationships/slideLayout" Target="../slideLayouts/slideLayout29.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 Id="rId9"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9.xml"/><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9.xml"/><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17.svg"/><Relationship Id="rId18" Type="http://schemas.openxmlformats.org/officeDocument/2006/relationships/image" Target="../media/image122.png"/><Relationship Id="rId3" Type="http://schemas.openxmlformats.org/officeDocument/2006/relationships/image" Target="../media/image43.svg"/><Relationship Id="rId21" Type="http://schemas.openxmlformats.org/officeDocument/2006/relationships/image" Target="../media/image125.svg"/><Relationship Id="rId7" Type="http://schemas.openxmlformats.org/officeDocument/2006/relationships/image" Target="../media/image98.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image" Target="../media/image42.png"/><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15.xml"/><Relationship Id="rId6" Type="http://schemas.openxmlformats.org/officeDocument/2006/relationships/image" Target="../media/image97.png"/><Relationship Id="rId11" Type="http://schemas.openxmlformats.org/officeDocument/2006/relationships/image" Target="../media/image115.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12.png"/><Relationship Id="rId9" Type="http://schemas.openxmlformats.org/officeDocument/2006/relationships/image" Target="../media/image35.svg"/><Relationship Id="rId14" Type="http://schemas.openxmlformats.org/officeDocument/2006/relationships/image" Target="../media/image1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3.svg"/><Relationship Id="rId3" Type="http://schemas.openxmlformats.org/officeDocument/2006/relationships/image" Target="../media/image31.svg"/><Relationship Id="rId7" Type="http://schemas.openxmlformats.org/officeDocument/2006/relationships/image" Target="../media/image25.svg"/><Relationship Id="rId12"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1.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5.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1.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26" Type="http://schemas.openxmlformats.org/officeDocument/2006/relationships/image" Target="../media/image35.sv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5"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29.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61.jpe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59.svg"/></Relationships>
</file>

<file path=ppt/slides/_rels/slide6.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26" Type="http://schemas.openxmlformats.org/officeDocument/2006/relationships/image" Target="../media/image35.sv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5" Type="http://schemas.openxmlformats.org/officeDocument/2006/relationships/image" Target="../media/image34.png"/><Relationship Id="rId2" Type="http://schemas.openxmlformats.org/officeDocument/2006/relationships/notesSlide" Target="../notesSlides/notesSlide3.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29.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61.jpe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59.svg"/></Relationships>
</file>

<file path=ppt/slides/_rels/slide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42.png"/><Relationship Id="rId7" Type="http://schemas.openxmlformats.org/officeDocument/2006/relationships/image" Target="../media/image65.jpeg"/><Relationship Id="rId2" Type="http://schemas.openxmlformats.org/officeDocument/2006/relationships/image" Target="../media/image62.emf"/><Relationship Id="rId1" Type="http://schemas.openxmlformats.org/officeDocument/2006/relationships/slideLayout" Target="../slideLayouts/slideLayout29.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9.xml"/><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9.xml"/><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Accent Mark">
            <a:extLst>
              <a:ext uri="{FF2B5EF4-FFF2-40B4-BE49-F238E27FC236}">
                <a16:creationId xmlns:a16="http://schemas.microsoft.com/office/drawing/2014/main" id="{AF5CEDB9-EBEB-4C39-A1C4-F9FA92D6F517}"/>
              </a:ext>
              <a:ext uri="{C183D7F6-B498-43B3-948B-1728B52AA6E4}">
                <adec:decorative xmlns:adec="http://schemas.microsoft.com/office/drawing/2017/decorative" val="1"/>
              </a:ext>
            </a:extLst>
          </p:cNvPr>
          <p:cNvCxnSpPr>
            <a:cxnSpLocks/>
          </p:cNvCxnSpPr>
          <p:nvPr/>
        </p:nvCxnSpPr>
        <p:spPr>
          <a:xfrm flipH="1">
            <a:off x="1023271" y="4187952"/>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E4135BD5-75E5-44D3-84F5-BCA3C0F92E77}"/>
              </a:ext>
            </a:extLst>
          </p:cNvPr>
          <p:cNvSpPr>
            <a:spLocks noGrp="1"/>
          </p:cNvSpPr>
          <p:nvPr>
            <p:ph type="ctrTitle"/>
          </p:nvPr>
        </p:nvSpPr>
        <p:spPr>
          <a:xfrm>
            <a:off x="1018030" y="2148840"/>
            <a:ext cx="10158984" cy="1280160"/>
          </a:xfrm>
        </p:spPr>
        <p:txBody>
          <a:bodyPr/>
          <a:lstStyle/>
          <a:p>
            <a:r>
              <a:rPr lang="en-US" dirty="0"/>
              <a:t>OCI AI</a:t>
            </a:r>
            <a:r>
              <a:rPr lang="ja-JP" altLang="en-US" dirty="0"/>
              <a:t> </a:t>
            </a:r>
            <a:r>
              <a:rPr lang="en-US" altLang="ja-JP" dirty="0"/>
              <a:t>Vision Service</a:t>
            </a:r>
            <a:endParaRPr lang="en-US" dirty="0"/>
          </a:p>
        </p:txBody>
      </p:sp>
      <p:sp>
        <p:nvSpPr>
          <p:cNvPr id="3" name="テキスト プレースホルダー 2">
            <a:extLst>
              <a:ext uri="{FF2B5EF4-FFF2-40B4-BE49-F238E27FC236}">
                <a16:creationId xmlns:a16="http://schemas.microsoft.com/office/drawing/2014/main" id="{A9A51C67-B6BE-EC4F-A5B2-E56176C00B4E}"/>
              </a:ext>
            </a:extLst>
          </p:cNvPr>
          <p:cNvSpPr>
            <a:spLocks noGrp="1"/>
          </p:cNvSpPr>
          <p:nvPr>
            <p:ph type="body" sz="quarter" idx="33"/>
          </p:nvPr>
        </p:nvSpPr>
        <p:spPr/>
        <p:txBody>
          <a:bodyPr/>
          <a:lstStyle/>
          <a:p>
            <a:r>
              <a:rPr lang="ja-JP" altLang="en-US" dirty="0"/>
              <a:t>サービス概要</a:t>
            </a:r>
          </a:p>
        </p:txBody>
      </p:sp>
      <p:sp>
        <p:nvSpPr>
          <p:cNvPr id="5" name="テキスト プレースホルダー 4">
            <a:extLst>
              <a:ext uri="{FF2B5EF4-FFF2-40B4-BE49-F238E27FC236}">
                <a16:creationId xmlns:a16="http://schemas.microsoft.com/office/drawing/2014/main" id="{13AD80A6-24F7-3B4E-9593-E12B7A5DC385}"/>
              </a:ext>
            </a:extLst>
          </p:cNvPr>
          <p:cNvSpPr>
            <a:spLocks noGrp="1"/>
          </p:cNvSpPr>
          <p:nvPr>
            <p:ph type="body" sz="quarter" idx="35"/>
          </p:nvPr>
        </p:nvSpPr>
        <p:spPr/>
        <p:txBody>
          <a:bodyPr/>
          <a:lstStyle/>
          <a:p>
            <a:r>
              <a:rPr lang="ja-JP" altLang="en-US" dirty="0">
                <a:solidFill>
                  <a:srgbClr val="312D2A"/>
                </a:solidFill>
              </a:rPr>
              <a:t>園田憲一</a:t>
            </a:r>
            <a:endParaRPr lang="en-US" altLang="ja-JP" dirty="0">
              <a:solidFill>
                <a:srgbClr val="312D2A"/>
              </a:solidFill>
            </a:endParaRPr>
          </a:p>
          <a:p>
            <a:endParaRPr lang="ja-JP" altLang="en-US" dirty="0">
              <a:solidFill>
                <a:srgbClr val="312D2A"/>
              </a:solidFill>
            </a:endParaRPr>
          </a:p>
        </p:txBody>
      </p:sp>
      <p:sp>
        <p:nvSpPr>
          <p:cNvPr id="4" name="テキスト プレースホルダー 3">
            <a:extLst>
              <a:ext uri="{FF2B5EF4-FFF2-40B4-BE49-F238E27FC236}">
                <a16:creationId xmlns:a16="http://schemas.microsoft.com/office/drawing/2014/main" id="{064AD2D6-6753-CD41-A9B8-8DED2B547D02}"/>
              </a:ext>
            </a:extLst>
          </p:cNvPr>
          <p:cNvSpPr>
            <a:spLocks noGrp="1"/>
          </p:cNvSpPr>
          <p:nvPr>
            <p:ph type="body" sz="quarter" idx="34"/>
          </p:nvPr>
        </p:nvSpPr>
        <p:spPr>
          <a:xfrm>
            <a:off x="1018029" y="4882896"/>
            <a:ext cx="6721713" cy="895181"/>
          </a:xfrm>
        </p:spPr>
        <p:txBody>
          <a:bodyPr/>
          <a:lstStyle/>
          <a:p>
            <a:pPr lvl="0">
              <a:defRPr/>
            </a:pPr>
            <a:r>
              <a:rPr lang="ja-JP" altLang="en-US" dirty="0">
                <a:solidFill>
                  <a:srgbClr val="312D2A"/>
                </a:solidFill>
              </a:rPr>
              <a:t>日本オラクル株式会社</a:t>
            </a:r>
            <a:endParaRPr lang="en-US" altLang="ja-JP" dirty="0">
              <a:solidFill>
                <a:srgbClr val="312D2A"/>
              </a:solidFill>
            </a:endParaRPr>
          </a:p>
          <a:p>
            <a:pPr lvl="0">
              <a:defRPr/>
            </a:pPr>
            <a:r>
              <a:rPr lang="ja-JP" altLang="en-US" dirty="0">
                <a:solidFill>
                  <a:srgbClr val="312D2A"/>
                </a:solidFill>
              </a:rPr>
              <a:t>ソリューション・アーキテクト部</a:t>
            </a:r>
            <a:endParaRPr lang="en-US" altLang="ja-JP" dirty="0">
              <a:solidFill>
                <a:srgbClr val="312D2A"/>
              </a:solidFill>
            </a:endParaRPr>
          </a:p>
        </p:txBody>
      </p:sp>
    </p:spTree>
    <p:extLst>
      <p:ext uri="{BB962C8B-B14F-4D97-AF65-F5344CB8AC3E}">
        <p14:creationId xmlns:p14="http://schemas.microsoft.com/office/powerpoint/2010/main" val="2170572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C4F70-C6DA-4F0B-8FBB-679EABACAEE0}"/>
              </a:ext>
            </a:extLst>
          </p:cNvPr>
          <p:cNvSpPr>
            <a:spLocks noGrp="1"/>
          </p:cNvSpPr>
          <p:nvPr>
            <p:ph sz="quarter" idx="14"/>
          </p:nvPr>
        </p:nvSpPr>
        <p:spPr>
          <a:xfrm>
            <a:off x="759072" y="1464200"/>
            <a:ext cx="5084064" cy="4507992"/>
          </a:xfrm>
        </p:spPr>
        <p:txBody>
          <a:bodyPr/>
          <a:lstStyle/>
          <a:p>
            <a:endParaRPr kumimoji="1" lang="en-US" altLang="ja-JP" dirty="0"/>
          </a:p>
          <a:p>
            <a:endParaRPr kumimoji="1" lang="en-US" altLang="ja-JP" dirty="0"/>
          </a:p>
          <a:p>
            <a:pPr marL="285750" indent="-285750">
              <a:buFont typeface="Arial" panose="020B0604020202020204" pitchFamily="34" charset="0"/>
              <a:buChar char="•"/>
            </a:pPr>
            <a:r>
              <a:rPr kumimoji="1" lang="ja-JP" altLang="en-US" dirty="0"/>
              <a:t>オラクルが学習処理を実行済</a:t>
            </a:r>
            <a:r>
              <a:rPr lang="ja-JP" altLang="en-US" dirty="0"/>
              <a:t>のモデルを提供</a:t>
            </a:r>
            <a:endParaRPr kumimoji="1" lang="en-US" altLang="ja-JP" dirty="0"/>
          </a:p>
          <a:p>
            <a:pPr marL="285750" indent="-285750">
              <a:buFont typeface="Arial" panose="020B0604020202020204" pitchFamily="34" charset="0"/>
              <a:buChar char="•"/>
            </a:pPr>
            <a:r>
              <a:rPr lang="ja-JP" altLang="en-US" dirty="0"/>
              <a:t>ユーザーは学習処理は行わず、推論処理だけを実行</a:t>
            </a:r>
            <a:endParaRPr kumimoji="1" lang="en-US" altLang="ja-JP" dirty="0"/>
          </a:p>
          <a:p>
            <a:pPr marL="285750" indent="-285750">
              <a:buFont typeface="Arial" panose="020B0604020202020204" pitchFamily="34" charset="0"/>
              <a:buChar char="•"/>
            </a:pPr>
            <a:r>
              <a:rPr lang="ja-JP" altLang="en-US" dirty="0"/>
              <a:t>一般的な物体が対象となる場合に利用</a:t>
            </a:r>
            <a:endParaRPr lang="en-US" altLang="ja-JP" dirty="0"/>
          </a:p>
          <a:p>
            <a:pPr marL="651510" lvl="1" indent="-285750"/>
            <a:r>
              <a:rPr lang="ja-JP" altLang="en-US" dirty="0"/>
              <a:t>例：山、川、車、飛行機の分類</a:t>
            </a:r>
            <a:endParaRPr lang="en-US" altLang="ja-JP" dirty="0"/>
          </a:p>
        </p:txBody>
      </p:sp>
      <p:sp>
        <p:nvSpPr>
          <p:cNvPr id="3" name="Content Placeholder 2">
            <a:extLst>
              <a:ext uri="{FF2B5EF4-FFF2-40B4-BE49-F238E27FC236}">
                <a16:creationId xmlns:a16="http://schemas.microsoft.com/office/drawing/2014/main" id="{F80C782D-04DF-4C7C-AAD2-C0728556B3D7}"/>
              </a:ext>
            </a:extLst>
          </p:cNvPr>
          <p:cNvSpPr>
            <a:spLocks noGrp="1"/>
          </p:cNvSpPr>
          <p:nvPr>
            <p:ph sz="quarter" idx="15"/>
          </p:nvPr>
        </p:nvSpPr>
        <p:spPr>
          <a:xfrm>
            <a:off x="6366215" y="1464200"/>
            <a:ext cx="5084064" cy="4507992"/>
          </a:xfrm>
        </p:spPr>
        <p:txBody>
          <a:bodyPr/>
          <a:lstStyle/>
          <a:p>
            <a:endParaRPr lang="en-US" altLang="ja-JP" dirty="0"/>
          </a:p>
          <a:p>
            <a:endParaRPr lang="en-US" altLang="ja-JP" dirty="0"/>
          </a:p>
          <a:p>
            <a:pPr marL="285750" indent="-285750">
              <a:buFont typeface="Arial" panose="020B0604020202020204" pitchFamily="34" charset="0"/>
              <a:buChar char="•"/>
            </a:pPr>
            <a:r>
              <a:rPr lang="ja-JP" altLang="en-US" dirty="0"/>
              <a:t>ユーザーが学習処理を実行しモデルを構築</a:t>
            </a:r>
            <a:endParaRPr lang="en-US" altLang="ja-JP" dirty="0"/>
          </a:p>
          <a:p>
            <a:pPr marL="285750" indent="-285750">
              <a:buFont typeface="Arial" panose="020B0604020202020204" pitchFamily="34" charset="0"/>
              <a:buChar char="•"/>
            </a:pPr>
            <a:r>
              <a:rPr lang="ja-JP" altLang="en-US" dirty="0"/>
              <a:t>ユーザーは学習処理、推論処理両方を実行</a:t>
            </a:r>
            <a:endParaRPr lang="en-US" altLang="ja-JP" dirty="0"/>
          </a:p>
          <a:p>
            <a:pPr marL="285750" indent="-285750">
              <a:buFont typeface="Arial" panose="020B0604020202020204" pitchFamily="34" charset="0"/>
              <a:buChar char="•"/>
            </a:pPr>
            <a:r>
              <a:rPr lang="ja-JP" altLang="en-US" dirty="0"/>
              <a:t>企業固有のデータが対象となる場合に利用</a:t>
            </a:r>
            <a:endParaRPr lang="en-US" altLang="ja-JP" dirty="0"/>
          </a:p>
          <a:p>
            <a:pPr marL="651510" lvl="1" indent="-285750"/>
            <a:r>
              <a:rPr lang="ja-JP" altLang="en-US" dirty="0"/>
              <a:t>例：</a:t>
            </a:r>
            <a:r>
              <a:rPr lang="en-US" altLang="ja-JP" dirty="0"/>
              <a:t>A</a:t>
            </a:r>
            <a:r>
              <a:rPr lang="ja-JP" altLang="en-US" dirty="0"/>
              <a:t>社の商品</a:t>
            </a:r>
            <a:r>
              <a:rPr lang="en-US" altLang="ja-JP" dirty="0"/>
              <a:t>A</a:t>
            </a:r>
            <a:r>
              <a:rPr lang="ja-JP" altLang="en-US" dirty="0"/>
              <a:t>の良品と不良品の分類</a:t>
            </a:r>
            <a:endParaRPr lang="en-US" altLang="ja-JP" dirty="0"/>
          </a:p>
        </p:txBody>
      </p:sp>
      <p:sp>
        <p:nvSpPr>
          <p:cNvPr id="4" name="Title 3">
            <a:extLst>
              <a:ext uri="{FF2B5EF4-FFF2-40B4-BE49-F238E27FC236}">
                <a16:creationId xmlns:a16="http://schemas.microsoft.com/office/drawing/2014/main" id="{D42945ED-2B12-4F58-A88B-B269416A7DC9}"/>
              </a:ext>
            </a:extLst>
          </p:cNvPr>
          <p:cNvSpPr>
            <a:spLocks noGrp="1"/>
          </p:cNvSpPr>
          <p:nvPr>
            <p:ph type="title"/>
          </p:nvPr>
        </p:nvSpPr>
        <p:spPr/>
        <p:txBody>
          <a:bodyPr/>
          <a:lstStyle/>
          <a:p>
            <a:r>
              <a:rPr kumimoji="1" lang="ja-JP" altLang="en-US" dirty="0"/>
              <a:t>学習済モデルとカスタムモデル</a:t>
            </a:r>
          </a:p>
        </p:txBody>
      </p:sp>
      <p:sp>
        <p:nvSpPr>
          <p:cNvPr id="5" name="Date Placeholder 4">
            <a:extLst>
              <a:ext uri="{FF2B5EF4-FFF2-40B4-BE49-F238E27FC236}">
                <a16:creationId xmlns:a16="http://schemas.microsoft.com/office/drawing/2014/main" id="{D782ED6F-8085-476B-A9AB-5482349841B7}"/>
              </a:ext>
            </a:extLst>
          </p:cNvPr>
          <p:cNvSpPr>
            <a:spLocks noGrp="1"/>
          </p:cNvSpPr>
          <p:nvPr>
            <p:ph type="dt" sz="half" idx="16"/>
          </p:nvPr>
        </p:nvSpPr>
        <p:spPr/>
        <p:txBody>
          <a:bodyPr/>
          <a:lstStyle/>
          <a:p>
            <a:fld id="{50C70894-DEDF-4FCD-8BDF-880D4B135495}" type="datetime1">
              <a:rPr lang="ja-JP" altLang="en-US" smtClean="0"/>
              <a:t>2023/8/29</a:t>
            </a:fld>
            <a:endParaRPr lang="en-US" dirty="0"/>
          </a:p>
        </p:txBody>
      </p:sp>
      <p:sp>
        <p:nvSpPr>
          <p:cNvPr id="6" name="Footer Placeholder 5">
            <a:extLst>
              <a:ext uri="{FF2B5EF4-FFF2-40B4-BE49-F238E27FC236}">
                <a16:creationId xmlns:a16="http://schemas.microsoft.com/office/drawing/2014/main" id="{6E2EDBC9-930D-4D8F-A37B-3ECF6B293FA0}"/>
              </a:ext>
            </a:extLst>
          </p:cNvPr>
          <p:cNvSpPr>
            <a:spLocks noGrp="1"/>
          </p:cNvSpPr>
          <p:nvPr>
            <p:ph type="ftr" sz="quarter" idx="17"/>
          </p:nvPr>
        </p:nvSpPr>
        <p:spPr/>
        <p:txBody>
          <a:bodyPr/>
          <a:lstStyle/>
          <a:p>
            <a:r>
              <a:rPr lang="en-US"/>
              <a:t>Copyright © 2023, Oracle and/or its affiliates </a:t>
            </a:r>
            <a:endParaRPr lang="en-US" dirty="0"/>
          </a:p>
        </p:txBody>
      </p:sp>
      <p:sp>
        <p:nvSpPr>
          <p:cNvPr id="7" name="Slide Number Placeholder 6">
            <a:extLst>
              <a:ext uri="{FF2B5EF4-FFF2-40B4-BE49-F238E27FC236}">
                <a16:creationId xmlns:a16="http://schemas.microsoft.com/office/drawing/2014/main" id="{BA3AA2A4-F6CF-4193-A5B3-7512120B34CC}"/>
              </a:ext>
            </a:extLst>
          </p:cNvPr>
          <p:cNvSpPr>
            <a:spLocks noGrp="1"/>
          </p:cNvSpPr>
          <p:nvPr>
            <p:ph type="sldNum" sz="quarter" idx="18"/>
          </p:nvPr>
        </p:nvSpPr>
        <p:spPr/>
        <p:txBody>
          <a:bodyPr/>
          <a:lstStyle/>
          <a:p>
            <a:fld id="{345D60D9-5372-5F40-9443-0F9AE5BDC3C8}" type="slidenum">
              <a:rPr lang="en-US" smtClean="0"/>
              <a:pPr/>
              <a:t>10</a:t>
            </a:fld>
            <a:endParaRPr lang="en-US" dirty="0"/>
          </a:p>
        </p:txBody>
      </p:sp>
      <p:sp>
        <p:nvSpPr>
          <p:cNvPr id="8" name="Rectangle: Rounded Corners 7">
            <a:extLst>
              <a:ext uri="{FF2B5EF4-FFF2-40B4-BE49-F238E27FC236}">
                <a16:creationId xmlns:a16="http://schemas.microsoft.com/office/drawing/2014/main" id="{20607EEE-98B3-4BC4-AD72-D7E75264230A}"/>
              </a:ext>
            </a:extLst>
          </p:cNvPr>
          <p:cNvSpPr/>
          <p:nvPr/>
        </p:nvSpPr>
        <p:spPr>
          <a:xfrm>
            <a:off x="443846" y="1501523"/>
            <a:ext cx="5399289" cy="39831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学習済モデル</a:t>
            </a:r>
            <a:endParaRPr kumimoji="1" lang="en-US" altLang="ja-JP" sz="1600" dirty="0"/>
          </a:p>
        </p:txBody>
      </p:sp>
      <p:sp>
        <p:nvSpPr>
          <p:cNvPr id="30" name="Rectangle: Rounded Corners 29">
            <a:extLst>
              <a:ext uri="{FF2B5EF4-FFF2-40B4-BE49-F238E27FC236}">
                <a16:creationId xmlns:a16="http://schemas.microsoft.com/office/drawing/2014/main" id="{699A494C-289D-44C7-B1FA-DA6EAA98883B}"/>
              </a:ext>
            </a:extLst>
          </p:cNvPr>
          <p:cNvSpPr/>
          <p:nvPr/>
        </p:nvSpPr>
        <p:spPr>
          <a:xfrm>
            <a:off x="6366213" y="1501523"/>
            <a:ext cx="5247741" cy="39831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カスタムモデル</a:t>
            </a:r>
            <a:endParaRPr kumimoji="1" lang="en-US" altLang="ja-JP" sz="1600" dirty="0"/>
          </a:p>
        </p:txBody>
      </p:sp>
      <p:sp>
        <p:nvSpPr>
          <p:cNvPr id="31" name="Rectangle: Rounded Corners 30">
            <a:extLst>
              <a:ext uri="{FF2B5EF4-FFF2-40B4-BE49-F238E27FC236}">
                <a16:creationId xmlns:a16="http://schemas.microsoft.com/office/drawing/2014/main" id="{3B44B1F6-815D-4274-8857-35A38664A1E9}"/>
              </a:ext>
            </a:extLst>
          </p:cNvPr>
          <p:cNvSpPr/>
          <p:nvPr/>
        </p:nvSpPr>
        <p:spPr>
          <a:xfrm>
            <a:off x="7654962" y="4935681"/>
            <a:ext cx="3968617" cy="1164619"/>
          </a:xfrm>
          <a:prstGeom prst="roundRect">
            <a:avLst>
              <a:gd name="adj" fmla="val 721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2" name="Rectangle: Rounded Corners 31">
            <a:extLst>
              <a:ext uri="{FF2B5EF4-FFF2-40B4-BE49-F238E27FC236}">
                <a16:creationId xmlns:a16="http://schemas.microsoft.com/office/drawing/2014/main" id="{2F9497C5-C76A-49B6-B922-A7946941898D}"/>
              </a:ext>
            </a:extLst>
          </p:cNvPr>
          <p:cNvSpPr/>
          <p:nvPr/>
        </p:nvSpPr>
        <p:spPr>
          <a:xfrm>
            <a:off x="7645338" y="3669433"/>
            <a:ext cx="3968617" cy="1164619"/>
          </a:xfrm>
          <a:prstGeom prst="roundRect">
            <a:avLst>
              <a:gd name="adj" fmla="val 721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3" name="Rectangle: Rounded Corners 32">
            <a:extLst>
              <a:ext uri="{FF2B5EF4-FFF2-40B4-BE49-F238E27FC236}">
                <a16:creationId xmlns:a16="http://schemas.microsoft.com/office/drawing/2014/main" id="{7DDCBC6D-0C44-4621-9F5C-0A33BE0245D0}"/>
              </a:ext>
            </a:extLst>
          </p:cNvPr>
          <p:cNvSpPr/>
          <p:nvPr/>
        </p:nvSpPr>
        <p:spPr>
          <a:xfrm>
            <a:off x="1887740" y="4946893"/>
            <a:ext cx="3968617" cy="1164619"/>
          </a:xfrm>
          <a:prstGeom prst="roundRect">
            <a:avLst>
              <a:gd name="adj" fmla="val 721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4" name="TextBox 33">
            <a:extLst>
              <a:ext uri="{FF2B5EF4-FFF2-40B4-BE49-F238E27FC236}">
                <a16:creationId xmlns:a16="http://schemas.microsoft.com/office/drawing/2014/main" id="{62710CC5-D887-47FC-8C76-3BBA854D9376}"/>
              </a:ext>
            </a:extLst>
          </p:cNvPr>
          <p:cNvSpPr txBox="1"/>
          <p:nvPr/>
        </p:nvSpPr>
        <p:spPr>
          <a:xfrm>
            <a:off x="397280" y="4147882"/>
            <a:ext cx="1442292" cy="307777"/>
          </a:xfrm>
          <a:prstGeom prst="rect">
            <a:avLst/>
          </a:prstGeom>
          <a:noFill/>
        </p:spPr>
        <p:txBody>
          <a:bodyPr wrap="square">
            <a:spAutoFit/>
          </a:bodyPr>
          <a:lstStyle/>
          <a:p>
            <a:r>
              <a:rPr kumimoji="1" lang="ja-JP" altLang="en-US" sz="1400" dirty="0"/>
              <a:t>オラクルが実施済</a:t>
            </a:r>
          </a:p>
        </p:txBody>
      </p:sp>
      <p:sp>
        <p:nvSpPr>
          <p:cNvPr id="35" name="TextBox 34">
            <a:extLst>
              <a:ext uri="{FF2B5EF4-FFF2-40B4-BE49-F238E27FC236}">
                <a16:creationId xmlns:a16="http://schemas.microsoft.com/office/drawing/2014/main" id="{CCFCDC0E-202F-4338-AEA3-6983E97505F3}"/>
              </a:ext>
            </a:extLst>
          </p:cNvPr>
          <p:cNvSpPr txBox="1"/>
          <p:nvPr/>
        </p:nvSpPr>
        <p:spPr>
          <a:xfrm>
            <a:off x="7942100" y="5382751"/>
            <a:ext cx="965937" cy="307777"/>
          </a:xfrm>
          <a:prstGeom prst="rect">
            <a:avLst/>
          </a:prstGeom>
          <a:noFill/>
        </p:spPr>
        <p:txBody>
          <a:bodyPr wrap="square">
            <a:spAutoFit/>
          </a:bodyPr>
          <a:lstStyle/>
          <a:p>
            <a:r>
              <a:rPr kumimoji="1" lang="ja-JP" altLang="en-US" sz="1400" dirty="0"/>
              <a:t>推論処理</a:t>
            </a:r>
          </a:p>
        </p:txBody>
      </p:sp>
      <p:grpSp>
        <p:nvGrpSpPr>
          <p:cNvPr id="36" name="Group 35">
            <a:extLst>
              <a:ext uri="{FF2B5EF4-FFF2-40B4-BE49-F238E27FC236}">
                <a16:creationId xmlns:a16="http://schemas.microsoft.com/office/drawing/2014/main" id="{087CE37F-24E6-4DE1-9C88-47A1EA348FB0}"/>
              </a:ext>
            </a:extLst>
          </p:cNvPr>
          <p:cNvGrpSpPr/>
          <p:nvPr/>
        </p:nvGrpSpPr>
        <p:grpSpPr>
          <a:xfrm>
            <a:off x="10877649" y="5116580"/>
            <a:ext cx="433543" cy="346415"/>
            <a:chOff x="7319842" y="3484682"/>
            <a:chExt cx="821932" cy="583958"/>
          </a:xfrm>
        </p:grpSpPr>
        <p:sp>
          <p:nvSpPr>
            <p:cNvPr id="37" name="Rectangle 36">
              <a:extLst>
                <a:ext uri="{FF2B5EF4-FFF2-40B4-BE49-F238E27FC236}">
                  <a16:creationId xmlns:a16="http://schemas.microsoft.com/office/drawing/2014/main" id="{E52A1B24-C7FE-49FE-BDBF-10CAC54A4B36}"/>
                </a:ext>
              </a:extLst>
            </p:cNvPr>
            <p:cNvSpPr/>
            <p:nvPr/>
          </p:nvSpPr>
          <p:spPr>
            <a:xfrm>
              <a:off x="7319842" y="3484682"/>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39" name="Graphic 38" descr="Advertising outline">
              <a:extLst>
                <a:ext uri="{FF2B5EF4-FFF2-40B4-BE49-F238E27FC236}">
                  <a16:creationId xmlns:a16="http://schemas.microsoft.com/office/drawing/2014/main" id="{25356F61-30A4-4C96-82AB-62F20BD83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5073" y="3548459"/>
              <a:ext cx="467760" cy="467760"/>
            </a:xfrm>
            <a:prstGeom prst="rect">
              <a:avLst/>
            </a:prstGeom>
          </p:spPr>
        </p:pic>
      </p:grpSp>
      <p:grpSp>
        <p:nvGrpSpPr>
          <p:cNvPr id="40" name="Group 39">
            <a:extLst>
              <a:ext uri="{FF2B5EF4-FFF2-40B4-BE49-F238E27FC236}">
                <a16:creationId xmlns:a16="http://schemas.microsoft.com/office/drawing/2014/main" id="{803BBFEE-9576-40BC-95E9-13B16125CFB2}"/>
              </a:ext>
            </a:extLst>
          </p:cNvPr>
          <p:cNvGrpSpPr/>
          <p:nvPr/>
        </p:nvGrpSpPr>
        <p:grpSpPr>
          <a:xfrm>
            <a:off x="8881028" y="5014903"/>
            <a:ext cx="1009170" cy="959488"/>
            <a:chOff x="7668245" y="5005278"/>
            <a:chExt cx="1009170" cy="959488"/>
          </a:xfrm>
        </p:grpSpPr>
        <p:pic>
          <p:nvPicPr>
            <p:cNvPr id="41" name="Graphic 40" descr="Right And Left Brain outline">
              <a:extLst>
                <a:ext uri="{FF2B5EF4-FFF2-40B4-BE49-F238E27FC236}">
                  <a16:creationId xmlns:a16="http://schemas.microsoft.com/office/drawing/2014/main" id="{6AFFAAAC-E921-40A8-9367-BBBA8C5F50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2774" y="5244213"/>
              <a:ext cx="720553" cy="720553"/>
            </a:xfrm>
            <a:prstGeom prst="rect">
              <a:avLst/>
            </a:prstGeom>
          </p:spPr>
        </p:pic>
        <p:sp>
          <p:nvSpPr>
            <p:cNvPr id="46" name="TextBox 45">
              <a:extLst>
                <a:ext uri="{FF2B5EF4-FFF2-40B4-BE49-F238E27FC236}">
                  <a16:creationId xmlns:a16="http://schemas.microsoft.com/office/drawing/2014/main" id="{625BD7F3-3EBE-4B52-8441-44170A6B7E1D}"/>
                </a:ext>
              </a:extLst>
            </p:cNvPr>
            <p:cNvSpPr txBox="1"/>
            <p:nvPr/>
          </p:nvSpPr>
          <p:spPr>
            <a:xfrm>
              <a:off x="7668245" y="5005278"/>
              <a:ext cx="1009170" cy="276999"/>
            </a:xfrm>
            <a:prstGeom prst="rect">
              <a:avLst/>
            </a:prstGeom>
            <a:noFill/>
          </p:spPr>
          <p:txBody>
            <a:bodyPr wrap="square">
              <a:spAutoFit/>
            </a:bodyPr>
            <a:lstStyle/>
            <a:p>
              <a:pPr algn="ctr"/>
              <a:r>
                <a:rPr kumimoji="1" lang="ja-JP" altLang="en-US" sz="1200" dirty="0"/>
                <a:t>学習済モデル</a:t>
              </a:r>
            </a:p>
          </p:txBody>
        </p:sp>
      </p:grpSp>
      <p:sp>
        <p:nvSpPr>
          <p:cNvPr id="47" name="Rectangle: Rounded Corners 46">
            <a:extLst>
              <a:ext uri="{FF2B5EF4-FFF2-40B4-BE49-F238E27FC236}">
                <a16:creationId xmlns:a16="http://schemas.microsoft.com/office/drawing/2014/main" id="{C3217328-096B-46F9-B770-04E828F1C72A}"/>
              </a:ext>
            </a:extLst>
          </p:cNvPr>
          <p:cNvSpPr/>
          <p:nvPr/>
        </p:nvSpPr>
        <p:spPr>
          <a:xfrm>
            <a:off x="10825387" y="5739808"/>
            <a:ext cx="577049" cy="22672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不良</a:t>
            </a:r>
            <a:endParaRPr kumimoji="1" lang="en-US" altLang="ja-JP" sz="1200" dirty="0"/>
          </a:p>
        </p:txBody>
      </p:sp>
      <p:cxnSp>
        <p:nvCxnSpPr>
          <p:cNvPr id="48" name="Straight Arrow Connector 47">
            <a:extLst>
              <a:ext uri="{FF2B5EF4-FFF2-40B4-BE49-F238E27FC236}">
                <a16:creationId xmlns:a16="http://schemas.microsoft.com/office/drawing/2014/main" id="{3C678D0D-4A02-4C70-AD46-6D56FBC9BDF8}"/>
              </a:ext>
            </a:extLst>
          </p:cNvPr>
          <p:cNvCxnSpPr>
            <a:cxnSpLocks/>
          </p:cNvCxnSpPr>
          <p:nvPr/>
        </p:nvCxnSpPr>
        <p:spPr>
          <a:xfrm flipH="1">
            <a:off x="9718015" y="5344472"/>
            <a:ext cx="1018672" cy="1599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6" name="TextBox 55">
            <a:extLst>
              <a:ext uri="{FF2B5EF4-FFF2-40B4-BE49-F238E27FC236}">
                <a16:creationId xmlns:a16="http://schemas.microsoft.com/office/drawing/2014/main" id="{9E5FA084-CD1B-4C5B-A2B9-6A4832B0CF13}"/>
              </a:ext>
            </a:extLst>
          </p:cNvPr>
          <p:cNvSpPr txBox="1"/>
          <p:nvPr/>
        </p:nvSpPr>
        <p:spPr>
          <a:xfrm>
            <a:off x="9515471" y="5456812"/>
            <a:ext cx="1623195" cy="276999"/>
          </a:xfrm>
          <a:prstGeom prst="rect">
            <a:avLst/>
          </a:prstGeom>
          <a:noFill/>
        </p:spPr>
        <p:txBody>
          <a:bodyPr wrap="square">
            <a:spAutoFit/>
          </a:bodyPr>
          <a:lstStyle/>
          <a:p>
            <a:pPr algn="ctr"/>
            <a:r>
              <a:rPr kumimoji="1" lang="ja-JP" altLang="en-US" sz="1200" dirty="0"/>
              <a:t>良 </a:t>
            </a:r>
            <a:r>
              <a:rPr kumimoji="1" lang="en-US" altLang="ja-JP" sz="1200" dirty="0"/>
              <a:t>or </a:t>
            </a:r>
            <a:r>
              <a:rPr kumimoji="1" lang="ja-JP" altLang="en-US" sz="1200" dirty="0"/>
              <a:t>不良？</a:t>
            </a:r>
          </a:p>
        </p:txBody>
      </p:sp>
      <p:cxnSp>
        <p:nvCxnSpPr>
          <p:cNvPr id="57" name="Straight Arrow Connector 56">
            <a:extLst>
              <a:ext uri="{FF2B5EF4-FFF2-40B4-BE49-F238E27FC236}">
                <a16:creationId xmlns:a16="http://schemas.microsoft.com/office/drawing/2014/main" id="{7AD8E4D4-76A0-4176-95B1-02C5536C4831}"/>
              </a:ext>
            </a:extLst>
          </p:cNvPr>
          <p:cNvCxnSpPr>
            <a:cxnSpLocks/>
          </p:cNvCxnSpPr>
          <p:nvPr/>
        </p:nvCxnSpPr>
        <p:spPr>
          <a:xfrm>
            <a:off x="9783066" y="5702653"/>
            <a:ext cx="1004136" cy="1277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8" name="TextBox 57">
            <a:extLst>
              <a:ext uri="{FF2B5EF4-FFF2-40B4-BE49-F238E27FC236}">
                <a16:creationId xmlns:a16="http://schemas.microsoft.com/office/drawing/2014/main" id="{87DBB384-BEA6-420C-9E25-A3100510C63D}"/>
              </a:ext>
            </a:extLst>
          </p:cNvPr>
          <p:cNvSpPr txBox="1"/>
          <p:nvPr/>
        </p:nvSpPr>
        <p:spPr>
          <a:xfrm>
            <a:off x="7896165" y="4127956"/>
            <a:ext cx="914401" cy="307777"/>
          </a:xfrm>
          <a:prstGeom prst="rect">
            <a:avLst/>
          </a:prstGeom>
          <a:noFill/>
        </p:spPr>
        <p:txBody>
          <a:bodyPr wrap="square">
            <a:spAutoFit/>
          </a:bodyPr>
          <a:lstStyle/>
          <a:p>
            <a:r>
              <a:rPr kumimoji="1" lang="ja-JP" altLang="en-US" sz="1400" dirty="0"/>
              <a:t>学習処理</a:t>
            </a:r>
          </a:p>
        </p:txBody>
      </p:sp>
      <p:grpSp>
        <p:nvGrpSpPr>
          <p:cNvPr id="59" name="Group 58">
            <a:extLst>
              <a:ext uri="{FF2B5EF4-FFF2-40B4-BE49-F238E27FC236}">
                <a16:creationId xmlns:a16="http://schemas.microsoft.com/office/drawing/2014/main" id="{0E9635BD-4E78-411F-B41E-3CF91F7ACB92}"/>
              </a:ext>
            </a:extLst>
          </p:cNvPr>
          <p:cNvGrpSpPr/>
          <p:nvPr/>
        </p:nvGrpSpPr>
        <p:grpSpPr>
          <a:xfrm>
            <a:off x="9005524" y="4067685"/>
            <a:ext cx="605522" cy="490900"/>
            <a:chOff x="7319842" y="3201288"/>
            <a:chExt cx="1115241" cy="867352"/>
          </a:xfrm>
        </p:grpSpPr>
        <p:sp>
          <p:nvSpPr>
            <p:cNvPr id="60" name="Rectangle 59">
              <a:extLst>
                <a:ext uri="{FF2B5EF4-FFF2-40B4-BE49-F238E27FC236}">
                  <a16:creationId xmlns:a16="http://schemas.microsoft.com/office/drawing/2014/main" id="{673CBBBE-31A3-495E-B960-B2925580E9DB}"/>
                </a:ext>
              </a:extLst>
            </p:cNvPr>
            <p:cNvSpPr/>
            <p:nvPr/>
          </p:nvSpPr>
          <p:spPr>
            <a:xfrm>
              <a:off x="7613151" y="3201288"/>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61" name="Rectangle 60">
              <a:extLst>
                <a:ext uri="{FF2B5EF4-FFF2-40B4-BE49-F238E27FC236}">
                  <a16:creationId xmlns:a16="http://schemas.microsoft.com/office/drawing/2014/main" id="{B3C7BDEC-9083-46DB-B55B-BB2757B93024}"/>
                </a:ext>
              </a:extLst>
            </p:cNvPr>
            <p:cNvSpPr/>
            <p:nvPr/>
          </p:nvSpPr>
          <p:spPr>
            <a:xfrm>
              <a:off x="7518475" y="3292896"/>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62" name="Rectangle 61">
              <a:extLst>
                <a:ext uri="{FF2B5EF4-FFF2-40B4-BE49-F238E27FC236}">
                  <a16:creationId xmlns:a16="http://schemas.microsoft.com/office/drawing/2014/main" id="{8395DD04-67A4-417E-84D1-97F82D52B78B}"/>
                </a:ext>
              </a:extLst>
            </p:cNvPr>
            <p:cNvSpPr/>
            <p:nvPr/>
          </p:nvSpPr>
          <p:spPr>
            <a:xfrm>
              <a:off x="7414023" y="3393926"/>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nvGrpSpPr>
            <p:cNvPr id="63" name="Group 62">
              <a:extLst>
                <a:ext uri="{FF2B5EF4-FFF2-40B4-BE49-F238E27FC236}">
                  <a16:creationId xmlns:a16="http://schemas.microsoft.com/office/drawing/2014/main" id="{F1B81AE8-63EA-4955-91C2-CC18A81E201E}"/>
                </a:ext>
              </a:extLst>
            </p:cNvPr>
            <p:cNvGrpSpPr/>
            <p:nvPr/>
          </p:nvGrpSpPr>
          <p:grpSpPr>
            <a:xfrm>
              <a:off x="7319842" y="3484682"/>
              <a:ext cx="821932" cy="583958"/>
              <a:chOff x="7319842" y="3484682"/>
              <a:chExt cx="821932" cy="583958"/>
            </a:xfrm>
          </p:grpSpPr>
          <p:sp>
            <p:nvSpPr>
              <p:cNvPr id="64" name="Rectangle 63">
                <a:extLst>
                  <a:ext uri="{FF2B5EF4-FFF2-40B4-BE49-F238E27FC236}">
                    <a16:creationId xmlns:a16="http://schemas.microsoft.com/office/drawing/2014/main" id="{D2EC6F38-EE20-404C-9F95-BE2986EAE87E}"/>
                  </a:ext>
                </a:extLst>
              </p:cNvPr>
              <p:cNvSpPr/>
              <p:nvPr/>
            </p:nvSpPr>
            <p:spPr>
              <a:xfrm>
                <a:off x="7319842" y="3484682"/>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65" name="Graphic 64" descr="Advertising outline">
                <a:extLst>
                  <a:ext uri="{FF2B5EF4-FFF2-40B4-BE49-F238E27FC236}">
                    <a16:creationId xmlns:a16="http://schemas.microsoft.com/office/drawing/2014/main" id="{6A6D3949-DA5E-4B78-921C-124F204855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5073" y="3548459"/>
                <a:ext cx="467760" cy="467760"/>
              </a:xfrm>
              <a:prstGeom prst="rect">
                <a:avLst/>
              </a:prstGeom>
            </p:spPr>
          </p:pic>
        </p:grpSp>
      </p:grpSp>
      <p:sp>
        <p:nvSpPr>
          <p:cNvPr id="66" name="Arrow: Right 65">
            <a:extLst>
              <a:ext uri="{FF2B5EF4-FFF2-40B4-BE49-F238E27FC236}">
                <a16:creationId xmlns:a16="http://schemas.microsoft.com/office/drawing/2014/main" id="{08CC1CF9-3ED9-4138-AB15-5DA219EA2C26}"/>
              </a:ext>
            </a:extLst>
          </p:cNvPr>
          <p:cNvSpPr/>
          <p:nvPr/>
        </p:nvSpPr>
        <p:spPr>
          <a:xfrm>
            <a:off x="10298668" y="4147882"/>
            <a:ext cx="335221" cy="33050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67" name="Graphic 66" descr="Right And Left Brain outline">
            <a:extLst>
              <a:ext uri="{FF2B5EF4-FFF2-40B4-BE49-F238E27FC236}">
                <a16:creationId xmlns:a16="http://schemas.microsoft.com/office/drawing/2014/main" id="{80632EC8-DF67-47D2-9ACB-08D21E1E3D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7545" y="3943234"/>
            <a:ext cx="720553" cy="720553"/>
          </a:xfrm>
          <a:prstGeom prst="rect">
            <a:avLst/>
          </a:prstGeom>
        </p:spPr>
      </p:pic>
      <p:grpSp>
        <p:nvGrpSpPr>
          <p:cNvPr id="68" name="Group 67">
            <a:extLst>
              <a:ext uri="{FF2B5EF4-FFF2-40B4-BE49-F238E27FC236}">
                <a16:creationId xmlns:a16="http://schemas.microsoft.com/office/drawing/2014/main" id="{A03B1CD5-ED2B-4C66-BA57-5CFB84D63F9B}"/>
              </a:ext>
            </a:extLst>
          </p:cNvPr>
          <p:cNvGrpSpPr/>
          <p:nvPr/>
        </p:nvGrpSpPr>
        <p:grpSpPr>
          <a:xfrm>
            <a:off x="9534148" y="4067685"/>
            <a:ext cx="605522" cy="490900"/>
            <a:chOff x="8261293" y="3892109"/>
            <a:chExt cx="605522" cy="490900"/>
          </a:xfrm>
        </p:grpSpPr>
        <p:grpSp>
          <p:nvGrpSpPr>
            <p:cNvPr id="69" name="Group 68">
              <a:extLst>
                <a:ext uri="{FF2B5EF4-FFF2-40B4-BE49-F238E27FC236}">
                  <a16:creationId xmlns:a16="http://schemas.microsoft.com/office/drawing/2014/main" id="{0082864C-7A6B-4F2A-8107-1CC9F0EB5206}"/>
                </a:ext>
              </a:extLst>
            </p:cNvPr>
            <p:cNvGrpSpPr/>
            <p:nvPr/>
          </p:nvGrpSpPr>
          <p:grpSpPr>
            <a:xfrm>
              <a:off x="8261293" y="3892109"/>
              <a:ext cx="605522" cy="490900"/>
              <a:chOff x="7319842" y="3201288"/>
              <a:chExt cx="1115241" cy="867352"/>
            </a:xfrm>
          </p:grpSpPr>
          <p:sp>
            <p:nvSpPr>
              <p:cNvPr id="71" name="Rectangle 70">
                <a:extLst>
                  <a:ext uri="{FF2B5EF4-FFF2-40B4-BE49-F238E27FC236}">
                    <a16:creationId xmlns:a16="http://schemas.microsoft.com/office/drawing/2014/main" id="{C0CE8769-9D57-4D34-BA64-75E97363CDF7}"/>
                  </a:ext>
                </a:extLst>
              </p:cNvPr>
              <p:cNvSpPr/>
              <p:nvPr/>
            </p:nvSpPr>
            <p:spPr>
              <a:xfrm>
                <a:off x="7613151" y="3201288"/>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72" name="Rectangle 71">
                <a:extLst>
                  <a:ext uri="{FF2B5EF4-FFF2-40B4-BE49-F238E27FC236}">
                    <a16:creationId xmlns:a16="http://schemas.microsoft.com/office/drawing/2014/main" id="{38EEFE0C-0F85-4FE7-9973-AE66CBDBEC89}"/>
                  </a:ext>
                </a:extLst>
              </p:cNvPr>
              <p:cNvSpPr/>
              <p:nvPr/>
            </p:nvSpPr>
            <p:spPr>
              <a:xfrm>
                <a:off x="7518475" y="3292896"/>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73" name="Rectangle 72">
                <a:extLst>
                  <a:ext uri="{FF2B5EF4-FFF2-40B4-BE49-F238E27FC236}">
                    <a16:creationId xmlns:a16="http://schemas.microsoft.com/office/drawing/2014/main" id="{49487C1F-5836-4EFD-AABC-E1C394762855}"/>
                  </a:ext>
                </a:extLst>
              </p:cNvPr>
              <p:cNvSpPr/>
              <p:nvPr/>
            </p:nvSpPr>
            <p:spPr>
              <a:xfrm>
                <a:off x="7414023" y="3393926"/>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nvGrpSpPr>
              <p:cNvPr id="74" name="Group 73">
                <a:extLst>
                  <a:ext uri="{FF2B5EF4-FFF2-40B4-BE49-F238E27FC236}">
                    <a16:creationId xmlns:a16="http://schemas.microsoft.com/office/drawing/2014/main" id="{31F98652-37EC-4869-B6CF-789020A65407}"/>
                  </a:ext>
                </a:extLst>
              </p:cNvPr>
              <p:cNvGrpSpPr/>
              <p:nvPr/>
            </p:nvGrpSpPr>
            <p:grpSpPr>
              <a:xfrm>
                <a:off x="7319842" y="3484682"/>
                <a:ext cx="821932" cy="583958"/>
                <a:chOff x="7319842" y="3484682"/>
                <a:chExt cx="821932" cy="583958"/>
              </a:xfrm>
            </p:grpSpPr>
            <p:sp>
              <p:nvSpPr>
                <p:cNvPr id="75" name="Rectangle 74">
                  <a:extLst>
                    <a:ext uri="{FF2B5EF4-FFF2-40B4-BE49-F238E27FC236}">
                      <a16:creationId xmlns:a16="http://schemas.microsoft.com/office/drawing/2014/main" id="{F21CD23C-15A1-4FF0-A104-F6023E0C66E0}"/>
                    </a:ext>
                  </a:extLst>
                </p:cNvPr>
                <p:cNvSpPr/>
                <p:nvPr/>
              </p:nvSpPr>
              <p:spPr>
                <a:xfrm>
                  <a:off x="7319842" y="3484682"/>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76" name="Graphic 75" descr="Advertising outline">
                  <a:extLst>
                    <a:ext uri="{FF2B5EF4-FFF2-40B4-BE49-F238E27FC236}">
                      <a16:creationId xmlns:a16="http://schemas.microsoft.com/office/drawing/2014/main" id="{1909E864-E2A0-4060-8CA5-CDF531611A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5073" y="3548459"/>
                  <a:ext cx="467760" cy="467760"/>
                </a:xfrm>
                <a:prstGeom prst="rect">
                  <a:avLst/>
                </a:prstGeom>
              </p:spPr>
            </p:pic>
          </p:grpSp>
        </p:grpSp>
        <p:sp>
          <p:nvSpPr>
            <p:cNvPr id="70" name="Explosion: 14 Points 69">
              <a:extLst>
                <a:ext uri="{FF2B5EF4-FFF2-40B4-BE49-F238E27FC236}">
                  <a16:creationId xmlns:a16="http://schemas.microsoft.com/office/drawing/2014/main" id="{47AE63BC-BA75-40C7-9AAA-E7D1E9716586}"/>
                </a:ext>
              </a:extLst>
            </p:cNvPr>
            <p:cNvSpPr/>
            <p:nvPr/>
          </p:nvSpPr>
          <p:spPr>
            <a:xfrm>
              <a:off x="8429738" y="4147988"/>
              <a:ext cx="125533" cy="83220"/>
            </a:xfrm>
            <a:prstGeom prst="irregularSeal2">
              <a:avLst/>
            </a:prstGeom>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sp>
        <p:nvSpPr>
          <p:cNvPr id="77" name="TextBox 76">
            <a:extLst>
              <a:ext uri="{FF2B5EF4-FFF2-40B4-BE49-F238E27FC236}">
                <a16:creationId xmlns:a16="http://schemas.microsoft.com/office/drawing/2014/main" id="{004C8380-55CF-431A-8EAC-06CA95F47334}"/>
              </a:ext>
            </a:extLst>
          </p:cNvPr>
          <p:cNvSpPr txBox="1"/>
          <p:nvPr/>
        </p:nvSpPr>
        <p:spPr>
          <a:xfrm>
            <a:off x="8739737" y="3758732"/>
            <a:ext cx="1660063" cy="276999"/>
          </a:xfrm>
          <a:prstGeom prst="rect">
            <a:avLst/>
          </a:prstGeom>
          <a:noFill/>
        </p:spPr>
        <p:txBody>
          <a:bodyPr wrap="square">
            <a:spAutoFit/>
          </a:bodyPr>
          <a:lstStyle/>
          <a:p>
            <a:pPr algn="ctr"/>
            <a:r>
              <a:rPr kumimoji="1" lang="ja-JP" altLang="en-US" sz="1200" dirty="0"/>
              <a:t>企業固有の画像データ</a:t>
            </a:r>
          </a:p>
        </p:txBody>
      </p:sp>
      <p:sp>
        <p:nvSpPr>
          <p:cNvPr id="78" name="Rectangle: Rounded Corners 77">
            <a:extLst>
              <a:ext uri="{FF2B5EF4-FFF2-40B4-BE49-F238E27FC236}">
                <a16:creationId xmlns:a16="http://schemas.microsoft.com/office/drawing/2014/main" id="{F0D74103-0F5C-4692-A35A-17BEC337B836}"/>
              </a:ext>
            </a:extLst>
          </p:cNvPr>
          <p:cNvSpPr/>
          <p:nvPr/>
        </p:nvSpPr>
        <p:spPr>
          <a:xfrm>
            <a:off x="1887740" y="3681865"/>
            <a:ext cx="3968617" cy="1164619"/>
          </a:xfrm>
          <a:prstGeom prst="roundRect">
            <a:avLst>
              <a:gd name="adj" fmla="val 721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79" name="TextBox 78">
            <a:extLst>
              <a:ext uri="{FF2B5EF4-FFF2-40B4-BE49-F238E27FC236}">
                <a16:creationId xmlns:a16="http://schemas.microsoft.com/office/drawing/2014/main" id="{40F48D19-AC82-45C0-A29C-81E955F4EC4D}"/>
              </a:ext>
            </a:extLst>
          </p:cNvPr>
          <p:cNvSpPr txBox="1"/>
          <p:nvPr/>
        </p:nvSpPr>
        <p:spPr>
          <a:xfrm>
            <a:off x="2077477" y="4136334"/>
            <a:ext cx="914401" cy="307777"/>
          </a:xfrm>
          <a:prstGeom prst="rect">
            <a:avLst/>
          </a:prstGeom>
          <a:noFill/>
        </p:spPr>
        <p:txBody>
          <a:bodyPr wrap="square">
            <a:spAutoFit/>
          </a:bodyPr>
          <a:lstStyle/>
          <a:p>
            <a:r>
              <a:rPr kumimoji="1" lang="ja-JP" altLang="en-US" sz="1400" dirty="0"/>
              <a:t>学習処理</a:t>
            </a:r>
          </a:p>
        </p:txBody>
      </p:sp>
      <p:sp>
        <p:nvSpPr>
          <p:cNvPr id="80" name="Rectangle 79">
            <a:extLst>
              <a:ext uri="{FF2B5EF4-FFF2-40B4-BE49-F238E27FC236}">
                <a16:creationId xmlns:a16="http://schemas.microsoft.com/office/drawing/2014/main" id="{5623EA12-66B6-46D3-926B-277C6C769142}"/>
              </a:ext>
            </a:extLst>
          </p:cNvPr>
          <p:cNvSpPr/>
          <p:nvPr/>
        </p:nvSpPr>
        <p:spPr>
          <a:xfrm>
            <a:off x="3332033" y="4099164"/>
            <a:ext cx="446269" cy="33050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81" name="Rectangle 80">
            <a:extLst>
              <a:ext uri="{FF2B5EF4-FFF2-40B4-BE49-F238E27FC236}">
                <a16:creationId xmlns:a16="http://schemas.microsoft.com/office/drawing/2014/main" id="{4A31B214-E191-4380-8B84-EDCAB694112A}"/>
              </a:ext>
            </a:extLst>
          </p:cNvPr>
          <p:cNvSpPr/>
          <p:nvPr/>
        </p:nvSpPr>
        <p:spPr>
          <a:xfrm>
            <a:off x="3280628" y="4151012"/>
            <a:ext cx="446269" cy="33050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82" name="Rectangle 81">
            <a:extLst>
              <a:ext uri="{FF2B5EF4-FFF2-40B4-BE49-F238E27FC236}">
                <a16:creationId xmlns:a16="http://schemas.microsoft.com/office/drawing/2014/main" id="{83D19B6C-5256-498D-8C34-8C3321497EA9}"/>
              </a:ext>
            </a:extLst>
          </p:cNvPr>
          <p:cNvSpPr/>
          <p:nvPr/>
        </p:nvSpPr>
        <p:spPr>
          <a:xfrm>
            <a:off x="3223916" y="4208192"/>
            <a:ext cx="446269" cy="33050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83" name="Rectangle 82">
            <a:extLst>
              <a:ext uri="{FF2B5EF4-FFF2-40B4-BE49-F238E27FC236}">
                <a16:creationId xmlns:a16="http://schemas.microsoft.com/office/drawing/2014/main" id="{C8C2D8C0-7742-42C2-9A36-1430DA19E068}"/>
              </a:ext>
            </a:extLst>
          </p:cNvPr>
          <p:cNvSpPr/>
          <p:nvPr/>
        </p:nvSpPr>
        <p:spPr>
          <a:xfrm>
            <a:off x="3172780" y="4259558"/>
            <a:ext cx="446269" cy="33050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84" name="Arrow: Right 83">
            <a:extLst>
              <a:ext uri="{FF2B5EF4-FFF2-40B4-BE49-F238E27FC236}">
                <a16:creationId xmlns:a16="http://schemas.microsoft.com/office/drawing/2014/main" id="{8F09AD43-FBC7-4B2F-BA8D-B7222984F39E}"/>
              </a:ext>
            </a:extLst>
          </p:cNvPr>
          <p:cNvSpPr/>
          <p:nvPr/>
        </p:nvSpPr>
        <p:spPr>
          <a:xfrm>
            <a:off x="4516009" y="4179361"/>
            <a:ext cx="335221" cy="33050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85" name="Graphic 84" descr="Right And Left Brain outline">
            <a:extLst>
              <a:ext uri="{FF2B5EF4-FFF2-40B4-BE49-F238E27FC236}">
                <a16:creationId xmlns:a16="http://schemas.microsoft.com/office/drawing/2014/main" id="{35684F1E-3449-4903-AB5A-82EA82118D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534" y="3975871"/>
            <a:ext cx="720553" cy="720553"/>
          </a:xfrm>
          <a:prstGeom prst="rect">
            <a:avLst/>
          </a:prstGeom>
        </p:spPr>
      </p:pic>
      <p:grpSp>
        <p:nvGrpSpPr>
          <p:cNvPr id="86" name="Group 85">
            <a:extLst>
              <a:ext uri="{FF2B5EF4-FFF2-40B4-BE49-F238E27FC236}">
                <a16:creationId xmlns:a16="http://schemas.microsoft.com/office/drawing/2014/main" id="{0CDEEF1A-29C6-4450-A574-4CD1C83CB9D3}"/>
              </a:ext>
            </a:extLst>
          </p:cNvPr>
          <p:cNvGrpSpPr/>
          <p:nvPr/>
        </p:nvGrpSpPr>
        <p:grpSpPr>
          <a:xfrm>
            <a:off x="3701404" y="4099164"/>
            <a:ext cx="605522" cy="490900"/>
            <a:chOff x="7319842" y="3201288"/>
            <a:chExt cx="1115241" cy="867352"/>
          </a:xfrm>
        </p:grpSpPr>
        <p:sp>
          <p:nvSpPr>
            <p:cNvPr id="87" name="Rectangle 86">
              <a:extLst>
                <a:ext uri="{FF2B5EF4-FFF2-40B4-BE49-F238E27FC236}">
                  <a16:creationId xmlns:a16="http://schemas.microsoft.com/office/drawing/2014/main" id="{BA6D4C65-215B-4E19-B37A-51F9B037B42E}"/>
                </a:ext>
              </a:extLst>
            </p:cNvPr>
            <p:cNvSpPr/>
            <p:nvPr/>
          </p:nvSpPr>
          <p:spPr>
            <a:xfrm>
              <a:off x="7613151" y="3201288"/>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88" name="Rectangle 87">
              <a:extLst>
                <a:ext uri="{FF2B5EF4-FFF2-40B4-BE49-F238E27FC236}">
                  <a16:creationId xmlns:a16="http://schemas.microsoft.com/office/drawing/2014/main" id="{893AB845-9102-47A0-B24D-EE63DB2CDFC9}"/>
                </a:ext>
              </a:extLst>
            </p:cNvPr>
            <p:cNvSpPr/>
            <p:nvPr/>
          </p:nvSpPr>
          <p:spPr>
            <a:xfrm>
              <a:off x="7518475" y="3292896"/>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89" name="Rectangle 88">
              <a:extLst>
                <a:ext uri="{FF2B5EF4-FFF2-40B4-BE49-F238E27FC236}">
                  <a16:creationId xmlns:a16="http://schemas.microsoft.com/office/drawing/2014/main" id="{415EBCA8-E8A4-46D1-8923-CA02C5AF225A}"/>
                </a:ext>
              </a:extLst>
            </p:cNvPr>
            <p:cNvSpPr/>
            <p:nvPr/>
          </p:nvSpPr>
          <p:spPr>
            <a:xfrm>
              <a:off x="7414023" y="3393926"/>
              <a:ext cx="821932"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90" name="Rectangle 89">
              <a:extLst>
                <a:ext uri="{FF2B5EF4-FFF2-40B4-BE49-F238E27FC236}">
                  <a16:creationId xmlns:a16="http://schemas.microsoft.com/office/drawing/2014/main" id="{ACFBD1A9-2E09-446A-9866-CE0865FECE2B}"/>
                </a:ext>
              </a:extLst>
            </p:cNvPr>
            <p:cNvSpPr/>
            <p:nvPr/>
          </p:nvSpPr>
          <p:spPr>
            <a:xfrm>
              <a:off x="7319842" y="3484682"/>
              <a:ext cx="821931" cy="58395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sp>
        <p:nvSpPr>
          <p:cNvPr id="91" name="TextBox 90">
            <a:extLst>
              <a:ext uri="{FF2B5EF4-FFF2-40B4-BE49-F238E27FC236}">
                <a16:creationId xmlns:a16="http://schemas.microsoft.com/office/drawing/2014/main" id="{53CDC172-889E-435D-AD35-0C1006D36A6B}"/>
              </a:ext>
            </a:extLst>
          </p:cNvPr>
          <p:cNvSpPr txBox="1"/>
          <p:nvPr/>
        </p:nvSpPr>
        <p:spPr>
          <a:xfrm>
            <a:off x="2810577" y="3797520"/>
            <a:ext cx="2056602" cy="276999"/>
          </a:xfrm>
          <a:prstGeom prst="rect">
            <a:avLst/>
          </a:prstGeom>
          <a:noFill/>
        </p:spPr>
        <p:txBody>
          <a:bodyPr wrap="square">
            <a:spAutoFit/>
          </a:bodyPr>
          <a:lstStyle/>
          <a:p>
            <a:pPr algn="ctr"/>
            <a:r>
              <a:rPr kumimoji="1" lang="ja-JP" altLang="en-US" sz="1200" dirty="0"/>
              <a:t>一般的な物体の画像データ</a:t>
            </a:r>
          </a:p>
        </p:txBody>
      </p:sp>
      <p:sp>
        <p:nvSpPr>
          <p:cNvPr id="92" name="TextBox 91">
            <a:extLst>
              <a:ext uri="{FF2B5EF4-FFF2-40B4-BE49-F238E27FC236}">
                <a16:creationId xmlns:a16="http://schemas.microsoft.com/office/drawing/2014/main" id="{BCD63907-902D-41F0-88AA-FE3EDF2C57FF}"/>
              </a:ext>
            </a:extLst>
          </p:cNvPr>
          <p:cNvSpPr txBox="1"/>
          <p:nvPr/>
        </p:nvSpPr>
        <p:spPr>
          <a:xfrm>
            <a:off x="2082768" y="5408076"/>
            <a:ext cx="965937" cy="307777"/>
          </a:xfrm>
          <a:prstGeom prst="rect">
            <a:avLst/>
          </a:prstGeom>
          <a:noFill/>
        </p:spPr>
        <p:txBody>
          <a:bodyPr wrap="square">
            <a:spAutoFit/>
          </a:bodyPr>
          <a:lstStyle/>
          <a:p>
            <a:r>
              <a:rPr kumimoji="1" lang="ja-JP" altLang="en-US" sz="1400" dirty="0"/>
              <a:t>推論処理</a:t>
            </a:r>
          </a:p>
        </p:txBody>
      </p:sp>
      <p:grpSp>
        <p:nvGrpSpPr>
          <p:cNvPr id="93" name="Group 92">
            <a:extLst>
              <a:ext uri="{FF2B5EF4-FFF2-40B4-BE49-F238E27FC236}">
                <a16:creationId xmlns:a16="http://schemas.microsoft.com/office/drawing/2014/main" id="{717DC7F7-6120-402A-A642-79CAEADFE7EE}"/>
              </a:ext>
            </a:extLst>
          </p:cNvPr>
          <p:cNvGrpSpPr/>
          <p:nvPr/>
        </p:nvGrpSpPr>
        <p:grpSpPr>
          <a:xfrm>
            <a:off x="3055079" y="5042597"/>
            <a:ext cx="1009170" cy="959488"/>
            <a:chOff x="7668245" y="5005278"/>
            <a:chExt cx="1009170" cy="959488"/>
          </a:xfrm>
        </p:grpSpPr>
        <p:pic>
          <p:nvPicPr>
            <p:cNvPr id="94" name="Graphic 93" descr="Right And Left Brain outline">
              <a:extLst>
                <a:ext uri="{FF2B5EF4-FFF2-40B4-BE49-F238E27FC236}">
                  <a16:creationId xmlns:a16="http://schemas.microsoft.com/office/drawing/2014/main" id="{5975CDE7-561C-4429-86E6-80BFFC2E8B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2774" y="5244213"/>
              <a:ext cx="720553" cy="720553"/>
            </a:xfrm>
            <a:prstGeom prst="rect">
              <a:avLst/>
            </a:prstGeom>
          </p:spPr>
        </p:pic>
        <p:sp>
          <p:nvSpPr>
            <p:cNvPr id="95" name="TextBox 94">
              <a:extLst>
                <a:ext uri="{FF2B5EF4-FFF2-40B4-BE49-F238E27FC236}">
                  <a16:creationId xmlns:a16="http://schemas.microsoft.com/office/drawing/2014/main" id="{DBC879A3-DEE9-44FD-9E15-FFFF31327D8E}"/>
                </a:ext>
              </a:extLst>
            </p:cNvPr>
            <p:cNvSpPr txBox="1"/>
            <p:nvPr/>
          </p:nvSpPr>
          <p:spPr>
            <a:xfrm>
              <a:off x="7668245" y="5005278"/>
              <a:ext cx="1009170" cy="276999"/>
            </a:xfrm>
            <a:prstGeom prst="rect">
              <a:avLst/>
            </a:prstGeom>
            <a:noFill/>
          </p:spPr>
          <p:txBody>
            <a:bodyPr wrap="square">
              <a:spAutoFit/>
            </a:bodyPr>
            <a:lstStyle/>
            <a:p>
              <a:pPr algn="ctr"/>
              <a:r>
                <a:rPr kumimoji="1" lang="ja-JP" altLang="en-US" sz="1200" dirty="0"/>
                <a:t>学習済モデル</a:t>
              </a:r>
            </a:p>
          </p:txBody>
        </p:sp>
      </p:grpSp>
      <p:sp>
        <p:nvSpPr>
          <p:cNvPr id="96" name="Rectangle: Rounded Corners 95">
            <a:extLst>
              <a:ext uri="{FF2B5EF4-FFF2-40B4-BE49-F238E27FC236}">
                <a16:creationId xmlns:a16="http://schemas.microsoft.com/office/drawing/2014/main" id="{F29DEADD-33D2-4B0C-AAAF-1ABEA95DC026}"/>
              </a:ext>
            </a:extLst>
          </p:cNvPr>
          <p:cNvSpPr/>
          <p:nvPr/>
        </p:nvSpPr>
        <p:spPr>
          <a:xfrm>
            <a:off x="5121565" y="5756804"/>
            <a:ext cx="444500" cy="2436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山</a:t>
            </a:r>
          </a:p>
        </p:txBody>
      </p:sp>
      <p:cxnSp>
        <p:nvCxnSpPr>
          <p:cNvPr id="97" name="Straight Arrow Connector 96">
            <a:extLst>
              <a:ext uri="{FF2B5EF4-FFF2-40B4-BE49-F238E27FC236}">
                <a16:creationId xmlns:a16="http://schemas.microsoft.com/office/drawing/2014/main" id="{B417565E-0A08-4E39-801D-7870BBF5A940}"/>
              </a:ext>
            </a:extLst>
          </p:cNvPr>
          <p:cNvCxnSpPr>
            <a:cxnSpLocks/>
          </p:cNvCxnSpPr>
          <p:nvPr/>
        </p:nvCxnSpPr>
        <p:spPr>
          <a:xfrm flipH="1">
            <a:off x="3940186" y="5372166"/>
            <a:ext cx="1018672" cy="1599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TextBox 97">
            <a:extLst>
              <a:ext uri="{FF2B5EF4-FFF2-40B4-BE49-F238E27FC236}">
                <a16:creationId xmlns:a16="http://schemas.microsoft.com/office/drawing/2014/main" id="{E879798C-1224-43F3-8EEF-33B481AF2678}"/>
              </a:ext>
            </a:extLst>
          </p:cNvPr>
          <p:cNvSpPr txBox="1"/>
          <p:nvPr/>
        </p:nvSpPr>
        <p:spPr>
          <a:xfrm>
            <a:off x="3796200" y="5484506"/>
            <a:ext cx="1623195" cy="276999"/>
          </a:xfrm>
          <a:prstGeom prst="rect">
            <a:avLst/>
          </a:prstGeom>
          <a:noFill/>
        </p:spPr>
        <p:txBody>
          <a:bodyPr wrap="square">
            <a:spAutoFit/>
          </a:bodyPr>
          <a:lstStyle/>
          <a:p>
            <a:pPr algn="ctr"/>
            <a:r>
              <a:rPr kumimoji="1" lang="ja-JP" altLang="en-US" sz="1200" dirty="0"/>
              <a:t>山 </a:t>
            </a:r>
            <a:r>
              <a:rPr kumimoji="1" lang="en-US" altLang="ja-JP" sz="1200" dirty="0"/>
              <a:t>or </a:t>
            </a:r>
            <a:r>
              <a:rPr kumimoji="1" lang="ja-JP" altLang="en-US" sz="1200" dirty="0"/>
              <a:t>海？</a:t>
            </a:r>
          </a:p>
        </p:txBody>
      </p:sp>
      <p:cxnSp>
        <p:nvCxnSpPr>
          <p:cNvPr id="99" name="Straight Arrow Connector 98">
            <a:extLst>
              <a:ext uri="{FF2B5EF4-FFF2-40B4-BE49-F238E27FC236}">
                <a16:creationId xmlns:a16="http://schemas.microsoft.com/office/drawing/2014/main" id="{8AD09920-E789-4678-BE0D-5FCC77457D14}"/>
              </a:ext>
            </a:extLst>
          </p:cNvPr>
          <p:cNvCxnSpPr>
            <a:cxnSpLocks/>
          </p:cNvCxnSpPr>
          <p:nvPr/>
        </p:nvCxnSpPr>
        <p:spPr>
          <a:xfrm>
            <a:off x="3971373" y="5730347"/>
            <a:ext cx="1004136" cy="1277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0" name="Graphic 99" descr="Image outline">
            <a:extLst>
              <a:ext uri="{FF2B5EF4-FFF2-40B4-BE49-F238E27FC236}">
                <a16:creationId xmlns:a16="http://schemas.microsoft.com/office/drawing/2014/main" id="{B29B6213-47B4-498E-AA0D-18A4E59CCC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87966" y="5104049"/>
            <a:ext cx="531270" cy="531270"/>
          </a:xfrm>
          <a:prstGeom prst="rect">
            <a:avLst/>
          </a:prstGeom>
        </p:spPr>
      </p:pic>
      <p:pic>
        <p:nvPicPr>
          <p:cNvPr id="101" name="Graphic 100" descr="Image outline">
            <a:extLst>
              <a:ext uri="{FF2B5EF4-FFF2-40B4-BE49-F238E27FC236}">
                <a16:creationId xmlns:a16="http://schemas.microsoft.com/office/drawing/2014/main" id="{613EA3E6-1D43-4F2A-8CA6-094E3A38A3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07536" y="4131045"/>
            <a:ext cx="574554" cy="574554"/>
          </a:xfrm>
          <a:prstGeom prst="rect">
            <a:avLst/>
          </a:prstGeom>
        </p:spPr>
      </p:pic>
      <p:pic>
        <p:nvPicPr>
          <p:cNvPr id="102" name="Graphic 101" descr="Wave outline">
            <a:extLst>
              <a:ext uri="{FF2B5EF4-FFF2-40B4-BE49-F238E27FC236}">
                <a16:creationId xmlns:a16="http://schemas.microsoft.com/office/drawing/2014/main" id="{CF114EAA-2042-4835-9613-1B9FF074A3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54010" y="4234023"/>
            <a:ext cx="387428" cy="387428"/>
          </a:xfrm>
          <a:prstGeom prst="rect">
            <a:avLst/>
          </a:prstGeom>
        </p:spPr>
      </p:pic>
      <p:sp>
        <p:nvSpPr>
          <p:cNvPr id="103" name="TextBox 102">
            <a:extLst>
              <a:ext uri="{FF2B5EF4-FFF2-40B4-BE49-F238E27FC236}">
                <a16:creationId xmlns:a16="http://schemas.microsoft.com/office/drawing/2014/main" id="{F575BD3D-855E-4EBD-AA8B-67E740F2078D}"/>
              </a:ext>
            </a:extLst>
          </p:cNvPr>
          <p:cNvSpPr txBox="1"/>
          <p:nvPr/>
        </p:nvSpPr>
        <p:spPr>
          <a:xfrm>
            <a:off x="434221" y="5400902"/>
            <a:ext cx="1369007" cy="307777"/>
          </a:xfrm>
          <a:prstGeom prst="rect">
            <a:avLst/>
          </a:prstGeom>
          <a:noFill/>
        </p:spPr>
        <p:txBody>
          <a:bodyPr wrap="square">
            <a:spAutoFit/>
          </a:bodyPr>
          <a:lstStyle/>
          <a:p>
            <a:r>
              <a:rPr kumimoji="1" lang="ja-JP" altLang="en-US" sz="1400" dirty="0"/>
              <a:t>ユーザーが実施</a:t>
            </a:r>
          </a:p>
        </p:txBody>
      </p:sp>
      <p:sp>
        <p:nvSpPr>
          <p:cNvPr id="104" name="TextBox 103">
            <a:extLst>
              <a:ext uri="{FF2B5EF4-FFF2-40B4-BE49-F238E27FC236}">
                <a16:creationId xmlns:a16="http://schemas.microsoft.com/office/drawing/2014/main" id="{47034F57-0B03-4396-958B-7E31D29C28E9}"/>
              </a:ext>
            </a:extLst>
          </p:cNvPr>
          <p:cNvSpPr txBox="1"/>
          <p:nvPr/>
        </p:nvSpPr>
        <p:spPr>
          <a:xfrm>
            <a:off x="6247605" y="5350525"/>
            <a:ext cx="1369007" cy="307777"/>
          </a:xfrm>
          <a:prstGeom prst="rect">
            <a:avLst/>
          </a:prstGeom>
          <a:noFill/>
        </p:spPr>
        <p:txBody>
          <a:bodyPr wrap="square">
            <a:spAutoFit/>
          </a:bodyPr>
          <a:lstStyle/>
          <a:p>
            <a:r>
              <a:rPr kumimoji="1" lang="ja-JP" altLang="en-US" sz="1400" dirty="0"/>
              <a:t>ユーザーが実施</a:t>
            </a:r>
          </a:p>
        </p:txBody>
      </p:sp>
      <p:sp>
        <p:nvSpPr>
          <p:cNvPr id="105" name="TextBox 104">
            <a:extLst>
              <a:ext uri="{FF2B5EF4-FFF2-40B4-BE49-F238E27FC236}">
                <a16:creationId xmlns:a16="http://schemas.microsoft.com/office/drawing/2014/main" id="{092C3801-EFC8-49AE-AE94-C36487AFF607}"/>
              </a:ext>
            </a:extLst>
          </p:cNvPr>
          <p:cNvSpPr txBox="1"/>
          <p:nvPr/>
        </p:nvSpPr>
        <p:spPr>
          <a:xfrm>
            <a:off x="6235153" y="4133089"/>
            <a:ext cx="1369007" cy="307777"/>
          </a:xfrm>
          <a:prstGeom prst="rect">
            <a:avLst/>
          </a:prstGeom>
          <a:noFill/>
        </p:spPr>
        <p:txBody>
          <a:bodyPr wrap="square">
            <a:spAutoFit/>
          </a:bodyPr>
          <a:lstStyle/>
          <a:p>
            <a:r>
              <a:rPr kumimoji="1" lang="ja-JP" altLang="en-US" sz="1400" dirty="0"/>
              <a:t>ユーザーが実施</a:t>
            </a:r>
          </a:p>
        </p:txBody>
      </p:sp>
    </p:spTree>
    <p:extLst>
      <p:ext uri="{BB962C8B-B14F-4D97-AF65-F5344CB8AC3E}">
        <p14:creationId xmlns:p14="http://schemas.microsoft.com/office/powerpoint/2010/main" val="731434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6D7FE-3068-46B1-8EED-AC46D76A92EF}"/>
              </a:ext>
            </a:extLst>
          </p:cNvPr>
          <p:cNvSpPr>
            <a:spLocks noGrp="1"/>
          </p:cNvSpPr>
          <p:nvPr>
            <p:ph type="title"/>
          </p:nvPr>
        </p:nvSpPr>
        <p:spPr/>
        <p:txBody>
          <a:bodyPr/>
          <a:lstStyle/>
          <a:p>
            <a:r>
              <a:rPr lang="en-US" altLang="ja-JP" dirty="0"/>
              <a:t>AI Vision Service </a:t>
            </a:r>
            <a:r>
              <a:rPr lang="ja-JP" altLang="en-US" dirty="0"/>
              <a:t>学習済モデル</a:t>
            </a:r>
            <a:r>
              <a:rPr lang="en-US" altLang="ja-JP" dirty="0"/>
              <a:t>(</a:t>
            </a:r>
            <a:r>
              <a:rPr lang="ja-JP" altLang="en-US" dirty="0"/>
              <a:t>サンプル</a:t>
            </a:r>
            <a:r>
              <a:rPr lang="en-US" altLang="ja-JP" dirty="0"/>
              <a:t>)</a:t>
            </a:r>
            <a:endParaRPr kumimoji="1" lang="ja-JP" altLang="en-US" dirty="0"/>
          </a:p>
        </p:txBody>
      </p:sp>
      <p:sp>
        <p:nvSpPr>
          <p:cNvPr id="3" name="Date Placeholder 2">
            <a:extLst>
              <a:ext uri="{FF2B5EF4-FFF2-40B4-BE49-F238E27FC236}">
                <a16:creationId xmlns:a16="http://schemas.microsoft.com/office/drawing/2014/main" id="{7192DC88-9EB7-4AC2-AC91-DC937EF548B0}"/>
              </a:ext>
            </a:extLst>
          </p:cNvPr>
          <p:cNvSpPr>
            <a:spLocks noGrp="1"/>
          </p:cNvSpPr>
          <p:nvPr>
            <p:ph type="dt" sz="half" idx="10"/>
          </p:nvPr>
        </p:nvSpPr>
        <p:spPr/>
        <p:txBody>
          <a:bodyPr/>
          <a:lstStyle/>
          <a:p>
            <a:fld id="{E5EC4CD4-BEBA-4C46-A206-EFE463E4FF42}" type="datetime1">
              <a:rPr lang="ja-JP" altLang="en-US" smtClean="0"/>
              <a:t>2023/8/29</a:t>
            </a:fld>
            <a:endParaRPr lang="en-US" dirty="0"/>
          </a:p>
        </p:txBody>
      </p:sp>
      <p:sp>
        <p:nvSpPr>
          <p:cNvPr id="4" name="Footer Placeholder 3">
            <a:extLst>
              <a:ext uri="{FF2B5EF4-FFF2-40B4-BE49-F238E27FC236}">
                <a16:creationId xmlns:a16="http://schemas.microsoft.com/office/drawing/2014/main" id="{8913B8B4-122B-4690-A4FA-DD0125BCA37E}"/>
              </a:ext>
            </a:extLst>
          </p:cNvPr>
          <p:cNvSpPr>
            <a:spLocks noGrp="1"/>
          </p:cNvSpPr>
          <p:nvPr>
            <p:ph type="ftr" sz="quarter" idx="11"/>
          </p:nvPr>
        </p:nvSpPr>
        <p:spPr/>
        <p:txBody>
          <a:bodyPr/>
          <a:lstStyle/>
          <a:p>
            <a:r>
              <a:rPr lang="en-US"/>
              <a:t>Copyright © 2023, Oracle and/or its affiliates </a:t>
            </a:r>
            <a:endParaRPr lang="en-US" dirty="0"/>
          </a:p>
        </p:txBody>
      </p:sp>
      <p:sp>
        <p:nvSpPr>
          <p:cNvPr id="5" name="Slide Number Placeholder 4">
            <a:extLst>
              <a:ext uri="{FF2B5EF4-FFF2-40B4-BE49-F238E27FC236}">
                <a16:creationId xmlns:a16="http://schemas.microsoft.com/office/drawing/2014/main" id="{13CF9AA0-6AB6-427F-8BC1-AB28F1998100}"/>
              </a:ext>
            </a:extLst>
          </p:cNvPr>
          <p:cNvSpPr>
            <a:spLocks noGrp="1"/>
          </p:cNvSpPr>
          <p:nvPr>
            <p:ph type="sldNum" sz="quarter" idx="12"/>
          </p:nvPr>
        </p:nvSpPr>
        <p:spPr/>
        <p:txBody>
          <a:bodyPr/>
          <a:lstStyle/>
          <a:p>
            <a:fld id="{345D60D9-5372-5F40-9443-0F9AE5BDC3C8}" type="slidenum">
              <a:rPr lang="en-US" smtClean="0"/>
              <a:pPr/>
              <a:t>11</a:t>
            </a:fld>
            <a:endParaRPr lang="en-US" dirty="0"/>
          </a:p>
        </p:txBody>
      </p:sp>
      <p:sp>
        <p:nvSpPr>
          <p:cNvPr id="6" name="TextBox 5">
            <a:extLst>
              <a:ext uri="{FF2B5EF4-FFF2-40B4-BE49-F238E27FC236}">
                <a16:creationId xmlns:a16="http://schemas.microsoft.com/office/drawing/2014/main" id="{4A812B1B-7CA4-4BF7-852E-93AFD009A7FD}"/>
              </a:ext>
            </a:extLst>
          </p:cNvPr>
          <p:cNvSpPr txBox="1"/>
          <p:nvPr/>
        </p:nvSpPr>
        <p:spPr>
          <a:xfrm>
            <a:off x="935256" y="1205869"/>
            <a:ext cx="1643864" cy="369332"/>
          </a:xfrm>
          <a:prstGeom prst="rect">
            <a:avLst/>
          </a:prstGeom>
          <a:noFill/>
        </p:spPr>
        <p:txBody>
          <a:bodyPr wrap="square" rtlCol="0">
            <a:spAutoFit/>
          </a:bodyPr>
          <a:lstStyle/>
          <a:p>
            <a:r>
              <a:rPr kumimoji="1" lang="ja-JP" altLang="en-US" dirty="0"/>
              <a:t>イメージ分類</a:t>
            </a:r>
          </a:p>
        </p:txBody>
      </p:sp>
      <p:sp>
        <p:nvSpPr>
          <p:cNvPr id="7" name="TextBox 6">
            <a:extLst>
              <a:ext uri="{FF2B5EF4-FFF2-40B4-BE49-F238E27FC236}">
                <a16:creationId xmlns:a16="http://schemas.microsoft.com/office/drawing/2014/main" id="{1CBF7B68-18A4-43C1-99ED-5A1D164C32F5}"/>
              </a:ext>
            </a:extLst>
          </p:cNvPr>
          <p:cNvSpPr txBox="1"/>
          <p:nvPr/>
        </p:nvSpPr>
        <p:spPr>
          <a:xfrm>
            <a:off x="2852845" y="1211807"/>
            <a:ext cx="1643864" cy="369332"/>
          </a:xfrm>
          <a:prstGeom prst="rect">
            <a:avLst/>
          </a:prstGeom>
          <a:noFill/>
        </p:spPr>
        <p:txBody>
          <a:bodyPr wrap="square" rtlCol="0">
            <a:spAutoFit/>
          </a:bodyPr>
          <a:lstStyle/>
          <a:p>
            <a:r>
              <a:rPr kumimoji="1" lang="ja-JP" altLang="en-US" dirty="0"/>
              <a:t>オブジェクト検出</a:t>
            </a:r>
          </a:p>
        </p:txBody>
      </p:sp>
      <p:sp>
        <p:nvSpPr>
          <p:cNvPr id="8" name="TextBox 7">
            <a:extLst>
              <a:ext uri="{FF2B5EF4-FFF2-40B4-BE49-F238E27FC236}">
                <a16:creationId xmlns:a16="http://schemas.microsoft.com/office/drawing/2014/main" id="{04467377-76BB-48A9-A4D5-6AECDF6A81C8}"/>
              </a:ext>
            </a:extLst>
          </p:cNvPr>
          <p:cNvSpPr txBox="1"/>
          <p:nvPr/>
        </p:nvSpPr>
        <p:spPr>
          <a:xfrm>
            <a:off x="5402530" y="1244082"/>
            <a:ext cx="1007897" cy="369332"/>
          </a:xfrm>
          <a:prstGeom prst="rect">
            <a:avLst/>
          </a:prstGeom>
          <a:noFill/>
        </p:spPr>
        <p:txBody>
          <a:bodyPr wrap="square" rtlCol="0">
            <a:spAutoFit/>
          </a:bodyPr>
          <a:lstStyle/>
          <a:p>
            <a:r>
              <a:rPr kumimoji="1" lang="ja-JP" altLang="en-US" dirty="0"/>
              <a:t>顔検出</a:t>
            </a:r>
          </a:p>
        </p:txBody>
      </p:sp>
      <p:pic>
        <p:nvPicPr>
          <p:cNvPr id="10" name="Picture 9">
            <a:extLst>
              <a:ext uri="{FF2B5EF4-FFF2-40B4-BE49-F238E27FC236}">
                <a16:creationId xmlns:a16="http://schemas.microsoft.com/office/drawing/2014/main" id="{ED20A7FA-70E8-4B8D-B445-C72B28E0A2FF}"/>
              </a:ext>
            </a:extLst>
          </p:cNvPr>
          <p:cNvPicPr>
            <a:picLocks noChangeAspect="1"/>
          </p:cNvPicPr>
          <p:nvPr/>
        </p:nvPicPr>
        <p:blipFill>
          <a:blip r:embed="rId2"/>
          <a:stretch>
            <a:fillRect/>
          </a:stretch>
        </p:blipFill>
        <p:spPr>
          <a:xfrm>
            <a:off x="853578" y="1695610"/>
            <a:ext cx="1643864" cy="1227268"/>
          </a:xfrm>
          <a:prstGeom prst="rect">
            <a:avLst/>
          </a:prstGeom>
          <a:ln>
            <a:solidFill>
              <a:srgbClr val="67605B"/>
            </a:solidFill>
          </a:ln>
        </p:spPr>
      </p:pic>
      <p:sp>
        <p:nvSpPr>
          <p:cNvPr id="11" name="TextBox 10">
            <a:extLst>
              <a:ext uri="{FF2B5EF4-FFF2-40B4-BE49-F238E27FC236}">
                <a16:creationId xmlns:a16="http://schemas.microsoft.com/office/drawing/2014/main" id="{1A536A10-C4C3-4B75-8DB9-2FFA856628BF}"/>
              </a:ext>
            </a:extLst>
          </p:cNvPr>
          <p:cNvSpPr txBox="1"/>
          <p:nvPr/>
        </p:nvSpPr>
        <p:spPr>
          <a:xfrm>
            <a:off x="7303747" y="1241184"/>
            <a:ext cx="1643864" cy="369332"/>
          </a:xfrm>
          <a:prstGeom prst="rect">
            <a:avLst/>
          </a:prstGeom>
          <a:noFill/>
        </p:spPr>
        <p:txBody>
          <a:bodyPr wrap="square" rtlCol="0">
            <a:spAutoFit/>
          </a:bodyPr>
          <a:lstStyle/>
          <a:p>
            <a:r>
              <a:rPr kumimoji="1" lang="ja-JP" altLang="en-US" dirty="0"/>
              <a:t>テキスト検出</a:t>
            </a:r>
          </a:p>
        </p:txBody>
      </p:sp>
      <p:sp>
        <p:nvSpPr>
          <p:cNvPr id="12" name="TextBox 11">
            <a:extLst>
              <a:ext uri="{FF2B5EF4-FFF2-40B4-BE49-F238E27FC236}">
                <a16:creationId xmlns:a16="http://schemas.microsoft.com/office/drawing/2014/main" id="{CA899DE0-4DEC-4198-BBED-1A38B73610A1}"/>
              </a:ext>
            </a:extLst>
          </p:cNvPr>
          <p:cNvSpPr txBox="1"/>
          <p:nvPr/>
        </p:nvSpPr>
        <p:spPr>
          <a:xfrm>
            <a:off x="9578408" y="1258826"/>
            <a:ext cx="1643864" cy="369332"/>
          </a:xfrm>
          <a:prstGeom prst="rect">
            <a:avLst/>
          </a:prstGeom>
          <a:noFill/>
        </p:spPr>
        <p:txBody>
          <a:bodyPr wrap="square" rtlCol="0">
            <a:spAutoFit/>
          </a:bodyPr>
          <a:lstStyle/>
          <a:p>
            <a:r>
              <a:rPr kumimoji="1" lang="ja-JP" altLang="en-US" dirty="0"/>
              <a:t>ドキュメント</a:t>
            </a:r>
            <a:r>
              <a:rPr kumimoji="1" lang="en-US" altLang="ja-JP" dirty="0"/>
              <a:t>AI</a:t>
            </a:r>
            <a:endParaRPr kumimoji="1" lang="ja-JP" altLang="en-US" dirty="0"/>
          </a:p>
        </p:txBody>
      </p:sp>
      <p:pic>
        <p:nvPicPr>
          <p:cNvPr id="14" name="Picture 13">
            <a:extLst>
              <a:ext uri="{FF2B5EF4-FFF2-40B4-BE49-F238E27FC236}">
                <a16:creationId xmlns:a16="http://schemas.microsoft.com/office/drawing/2014/main" id="{ADA153AF-324D-4186-8FB1-DF62BA77A7AD}"/>
              </a:ext>
            </a:extLst>
          </p:cNvPr>
          <p:cNvPicPr>
            <a:picLocks noChangeAspect="1"/>
          </p:cNvPicPr>
          <p:nvPr/>
        </p:nvPicPr>
        <p:blipFill>
          <a:blip r:embed="rId3"/>
          <a:stretch>
            <a:fillRect/>
          </a:stretch>
        </p:blipFill>
        <p:spPr>
          <a:xfrm>
            <a:off x="963380" y="3122920"/>
            <a:ext cx="1427812" cy="1358836"/>
          </a:xfrm>
          <a:prstGeom prst="rect">
            <a:avLst/>
          </a:prstGeom>
          <a:noFill/>
          <a:ln>
            <a:solidFill>
              <a:schemeClr val="tx1"/>
            </a:solidFill>
          </a:ln>
        </p:spPr>
      </p:pic>
      <p:pic>
        <p:nvPicPr>
          <p:cNvPr id="20" name="Picture 19">
            <a:extLst>
              <a:ext uri="{FF2B5EF4-FFF2-40B4-BE49-F238E27FC236}">
                <a16:creationId xmlns:a16="http://schemas.microsoft.com/office/drawing/2014/main" id="{6D0B2AD0-4003-4336-BA0B-D42E25883E2E}"/>
              </a:ext>
            </a:extLst>
          </p:cNvPr>
          <p:cNvPicPr>
            <a:picLocks noChangeAspect="1"/>
          </p:cNvPicPr>
          <p:nvPr/>
        </p:nvPicPr>
        <p:blipFill rotWithShape="1">
          <a:blip r:embed="rId4"/>
          <a:srcRect r="4831"/>
          <a:stretch/>
        </p:blipFill>
        <p:spPr>
          <a:xfrm>
            <a:off x="2852845" y="1715816"/>
            <a:ext cx="1711545" cy="1207062"/>
          </a:xfrm>
          <a:prstGeom prst="rect">
            <a:avLst/>
          </a:prstGeom>
          <a:ln>
            <a:solidFill>
              <a:srgbClr val="67605B"/>
            </a:solidFill>
          </a:ln>
        </p:spPr>
      </p:pic>
      <p:pic>
        <p:nvPicPr>
          <p:cNvPr id="22" name="Picture 21">
            <a:extLst>
              <a:ext uri="{FF2B5EF4-FFF2-40B4-BE49-F238E27FC236}">
                <a16:creationId xmlns:a16="http://schemas.microsoft.com/office/drawing/2014/main" id="{43D27411-C0E4-4F43-94B3-6F42DBB6E4AA}"/>
              </a:ext>
            </a:extLst>
          </p:cNvPr>
          <p:cNvPicPr>
            <a:picLocks noChangeAspect="1"/>
          </p:cNvPicPr>
          <p:nvPr/>
        </p:nvPicPr>
        <p:blipFill rotWithShape="1">
          <a:blip r:embed="rId5"/>
          <a:srcRect b="65825"/>
          <a:stretch/>
        </p:blipFill>
        <p:spPr>
          <a:xfrm>
            <a:off x="2996433" y="3122920"/>
            <a:ext cx="1457213" cy="1473075"/>
          </a:xfrm>
          <a:prstGeom prst="rect">
            <a:avLst/>
          </a:prstGeom>
          <a:noFill/>
          <a:ln>
            <a:solidFill>
              <a:schemeClr val="tx1"/>
            </a:solidFill>
          </a:ln>
        </p:spPr>
      </p:pic>
      <p:pic>
        <p:nvPicPr>
          <p:cNvPr id="24" name="Picture 23">
            <a:extLst>
              <a:ext uri="{FF2B5EF4-FFF2-40B4-BE49-F238E27FC236}">
                <a16:creationId xmlns:a16="http://schemas.microsoft.com/office/drawing/2014/main" id="{7550CE57-981B-4D61-8900-3C047DA275F5}"/>
              </a:ext>
            </a:extLst>
          </p:cNvPr>
          <p:cNvPicPr>
            <a:picLocks noChangeAspect="1"/>
          </p:cNvPicPr>
          <p:nvPr/>
        </p:nvPicPr>
        <p:blipFill>
          <a:blip r:embed="rId6"/>
          <a:stretch>
            <a:fillRect/>
          </a:stretch>
        </p:blipFill>
        <p:spPr>
          <a:xfrm>
            <a:off x="4914019" y="1707588"/>
            <a:ext cx="1866590" cy="1207062"/>
          </a:xfrm>
          <a:prstGeom prst="rect">
            <a:avLst/>
          </a:prstGeom>
          <a:ln>
            <a:solidFill>
              <a:srgbClr val="67605B"/>
            </a:solidFill>
          </a:ln>
        </p:spPr>
      </p:pic>
      <p:pic>
        <p:nvPicPr>
          <p:cNvPr id="26" name="Picture 25">
            <a:extLst>
              <a:ext uri="{FF2B5EF4-FFF2-40B4-BE49-F238E27FC236}">
                <a16:creationId xmlns:a16="http://schemas.microsoft.com/office/drawing/2014/main" id="{292D3493-2F20-4003-8C37-00D9B6723897}"/>
              </a:ext>
            </a:extLst>
          </p:cNvPr>
          <p:cNvPicPr>
            <a:picLocks noChangeAspect="1"/>
          </p:cNvPicPr>
          <p:nvPr/>
        </p:nvPicPr>
        <p:blipFill>
          <a:blip r:embed="rId7"/>
          <a:stretch>
            <a:fillRect/>
          </a:stretch>
        </p:blipFill>
        <p:spPr>
          <a:xfrm>
            <a:off x="5145266" y="3098175"/>
            <a:ext cx="1558232" cy="1427166"/>
          </a:xfrm>
          <a:prstGeom prst="rect">
            <a:avLst/>
          </a:prstGeom>
          <a:noFill/>
          <a:ln>
            <a:solidFill>
              <a:schemeClr val="tx1"/>
            </a:solidFill>
          </a:ln>
        </p:spPr>
      </p:pic>
      <p:pic>
        <p:nvPicPr>
          <p:cNvPr id="28" name="Picture 27">
            <a:extLst>
              <a:ext uri="{FF2B5EF4-FFF2-40B4-BE49-F238E27FC236}">
                <a16:creationId xmlns:a16="http://schemas.microsoft.com/office/drawing/2014/main" id="{60DDA3C1-1949-43F2-866E-144287E79DDB}"/>
              </a:ext>
            </a:extLst>
          </p:cNvPr>
          <p:cNvPicPr>
            <a:picLocks noChangeAspect="1"/>
          </p:cNvPicPr>
          <p:nvPr/>
        </p:nvPicPr>
        <p:blipFill rotWithShape="1">
          <a:blip r:embed="rId8"/>
          <a:srcRect b="25066"/>
          <a:stretch/>
        </p:blipFill>
        <p:spPr>
          <a:xfrm>
            <a:off x="7152189" y="1695610"/>
            <a:ext cx="1765007" cy="1207062"/>
          </a:xfrm>
          <a:prstGeom prst="rect">
            <a:avLst/>
          </a:prstGeom>
          <a:ln>
            <a:solidFill>
              <a:srgbClr val="67605B"/>
            </a:solidFill>
          </a:ln>
        </p:spPr>
      </p:pic>
      <p:pic>
        <p:nvPicPr>
          <p:cNvPr id="30" name="Picture 29">
            <a:extLst>
              <a:ext uri="{FF2B5EF4-FFF2-40B4-BE49-F238E27FC236}">
                <a16:creationId xmlns:a16="http://schemas.microsoft.com/office/drawing/2014/main" id="{EC9BA5D4-03AB-4F9A-B45D-F73798A47935}"/>
              </a:ext>
            </a:extLst>
          </p:cNvPr>
          <p:cNvPicPr>
            <a:picLocks noChangeAspect="1"/>
          </p:cNvPicPr>
          <p:nvPr/>
        </p:nvPicPr>
        <p:blipFill>
          <a:blip r:embed="rId9"/>
          <a:stretch>
            <a:fillRect/>
          </a:stretch>
        </p:blipFill>
        <p:spPr>
          <a:xfrm>
            <a:off x="7289748" y="3098175"/>
            <a:ext cx="1614113" cy="1473075"/>
          </a:xfrm>
          <a:prstGeom prst="rect">
            <a:avLst/>
          </a:prstGeom>
          <a:noFill/>
          <a:ln>
            <a:solidFill>
              <a:schemeClr val="tx1"/>
            </a:solidFill>
          </a:ln>
        </p:spPr>
      </p:pic>
      <p:pic>
        <p:nvPicPr>
          <p:cNvPr id="32" name="Picture 31">
            <a:extLst>
              <a:ext uri="{FF2B5EF4-FFF2-40B4-BE49-F238E27FC236}">
                <a16:creationId xmlns:a16="http://schemas.microsoft.com/office/drawing/2014/main" id="{B2C304A0-D9E3-4789-979E-1026C2596B50}"/>
              </a:ext>
            </a:extLst>
          </p:cNvPr>
          <p:cNvPicPr>
            <a:picLocks noChangeAspect="1"/>
          </p:cNvPicPr>
          <p:nvPr/>
        </p:nvPicPr>
        <p:blipFill rotWithShape="1">
          <a:blip r:embed="rId10"/>
          <a:srcRect b="18101"/>
          <a:stretch/>
        </p:blipFill>
        <p:spPr>
          <a:xfrm>
            <a:off x="9233432" y="1686941"/>
            <a:ext cx="2186786" cy="2423394"/>
          </a:xfrm>
          <a:prstGeom prst="rect">
            <a:avLst/>
          </a:prstGeom>
          <a:ln>
            <a:solidFill>
              <a:srgbClr val="67605B"/>
            </a:solidFill>
          </a:ln>
        </p:spPr>
      </p:pic>
      <p:pic>
        <p:nvPicPr>
          <p:cNvPr id="34" name="Picture 33">
            <a:extLst>
              <a:ext uri="{FF2B5EF4-FFF2-40B4-BE49-F238E27FC236}">
                <a16:creationId xmlns:a16="http://schemas.microsoft.com/office/drawing/2014/main" id="{703E6A18-F34A-4987-9B18-BF0B4C7AE212}"/>
              </a:ext>
            </a:extLst>
          </p:cNvPr>
          <p:cNvPicPr>
            <a:picLocks noChangeAspect="1"/>
          </p:cNvPicPr>
          <p:nvPr/>
        </p:nvPicPr>
        <p:blipFill rotWithShape="1">
          <a:blip r:embed="rId11"/>
          <a:srcRect t="48675"/>
          <a:stretch/>
        </p:blipFill>
        <p:spPr>
          <a:xfrm>
            <a:off x="9518480" y="4293412"/>
            <a:ext cx="1746015" cy="1950939"/>
          </a:xfrm>
          <a:prstGeom prst="rect">
            <a:avLst/>
          </a:prstGeom>
          <a:noFill/>
          <a:ln>
            <a:solidFill>
              <a:schemeClr val="tx1"/>
            </a:solidFill>
          </a:ln>
        </p:spPr>
      </p:pic>
      <p:pic>
        <p:nvPicPr>
          <p:cNvPr id="23" name="Picture 22">
            <a:extLst>
              <a:ext uri="{FF2B5EF4-FFF2-40B4-BE49-F238E27FC236}">
                <a16:creationId xmlns:a16="http://schemas.microsoft.com/office/drawing/2014/main" id="{50CD236A-F135-4B10-9488-3CA5F96E801C}"/>
              </a:ext>
            </a:extLst>
          </p:cNvPr>
          <p:cNvPicPr>
            <a:picLocks noChangeAspect="1"/>
          </p:cNvPicPr>
          <p:nvPr/>
        </p:nvPicPr>
        <p:blipFill rotWithShape="1">
          <a:blip r:embed="rId5"/>
          <a:srcRect t="52283" r="3909" b="14271"/>
          <a:stretch/>
        </p:blipFill>
        <p:spPr>
          <a:xfrm>
            <a:off x="2996434" y="4659023"/>
            <a:ext cx="1457212" cy="1500263"/>
          </a:xfrm>
          <a:prstGeom prst="rect">
            <a:avLst/>
          </a:prstGeom>
          <a:noFill/>
          <a:ln>
            <a:solidFill>
              <a:schemeClr val="tx1"/>
            </a:solidFill>
          </a:ln>
        </p:spPr>
      </p:pic>
      <p:sp>
        <p:nvSpPr>
          <p:cNvPr id="9" name="Rectangle 8">
            <a:extLst>
              <a:ext uri="{FF2B5EF4-FFF2-40B4-BE49-F238E27FC236}">
                <a16:creationId xmlns:a16="http://schemas.microsoft.com/office/drawing/2014/main" id="{FFEBDE30-B9AF-4CDC-BB91-2733CA9EC80A}"/>
              </a:ext>
            </a:extLst>
          </p:cNvPr>
          <p:cNvSpPr/>
          <p:nvPr/>
        </p:nvSpPr>
        <p:spPr>
          <a:xfrm>
            <a:off x="853578" y="3542097"/>
            <a:ext cx="1643864" cy="173255"/>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5" name="Rectangle 24">
            <a:extLst>
              <a:ext uri="{FF2B5EF4-FFF2-40B4-BE49-F238E27FC236}">
                <a16:creationId xmlns:a16="http://schemas.microsoft.com/office/drawing/2014/main" id="{16ED5AB1-73EB-42BC-8EB2-D447F102BC16}"/>
              </a:ext>
            </a:extLst>
          </p:cNvPr>
          <p:cNvSpPr/>
          <p:nvPr/>
        </p:nvSpPr>
        <p:spPr>
          <a:xfrm>
            <a:off x="2913879" y="3521242"/>
            <a:ext cx="1643864" cy="173255"/>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7" name="Rectangle 26">
            <a:extLst>
              <a:ext uri="{FF2B5EF4-FFF2-40B4-BE49-F238E27FC236}">
                <a16:creationId xmlns:a16="http://schemas.microsoft.com/office/drawing/2014/main" id="{D7438CD3-CDE3-4591-AE65-1C634766E40D}"/>
              </a:ext>
            </a:extLst>
          </p:cNvPr>
          <p:cNvSpPr/>
          <p:nvPr/>
        </p:nvSpPr>
        <p:spPr>
          <a:xfrm>
            <a:off x="3424401" y="5890583"/>
            <a:ext cx="1133342" cy="353768"/>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9" name="Rectangle 28">
            <a:extLst>
              <a:ext uri="{FF2B5EF4-FFF2-40B4-BE49-F238E27FC236}">
                <a16:creationId xmlns:a16="http://schemas.microsoft.com/office/drawing/2014/main" id="{B7D8BF2C-DB07-4F02-9576-834C78E06257}"/>
              </a:ext>
            </a:extLst>
          </p:cNvPr>
          <p:cNvSpPr/>
          <p:nvPr/>
        </p:nvSpPr>
        <p:spPr>
          <a:xfrm>
            <a:off x="5027375" y="3561211"/>
            <a:ext cx="1753233" cy="103478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1" name="Rectangle 30">
            <a:extLst>
              <a:ext uri="{FF2B5EF4-FFF2-40B4-BE49-F238E27FC236}">
                <a16:creationId xmlns:a16="http://schemas.microsoft.com/office/drawing/2014/main" id="{9C3C2492-6E35-4F6C-AED7-750AF606F025}"/>
              </a:ext>
            </a:extLst>
          </p:cNvPr>
          <p:cNvSpPr/>
          <p:nvPr/>
        </p:nvSpPr>
        <p:spPr>
          <a:xfrm>
            <a:off x="7191518" y="4007949"/>
            <a:ext cx="1765007" cy="651074"/>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3" name="Rectangle 32">
            <a:extLst>
              <a:ext uri="{FF2B5EF4-FFF2-40B4-BE49-F238E27FC236}">
                <a16:creationId xmlns:a16="http://schemas.microsoft.com/office/drawing/2014/main" id="{F7371C62-2A00-4972-9562-B0F473C06477}"/>
              </a:ext>
            </a:extLst>
          </p:cNvPr>
          <p:cNvSpPr/>
          <p:nvPr/>
        </p:nvSpPr>
        <p:spPr>
          <a:xfrm>
            <a:off x="9414382" y="4659023"/>
            <a:ext cx="1924178" cy="165515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3" name="TextBox 12">
            <a:extLst>
              <a:ext uri="{FF2B5EF4-FFF2-40B4-BE49-F238E27FC236}">
                <a16:creationId xmlns:a16="http://schemas.microsoft.com/office/drawing/2014/main" id="{E858889C-EB05-4B72-A83F-59DA592B91FB}"/>
              </a:ext>
            </a:extLst>
          </p:cNvPr>
          <p:cNvSpPr txBox="1"/>
          <p:nvPr/>
        </p:nvSpPr>
        <p:spPr>
          <a:xfrm>
            <a:off x="7342412" y="4840650"/>
            <a:ext cx="1614113" cy="307777"/>
          </a:xfrm>
          <a:prstGeom prst="rect">
            <a:avLst/>
          </a:prstGeom>
          <a:noFill/>
        </p:spPr>
        <p:txBody>
          <a:bodyPr wrap="square" rtlCol="0">
            <a:spAutoFit/>
          </a:bodyPr>
          <a:lstStyle/>
          <a:p>
            <a:r>
              <a:rPr kumimoji="1" lang="en-US" altLang="ja-JP" sz="1400" dirty="0">
                <a:solidFill>
                  <a:schemeClr val="accent5"/>
                </a:solidFill>
              </a:rPr>
              <a:t>※</a:t>
            </a:r>
            <a:r>
              <a:rPr kumimoji="1" lang="ja-JP" altLang="en-US" sz="1400" dirty="0">
                <a:solidFill>
                  <a:schemeClr val="accent5"/>
                </a:solidFill>
              </a:rPr>
              <a:t>日本語未対応</a:t>
            </a:r>
          </a:p>
        </p:txBody>
      </p:sp>
      <p:sp>
        <p:nvSpPr>
          <p:cNvPr id="35" name="TextBox 34">
            <a:extLst>
              <a:ext uri="{FF2B5EF4-FFF2-40B4-BE49-F238E27FC236}">
                <a16:creationId xmlns:a16="http://schemas.microsoft.com/office/drawing/2014/main" id="{FE5DE61F-A2F4-4B04-B468-F23FF3308741}"/>
              </a:ext>
            </a:extLst>
          </p:cNvPr>
          <p:cNvSpPr txBox="1"/>
          <p:nvPr/>
        </p:nvSpPr>
        <p:spPr>
          <a:xfrm>
            <a:off x="9650382" y="6332450"/>
            <a:ext cx="1614113" cy="307777"/>
          </a:xfrm>
          <a:prstGeom prst="rect">
            <a:avLst/>
          </a:prstGeom>
          <a:noFill/>
        </p:spPr>
        <p:txBody>
          <a:bodyPr wrap="square" rtlCol="0">
            <a:spAutoFit/>
          </a:bodyPr>
          <a:lstStyle/>
          <a:p>
            <a:r>
              <a:rPr kumimoji="1" lang="en-US" altLang="ja-JP" sz="1400" dirty="0">
                <a:solidFill>
                  <a:schemeClr val="accent5"/>
                </a:solidFill>
              </a:rPr>
              <a:t>※</a:t>
            </a:r>
            <a:r>
              <a:rPr kumimoji="1" lang="ja-JP" altLang="en-US" sz="1400" dirty="0">
                <a:solidFill>
                  <a:schemeClr val="accent5"/>
                </a:solidFill>
              </a:rPr>
              <a:t>日本語未対応</a:t>
            </a:r>
          </a:p>
        </p:txBody>
      </p:sp>
    </p:spTree>
    <p:extLst>
      <p:ext uri="{BB962C8B-B14F-4D97-AF65-F5344CB8AC3E}">
        <p14:creationId xmlns:p14="http://schemas.microsoft.com/office/powerpoint/2010/main" val="3537232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569E-437F-44DA-805E-461D4861626E}"/>
              </a:ext>
            </a:extLst>
          </p:cNvPr>
          <p:cNvSpPr>
            <a:spLocks noGrp="1"/>
          </p:cNvSpPr>
          <p:nvPr>
            <p:ph type="title"/>
          </p:nvPr>
        </p:nvSpPr>
        <p:spPr/>
        <p:txBody>
          <a:bodyPr/>
          <a:lstStyle/>
          <a:p>
            <a:r>
              <a:rPr lang="en-US" altLang="ja-JP" dirty="0"/>
              <a:t>AI Vision Service </a:t>
            </a:r>
            <a:r>
              <a:rPr lang="ja-JP" altLang="en-US" dirty="0"/>
              <a:t>カスタムモデル</a:t>
            </a:r>
            <a:endParaRPr kumimoji="1" lang="ja-JP" altLang="en-US" dirty="0"/>
          </a:p>
        </p:txBody>
      </p:sp>
      <p:sp>
        <p:nvSpPr>
          <p:cNvPr id="3" name="Date Placeholder 2">
            <a:extLst>
              <a:ext uri="{FF2B5EF4-FFF2-40B4-BE49-F238E27FC236}">
                <a16:creationId xmlns:a16="http://schemas.microsoft.com/office/drawing/2014/main" id="{D43B8917-4512-4298-A7D0-CB242874E365}"/>
              </a:ext>
            </a:extLst>
          </p:cNvPr>
          <p:cNvSpPr>
            <a:spLocks noGrp="1"/>
          </p:cNvSpPr>
          <p:nvPr>
            <p:ph type="dt" sz="half" idx="10"/>
          </p:nvPr>
        </p:nvSpPr>
        <p:spPr/>
        <p:txBody>
          <a:bodyPr/>
          <a:lstStyle/>
          <a:p>
            <a:fld id="{E5EC4CD4-BEBA-4C46-A206-EFE463E4FF42}" type="datetime1">
              <a:rPr lang="ja-JP" altLang="en-US" smtClean="0"/>
              <a:t>2023/8/29</a:t>
            </a:fld>
            <a:endParaRPr lang="en-US" dirty="0"/>
          </a:p>
        </p:txBody>
      </p:sp>
      <p:sp>
        <p:nvSpPr>
          <p:cNvPr id="4" name="Footer Placeholder 3">
            <a:extLst>
              <a:ext uri="{FF2B5EF4-FFF2-40B4-BE49-F238E27FC236}">
                <a16:creationId xmlns:a16="http://schemas.microsoft.com/office/drawing/2014/main" id="{08CEF3EA-0588-4DA2-8C28-C02CF5234710}"/>
              </a:ext>
            </a:extLst>
          </p:cNvPr>
          <p:cNvSpPr>
            <a:spLocks noGrp="1"/>
          </p:cNvSpPr>
          <p:nvPr>
            <p:ph type="ftr" sz="quarter" idx="11"/>
          </p:nvPr>
        </p:nvSpPr>
        <p:spPr/>
        <p:txBody>
          <a:bodyPr/>
          <a:lstStyle/>
          <a:p>
            <a:r>
              <a:rPr lang="en-US"/>
              <a:t>Copyright © 2023, Oracle and/or its affiliates </a:t>
            </a:r>
            <a:endParaRPr lang="en-US" dirty="0"/>
          </a:p>
        </p:txBody>
      </p:sp>
      <p:sp>
        <p:nvSpPr>
          <p:cNvPr id="5" name="Slide Number Placeholder 4">
            <a:extLst>
              <a:ext uri="{FF2B5EF4-FFF2-40B4-BE49-F238E27FC236}">
                <a16:creationId xmlns:a16="http://schemas.microsoft.com/office/drawing/2014/main" id="{BEB5DE82-4B97-4E18-8B33-C51A4C006DA3}"/>
              </a:ext>
            </a:extLst>
          </p:cNvPr>
          <p:cNvSpPr>
            <a:spLocks noGrp="1"/>
          </p:cNvSpPr>
          <p:nvPr>
            <p:ph type="sldNum" sz="quarter" idx="12"/>
          </p:nvPr>
        </p:nvSpPr>
        <p:spPr/>
        <p:txBody>
          <a:bodyPr/>
          <a:lstStyle/>
          <a:p>
            <a:fld id="{345D60D9-5372-5F40-9443-0F9AE5BDC3C8}" type="slidenum">
              <a:rPr lang="en-US" smtClean="0"/>
              <a:pPr/>
              <a:t>12</a:t>
            </a:fld>
            <a:endParaRPr lang="en-US" dirty="0"/>
          </a:p>
        </p:txBody>
      </p:sp>
      <p:grpSp>
        <p:nvGrpSpPr>
          <p:cNvPr id="71" name="グループ化 16">
            <a:extLst>
              <a:ext uri="{FF2B5EF4-FFF2-40B4-BE49-F238E27FC236}">
                <a16:creationId xmlns:a16="http://schemas.microsoft.com/office/drawing/2014/main" id="{296A4E99-F0A8-478F-BC94-A0DB51F0AF2B}"/>
              </a:ext>
            </a:extLst>
          </p:cNvPr>
          <p:cNvGrpSpPr/>
          <p:nvPr/>
        </p:nvGrpSpPr>
        <p:grpSpPr>
          <a:xfrm>
            <a:off x="407368" y="2341187"/>
            <a:ext cx="1440160" cy="2340469"/>
            <a:chOff x="1055440" y="1639833"/>
            <a:chExt cx="1440160" cy="2340469"/>
          </a:xfrm>
        </p:grpSpPr>
        <p:grpSp>
          <p:nvGrpSpPr>
            <p:cNvPr id="72" name="グループ化 13">
              <a:extLst>
                <a:ext uri="{FF2B5EF4-FFF2-40B4-BE49-F238E27FC236}">
                  <a16:creationId xmlns:a16="http://schemas.microsoft.com/office/drawing/2014/main" id="{305CB530-56BF-4B4E-9ECF-132035826163}"/>
                </a:ext>
              </a:extLst>
            </p:cNvPr>
            <p:cNvGrpSpPr/>
            <p:nvPr/>
          </p:nvGrpSpPr>
          <p:grpSpPr>
            <a:xfrm>
              <a:off x="1055440" y="2082882"/>
              <a:ext cx="1440160" cy="1897420"/>
              <a:chOff x="794878" y="1440762"/>
              <a:chExt cx="1772730" cy="2192651"/>
            </a:xfrm>
          </p:grpSpPr>
          <p:pic>
            <p:nvPicPr>
              <p:cNvPr id="74" name="Picture 6" descr="猫の写真素材｜写真素材なら「写真AC」無料（フリー）ダウンロードOK">
                <a:extLst>
                  <a:ext uri="{FF2B5EF4-FFF2-40B4-BE49-F238E27FC236}">
                    <a16:creationId xmlns:a16="http://schemas.microsoft.com/office/drawing/2014/main" id="{C313BC37-E69D-40CA-A10A-CA15BF0FE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711" y="1952392"/>
                <a:ext cx="619453" cy="412161"/>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pic>
            <p:nvPicPr>
              <p:cNvPr id="75" name="Picture 8" descr="猫の商用利用可フリー写真素材1808 | フォトック">
                <a:extLst>
                  <a:ext uri="{FF2B5EF4-FFF2-40B4-BE49-F238E27FC236}">
                    <a16:creationId xmlns:a16="http://schemas.microsoft.com/office/drawing/2014/main" id="{2FB27FCE-BE17-453D-80A7-EE56EE910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058" y="2607833"/>
                <a:ext cx="670007" cy="445444"/>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pic>
            <p:nvPicPr>
              <p:cNvPr id="76" name="Picture 10" descr="犬 | フリー素材ドットコム">
                <a:extLst>
                  <a:ext uri="{FF2B5EF4-FFF2-40B4-BE49-F238E27FC236}">
                    <a16:creationId xmlns:a16="http://schemas.microsoft.com/office/drawing/2014/main" id="{6681A814-7286-41E3-B4B0-B6252700E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977" y="1958476"/>
                <a:ext cx="801631" cy="534420"/>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pic>
            <p:nvPicPr>
              <p:cNvPr id="77" name="Picture 18" descr="犬のカテゴリに関連する写真素材124枚 - ぱくたそ">
                <a:extLst>
                  <a:ext uri="{FF2B5EF4-FFF2-40B4-BE49-F238E27FC236}">
                    <a16:creationId xmlns:a16="http://schemas.microsoft.com/office/drawing/2014/main" id="{6CE689E0-B82F-4CD3-8BAF-7BA9686C7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878" y="2474187"/>
                <a:ext cx="802779" cy="534421"/>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pic>
            <p:nvPicPr>
              <p:cNvPr id="78" name="Picture 22" descr="笑う犬の写真素材｜写真素材なら「写真AC」無料（フリー）ダウンロードOK">
                <a:extLst>
                  <a:ext uri="{FF2B5EF4-FFF2-40B4-BE49-F238E27FC236}">
                    <a16:creationId xmlns:a16="http://schemas.microsoft.com/office/drawing/2014/main" id="{71E6D64B-8945-4F2A-8898-F6E0EBA4B4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926" y="2825258"/>
                <a:ext cx="806173" cy="603742"/>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pic>
            <p:nvPicPr>
              <p:cNvPr id="79" name="Picture 24" descr="山の鳥の写真素材｜写真素材なら「写真AC」無料（フリー）ダウンロードOK">
                <a:extLst>
                  <a:ext uri="{FF2B5EF4-FFF2-40B4-BE49-F238E27FC236}">
                    <a16:creationId xmlns:a16="http://schemas.microsoft.com/office/drawing/2014/main" id="{96EAA46A-A432-4857-A822-6C67D812CF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5675" y="1538404"/>
                <a:ext cx="750963" cy="499662"/>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pic>
            <p:nvPicPr>
              <p:cNvPr id="80" name="Picture 26" descr="鳥のフリー素材・無料の写真| ピクト缶">
                <a:extLst>
                  <a:ext uri="{FF2B5EF4-FFF2-40B4-BE49-F238E27FC236}">
                    <a16:creationId xmlns:a16="http://schemas.microsoft.com/office/drawing/2014/main" id="{38C24DF3-330C-416C-A99E-A9B941A7F5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1524" y="2210367"/>
                <a:ext cx="767265" cy="511510"/>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pic>
            <p:nvPicPr>
              <p:cNvPr id="81" name="Picture 30" descr="青い鳥 - パブリックドメインQ：著作権フリー画像素材集">
                <a:extLst>
                  <a:ext uri="{FF2B5EF4-FFF2-40B4-BE49-F238E27FC236}">
                    <a16:creationId xmlns:a16="http://schemas.microsoft.com/office/drawing/2014/main" id="{AC4D6FDC-AACB-4991-8532-6683B093FD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902" y="3175283"/>
                <a:ext cx="653078" cy="458130"/>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pic>
            <p:nvPicPr>
              <p:cNvPr id="82" name="Picture 2" descr="猫の写真素材｜写真素材なら「写真AC」無料（フリー）ダウンロードOK">
                <a:extLst>
                  <a:ext uri="{FF2B5EF4-FFF2-40B4-BE49-F238E27FC236}">
                    <a16:creationId xmlns:a16="http://schemas.microsoft.com/office/drawing/2014/main" id="{96F55F83-3B9E-4B9D-A665-A3B68A90F4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3411" y="1440762"/>
                <a:ext cx="744647" cy="467122"/>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grpSp>
        <p:sp>
          <p:nvSpPr>
            <p:cNvPr id="73" name="テキスト ボックス 14">
              <a:extLst>
                <a:ext uri="{FF2B5EF4-FFF2-40B4-BE49-F238E27FC236}">
                  <a16:creationId xmlns:a16="http://schemas.microsoft.com/office/drawing/2014/main" id="{5BA1784D-0EB7-40AF-B862-673D54CBACA7}"/>
                </a:ext>
              </a:extLst>
            </p:cNvPr>
            <p:cNvSpPr txBox="1"/>
            <p:nvPr/>
          </p:nvSpPr>
          <p:spPr>
            <a:xfrm>
              <a:off x="1271464" y="1639833"/>
              <a:ext cx="104666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312D2A"/>
                  </a:solidFill>
                  <a:effectLst/>
                  <a:uLnTx/>
                  <a:uFillTx/>
                  <a:latin typeface="Oracle Sans Tab"/>
                </a:rPr>
                <a:t>画像データ</a:t>
              </a:r>
            </a:p>
          </p:txBody>
        </p:sp>
      </p:grpSp>
      <p:grpSp>
        <p:nvGrpSpPr>
          <p:cNvPr id="83" name="グループ化 15">
            <a:extLst>
              <a:ext uri="{FF2B5EF4-FFF2-40B4-BE49-F238E27FC236}">
                <a16:creationId xmlns:a16="http://schemas.microsoft.com/office/drawing/2014/main" id="{ADB4B4B0-7396-4FFC-999E-086CF3B4620B}"/>
              </a:ext>
            </a:extLst>
          </p:cNvPr>
          <p:cNvGrpSpPr/>
          <p:nvPr/>
        </p:nvGrpSpPr>
        <p:grpSpPr>
          <a:xfrm>
            <a:off x="4950530" y="2269179"/>
            <a:ext cx="1673525" cy="2586375"/>
            <a:chOff x="4583834" y="1564184"/>
            <a:chExt cx="1673525" cy="2586375"/>
          </a:xfrm>
        </p:grpSpPr>
        <p:grpSp>
          <p:nvGrpSpPr>
            <p:cNvPr id="84" name="グループ化 12">
              <a:extLst>
                <a:ext uri="{FF2B5EF4-FFF2-40B4-BE49-F238E27FC236}">
                  <a16:creationId xmlns:a16="http://schemas.microsoft.com/office/drawing/2014/main" id="{34872F64-8B24-4ECE-B112-88D613574432}"/>
                </a:ext>
              </a:extLst>
            </p:cNvPr>
            <p:cNvGrpSpPr/>
            <p:nvPr/>
          </p:nvGrpSpPr>
          <p:grpSpPr>
            <a:xfrm>
              <a:off x="4583834" y="1933818"/>
              <a:ext cx="1673525" cy="2216741"/>
              <a:chOff x="3430732" y="1334536"/>
              <a:chExt cx="2584690" cy="3068708"/>
            </a:xfrm>
          </p:grpSpPr>
          <p:sp>
            <p:nvSpPr>
              <p:cNvPr id="86" name="正方形/長方形 10">
                <a:extLst>
                  <a:ext uri="{FF2B5EF4-FFF2-40B4-BE49-F238E27FC236}">
                    <a16:creationId xmlns:a16="http://schemas.microsoft.com/office/drawing/2014/main" id="{1B85BF2E-559C-4810-9395-1DFA83326BD7}"/>
                  </a:ext>
                </a:extLst>
              </p:cNvPr>
              <p:cNvSpPr/>
              <p:nvPr/>
            </p:nvSpPr>
            <p:spPr>
              <a:xfrm>
                <a:off x="3431704" y="1334536"/>
                <a:ext cx="1291721" cy="371327"/>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312D2A"/>
                    </a:solidFill>
                    <a:effectLst/>
                    <a:uLnTx/>
                    <a:uFillTx/>
                    <a:latin typeface="Oracle Sans Tab"/>
                    <a:ea typeface="+mn-ea"/>
                    <a:cs typeface="+mn-cs"/>
                  </a:rPr>
                  <a:t>Data</a:t>
                </a:r>
                <a:endParaRPr kumimoji="1" lang="ja-JP" altLang="en-US" sz="12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87" name="正方形/長方形 43">
                <a:extLst>
                  <a:ext uri="{FF2B5EF4-FFF2-40B4-BE49-F238E27FC236}">
                    <a16:creationId xmlns:a16="http://schemas.microsoft.com/office/drawing/2014/main" id="{FB66951E-9EBA-44CD-84D6-F3D6776A8A9D}"/>
                  </a:ext>
                </a:extLst>
              </p:cNvPr>
              <p:cNvSpPr/>
              <p:nvPr/>
            </p:nvSpPr>
            <p:spPr>
              <a:xfrm>
                <a:off x="3431704" y="1700808"/>
                <a:ext cx="1291721"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88" name="正方形/長方形 44">
                <a:extLst>
                  <a:ext uri="{FF2B5EF4-FFF2-40B4-BE49-F238E27FC236}">
                    <a16:creationId xmlns:a16="http://schemas.microsoft.com/office/drawing/2014/main" id="{B3407719-C3D2-4986-91C0-1197FB287513}"/>
                  </a:ext>
                </a:extLst>
              </p:cNvPr>
              <p:cNvSpPr/>
              <p:nvPr/>
            </p:nvSpPr>
            <p:spPr>
              <a:xfrm>
                <a:off x="3432764" y="2603279"/>
                <a:ext cx="1291721"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89" name="正方形/長方形 46">
                <a:extLst>
                  <a:ext uri="{FF2B5EF4-FFF2-40B4-BE49-F238E27FC236}">
                    <a16:creationId xmlns:a16="http://schemas.microsoft.com/office/drawing/2014/main" id="{872EAF30-1C9B-43CC-8784-61F667532BBF}"/>
                  </a:ext>
                </a:extLst>
              </p:cNvPr>
              <p:cNvSpPr/>
              <p:nvPr/>
            </p:nvSpPr>
            <p:spPr>
              <a:xfrm>
                <a:off x="3430732" y="3501008"/>
                <a:ext cx="1291721"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grpSp>
            <p:nvGrpSpPr>
              <p:cNvPr id="90" name="グループ化 7">
                <a:extLst>
                  <a:ext uri="{FF2B5EF4-FFF2-40B4-BE49-F238E27FC236}">
                    <a16:creationId xmlns:a16="http://schemas.microsoft.com/office/drawing/2014/main" id="{2D4947A3-81B0-4A4A-8880-01EA19E93FEF}"/>
                  </a:ext>
                </a:extLst>
              </p:cNvPr>
              <p:cNvGrpSpPr/>
              <p:nvPr/>
            </p:nvGrpSpPr>
            <p:grpSpPr>
              <a:xfrm>
                <a:off x="3595974" y="3572250"/>
                <a:ext cx="981746" cy="720846"/>
                <a:chOff x="3611629" y="3612487"/>
                <a:chExt cx="981746" cy="720846"/>
              </a:xfrm>
            </p:grpSpPr>
            <p:sp>
              <p:nvSpPr>
                <p:cNvPr id="108" name="正方形/長方形 6">
                  <a:extLst>
                    <a:ext uri="{FF2B5EF4-FFF2-40B4-BE49-F238E27FC236}">
                      <a16:creationId xmlns:a16="http://schemas.microsoft.com/office/drawing/2014/main" id="{EA6DC3DF-8236-43F8-AAAA-1BEECF193D47}"/>
                    </a:ext>
                  </a:extLst>
                </p:cNvPr>
                <p:cNvSpPr/>
                <p:nvPr/>
              </p:nvSpPr>
              <p:spPr>
                <a:xfrm>
                  <a:off x="3791744" y="3861048"/>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09" name="正方形/長方形 25">
                  <a:extLst>
                    <a:ext uri="{FF2B5EF4-FFF2-40B4-BE49-F238E27FC236}">
                      <a16:creationId xmlns:a16="http://schemas.microsoft.com/office/drawing/2014/main" id="{E2BD565E-2F8D-404A-B9D2-D4171C06B5A2}"/>
                    </a:ext>
                  </a:extLst>
                </p:cNvPr>
                <p:cNvSpPr/>
                <p:nvPr/>
              </p:nvSpPr>
              <p:spPr>
                <a:xfrm>
                  <a:off x="3736324" y="3805629"/>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10" name="正方形/長方形 26">
                  <a:extLst>
                    <a:ext uri="{FF2B5EF4-FFF2-40B4-BE49-F238E27FC236}">
                      <a16:creationId xmlns:a16="http://schemas.microsoft.com/office/drawing/2014/main" id="{8901D297-39C3-4285-B5A6-07D2C639733C}"/>
                    </a:ext>
                  </a:extLst>
                </p:cNvPr>
                <p:cNvSpPr/>
                <p:nvPr/>
              </p:nvSpPr>
              <p:spPr>
                <a:xfrm>
                  <a:off x="3667049" y="3735504"/>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11" name="正方形/長方形 27">
                  <a:extLst>
                    <a:ext uri="{FF2B5EF4-FFF2-40B4-BE49-F238E27FC236}">
                      <a16:creationId xmlns:a16="http://schemas.microsoft.com/office/drawing/2014/main" id="{3A6E7C47-FCD2-493D-AC05-4C6BA2CF1B7F}"/>
                    </a:ext>
                  </a:extLst>
                </p:cNvPr>
                <p:cNvSpPr/>
                <p:nvPr/>
              </p:nvSpPr>
              <p:spPr>
                <a:xfrm>
                  <a:off x="3612664" y="3676795"/>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pic>
              <p:nvPicPr>
                <p:cNvPr id="112" name="Picture 10" descr="犬 | フリー素材ドットコム">
                  <a:extLst>
                    <a:ext uri="{FF2B5EF4-FFF2-40B4-BE49-F238E27FC236}">
                      <a16:creationId xmlns:a16="http://schemas.microsoft.com/office/drawing/2014/main" id="{CD3110C9-080C-41C4-8685-65AE574652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629" y="3612487"/>
                  <a:ext cx="804891" cy="536593"/>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grpSp>
          <p:grpSp>
            <p:nvGrpSpPr>
              <p:cNvPr id="91" name="グループ化 8">
                <a:extLst>
                  <a:ext uri="{FF2B5EF4-FFF2-40B4-BE49-F238E27FC236}">
                    <a16:creationId xmlns:a16="http://schemas.microsoft.com/office/drawing/2014/main" id="{CD5EE7EF-6701-4454-883A-BA91D8DA90CF}"/>
                  </a:ext>
                </a:extLst>
              </p:cNvPr>
              <p:cNvGrpSpPr/>
              <p:nvPr/>
            </p:nvGrpSpPr>
            <p:grpSpPr>
              <a:xfrm>
                <a:off x="3597009" y="2725013"/>
                <a:ext cx="981070" cy="711206"/>
                <a:chOff x="5297881" y="2832725"/>
                <a:chExt cx="981070" cy="711206"/>
              </a:xfrm>
            </p:grpSpPr>
            <p:sp>
              <p:nvSpPr>
                <p:cNvPr id="103" name="正方形/長方形 28">
                  <a:extLst>
                    <a:ext uri="{FF2B5EF4-FFF2-40B4-BE49-F238E27FC236}">
                      <a16:creationId xmlns:a16="http://schemas.microsoft.com/office/drawing/2014/main" id="{07D73978-3E1C-43B4-B754-665A5EB4BC97}"/>
                    </a:ext>
                  </a:extLst>
                </p:cNvPr>
                <p:cNvSpPr/>
                <p:nvPr/>
              </p:nvSpPr>
              <p:spPr>
                <a:xfrm>
                  <a:off x="5477320" y="3071646"/>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04" name="正方形/長方形 29">
                  <a:extLst>
                    <a:ext uri="{FF2B5EF4-FFF2-40B4-BE49-F238E27FC236}">
                      <a16:creationId xmlns:a16="http://schemas.microsoft.com/office/drawing/2014/main" id="{2A258026-2966-4140-AE6E-5975DFCB81F6}"/>
                    </a:ext>
                  </a:extLst>
                </p:cNvPr>
                <p:cNvSpPr/>
                <p:nvPr/>
              </p:nvSpPr>
              <p:spPr>
                <a:xfrm>
                  <a:off x="5421900" y="3016227"/>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05" name="正方形/長方形 30">
                  <a:extLst>
                    <a:ext uri="{FF2B5EF4-FFF2-40B4-BE49-F238E27FC236}">
                      <a16:creationId xmlns:a16="http://schemas.microsoft.com/office/drawing/2014/main" id="{BBB9FE83-64B5-464A-B72D-5DEC64A00D2C}"/>
                    </a:ext>
                  </a:extLst>
                </p:cNvPr>
                <p:cNvSpPr/>
                <p:nvPr/>
              </p:nvSpPr>
              <p:spPr>
                <a:xfrm>
                  <a:off x="5352625" y="2946102"/>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06" name="正方形/長方形 31">
                  <a:extLst>
                    <a:ext uri="{FF2B5EF4-FFF2-40B4-BE49-F238E27FC236}">
                      <a16:creationId xmlns:a16="http://schemas.microsoft.com/office/drawing/2014/main" id="{B4ADD381-2DA7-4211-91AC-4CC1AC07EC97}"/>
                    </a:ext>
                  </a:extLst>
                </p:cNvPr>
                <p:cNvSpPr/>
                <p:nvPr/>
              </p:nvSpPr>
              <p:spPr>
                <a:xfrm>
                  <a:off x="5298240" y="2887393"/>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pic>
              <p:nvPicPr>
                <p:cNvPr id="107" name="Picture 26" descr="鳥のフリー素材・無料の写真| ピクト缶">
                  <a:extLst>
                    <a:ext uri="{FF2B5EF4-FFF2-40B4-BE49-F238E27FC236}">
                      <a16:creationId xmlns:a16="http://schemas.microsoft.com/office/drawing/2014/main" id="{0B73737F-2E12-4085-B20C-D2A2E0FBB0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7881" y="2832725"/>
                  <a:ext cx="801631" cy="534421"/>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grpSp>
          <p:grpSp>
            <p:nvGrpSpPr>
              <p:cNvPr id="92" name="グループ化 9">
                <a:extLst>
                  <a:ext uri="{FF2B5EF4-FFF2-40B4-BE49-F238E27FC236}">
                    <a16:creationId xmlns:a16="http://schemas.microsoft.com/office/drawing/2014/main" id="{BB9B3A09-6B69-43EF-BD41-A0300FBFB2B9}"/>
                  </a:ext>
                </a:extLst>
              </p:cNvPr>
              <p:cNvGrpSpPr/>
              <p:nvPr/>
            </p:nvGrpSpPr>
            <p:grpSpPr>
              <a:xfrm>
                <a:off x="3597009" y="1835994"/>
                <a:ext cx="980711" cy="717857"/>
                <a:chOff x="4956733" y="1713000"/>
                <a:chExt cx="980711" cy="717857"/>
              </a:xfrm>
            </p:grpSpPr>
            <p:sp>
              <p:nvSpPr>
                <p:cNvPr id="98" name="正方形/長方形 33">
                  <a:extLst>
                    <a:ext uri="{FF2B5EF4-FFF2-40B4-BE49-F238E27FC236}">
                      <a16:creationId xmlns:a16="http://schemas.microsoft.com/office/drawing/2014/main" id="{AE946452-6185-45E1-A953-E8995D2A4589}"/>
                    </a:ext>
                  </a:extLst>
                </p:cNvPr>
                <p:cNvSpPr/>
                <p:nvPr/>
              </p:nvSpPr>
              <p:spPr>
                <a:xfrm>
                  <a:off x="5135813" y="1958572"/>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99" name="正方形/長方形 34">
                  <a:extLst>
                    <a:ext uri="{FF2B5EF4-FFF2-40B4-BE49-F238E27FC236}">
                      <a16:creationId xmlns:a16="http://schemas.microsoft.com/office/drawing/2014/main" id="{37736FA2-252F-457B-B68D-00904627940B}"/>
                    </a:ext>
                  </a:extLst>
                </p:cNvPr>
                <p:cNvSpPr/>
                <p:nvPr/>
              </p:nvSpPr>
              <p:spPr>
                <a:xfrm>
                  <a:off x="5080393" y="1903153"/>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00" name="正方形/長方形 35">
                  <a:extLst>
                    <a:ext uri="{FF2B5EF4-FFF2-40B4-BE49-F238E27FC236}">
                      <a16:creationId xmlns:a16="http://schemas.microsoft.com/office/drawing/2014/main" id="{5FB3DF78-FB5A-4C3E-B870-1DC715D1DB3D}"/>
                    </a:ext>
                  </a:extLst>
                </p:cNvPr>
                <p:cNvSpPr/>
                <p:nvPr/>
              </p:nvSpPr>
              <p:spPr>
                <a:xfrm>
                  <a:off x="5011118" y="1833028"/>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01" name="正方形/長方形 36">
                  <a:extLst>
                    <a:ext uri="{FF2B5EF4-FFF2-40B4-BE49-F238E27FC236}">
                      <a16:creationId xmlns:a16="http://schemas.microsoft.com/office/drawing/2014/main" id="{3B0991FD-A944-429F-A4A2-97CC91946778}"/>
                    </a:ext>
                  </a:extLst>
                </p:cNvPr>
                <p:cNvSpPr/>
                <p:nvPr/>
              </p:nvSpPr>
              <p:spPr>
                <a:xfrm>
                  <a:off x="4956733" y="1774319"/>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pic>
              <p:nvPicPr>
                <p:cNvPr id="102" name="Picture 6" descr="猫の写真素材｜写真素材なら「写真AC」無料（フリー）ダウンロードOK">
                  <a:extLst>
                    <a:ext uri="{FF2B5EF4-FFF2-40B4-BE49-F238E27FC236}">
                      <a16:creationId xmlns:a16="http://schemas.microsoft.com/office/drawing/2014/main" id="{E6E10FDD-6775-4E5F-95B0-D3F3F3378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352" y="1713000"/>
                  <a:ext cx="803201" cy="534420"/>
                </a:xfrm>
                <a:prstGeom prst="rect">
                  <a:avLst/>
                </a:prstGeom>
                <a:noFill/>
                <a:ln>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grpSp>
          <p:grpSp>
            <p:nvGrpSpPr>
              <p:cNvPr id="93" name="グループ化 11">
                <a:extLst>
                  <a:ext uri="{FF2B5EF4-FFF2-40B4-BE49-F238E27FC236}">
                    <a16:creationId xmlns:a16="http://schemas.microsoft.com/office/drawing/2014/main" id="{E90CC618-1271-4E73-920E-33C74A32561D}"/>
                  </a:ext>
                </a:extLst>
              </p:cNvPr>
              <p:cNvGrpSpPr/>
              <p:nvPr/>
            </p:nvGrpSpPr>
            <p:grpSpPr>
              <a:xfrm>
                <a:off x="4710408" y="1335816"/>
                <a:ext cx="1305014" cy="3067428"/>
                <a:chOff x="4777464" y="1393617"/>
                <a:chExt cx="1305014" cy="3067428"/>
              </a:xfrm>
            </p:grpSpPr>
            <p:sp>
              <p:nvSpPr>
                <p:cNvPr id="94" name="正方形/長方形 47">
                  <a:extLst>
                    <a:ext uri="{FF2B5EF4-FFF2-40B4-BE49-F238E27FC236}">
                      <a16:creationId xmlns:a16="http://schemas.microsoft.com/office/drawing/2014/main" id="{95738AA2-D0BF-422D-ACAA-5ACD694E1757}"/>
                    </a:ext>
                  </a:extLst>
                </p:cNvPr>
                <p:cNvSpPr/>
                <p:nvPr/>
              </p:nvSpPr>
              <p:spPr>
                <a:xfrm>
                  <a:off x="4777464" y="1393617"/>
                  <a:ext cx="1291720" cy="371327"/>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312D2A"/>
                      </a:solidFill>
                      <a:effectLst/>
                      <a:uLnTx/>
                      <a:uFillTx/>
                      <a:latin typeface="Oracle Sans Tab"/>
                      <a:ea typeface="+mn-ea"/>
                      <a:cs typeface="+mn-cs"/>
                    </a:rPr>
                    <a:t>Label</a:t>
                  </a:r>
                  <a:endParaRPr kumimoji="1" lang="ja-JP" altLang="en-US" sz="12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95" name="正方形/長方形 48">
                  <a:extLst>
                    <a:ext uri="{FF2B5EF4-FFF2-40B4-BE49-F238E27FC236}">
                      <a16:creationId xmlns:a16="http://schemas.microsoft.com/office/drawing/2014/main" id="{786EAC58-A785-4DA4-A343-03C02911035B}"/>
                    </a:ext>
                  </a:extLst>
                </p:cNvPr>
                <p:cNvSpPr/>
                <p:nvPr/>
              </p:nvSpPr>
              <p:spPr>
                <a:xfrm>
                  <a:off x="4777464" y="1759889"/>
                  <a:ext cx="1291721"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312D2A"/>
                      </a:solidFill>
                      <a:effectLst/>
                      <a:uLnTx/>
                      <a:uFillTx/>
                      <a:latin typeface="Oracle Sans Tab"/>
                      <a:ea typeface="+mn-ea"/>
                      <a:cs typeface="+mn-cs"/>
                    </a:rPr>
                    <a:t>Cat</a:t>
                  </a:r>
                  <a:endParaRPr kumimoji="1" lang="ja-JP" altLang="en-US" sz="12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96" name="正方形/長方形 49">
                  <a:extLst>
                    <a:ext uri="{FF2B5EF4-FFF2-40B4-BE49-F238E27FC236}">
                      <a16:creationId xmlns:a16="http://schemas.microsoft.com/office/drawing/2014/main" id="{9F4C2FC8-4B97-4DF0-A5F5-68126D7C8478}"/>
                    </a:ext>
                  </a:extLst>
                </p:cNvPr>
                <p:cNvSpPr/>
                <p:nvPr/>
              </p:nvSpPr>
              <p:spPr>
                <a:xfrm>
                  <a:off x="4778241" y="2662360"/>
                  <a:ext cx="1291720"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312D2A"/>
                      </a:solidFill>
                      <a:effectLst/>
                      <a:uLnTx/>
                      <a:uFillTx/>
                      <a:latin typeface="Oracle Sans Tab"/>
                      <a:ea typeface="+mn-ea"/>
                      <a:cs typeface="+mn-cs"/>
                    </a:rPr>
                    <a:t>Bird</a:t>
                  </a:r>
                  <a:endParaRPr kumimoji="1" lang="ja-JP" altLang="en-US" sz="12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97" name="正方形/長方形 50">
                  <a:extLst>
                    <a:ext uri="{FF2B5EF4-FFF2-40B4-BE49-F238E27FC236}">
                      <a16:creationId xmlns:a16="http://schemas.microsoft.com/office/drawing/2014/main" id="{8AB1CA92-F75A-48F1-BEA6-1CBE32E0D1E0}"/>
                    </a:ext>
                  </a:extLst>
                </p:cNvPr>
                <p:cNvSpPr/>
                <p:nvPr/>
              </p:nvSpPr>
              <p:spPr>
                <a:xfrm>
                  <a:off x="4790757" y="3560089"/>
                  <a:ext cx="1291721"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312D2A"/>
                      </a:solidFill>
                      <a:effectLst/>
                      <a:uLnTx/>
                      <a:uFillTx/>
                      <a:latin typeface="Oracle Sans Tab"/>
                      <a:ea typeface="+mn-ea"/>
                      <a:cs typeface="+mn-cs"/>
                    </a:rPr>
                    <a:t>Dog</a:t>
                  </a:r>
                  <a:endParaRPr kumimoji="1" lang="ja-JP" altLang="en-US" sz="1200" b="0" i="0" u="none" strike="noStrike" kern="0" cap="none" spc="0" normalizeH="0" baseline="0" noProof="0" dirty="0">
                    <a:ln>
                      <a:noFill/>
                    </a:ln>
                    <a:solidFill>
                      <a:srgbClr val="312D2A"/>
                    </a:solidFill>
                    <a:effectLst/>
                    <a:uLnTx/>
                    <a:uFillTx/>
                    <a:latin typeface="Oracle Sans Tab"/>
                    <a:ea typeface="+mn-ea"/>
                    <a:cs typeface="+mn-cs"/>
                  </a:endParaRPr>
                </a:p>
              </p:txBody>
            </p:sp>
          </p:grpSp>
        </p:grpSp>
        <p:sp>
          <p:nvSpPr>
            <p:cNvPr id="85" name="テキスト ボックス 55">
              <a:extLst>
                <a:ext uri="{FF2B5EF4-FFF2-40B4-BE49-F238E27FC236}">
                  <a16:creationId xmlns:a16="http://schemas.microsoft.com/office/drawing/2014/main" id="{F70025DF-579A-47CF-9326-B5AFEEAECA09}"/>
                </a:ext>
              </a:extLst>
            </p:cNvPr>
            <p:cNvSpPr txBox="1"/>
            <p:nvPr/>
          </p:nvSpPr>
          <p:spPr>
            <a:xfrm>
              <a:off x="4690824" y="1564184"/>
              <a:ext cx="143215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312D2A"/>
                  </a:solidFill>
                  <a:effectLst/>
                  <a:uLnTx/>
                  <a:uFillTx/>
                  <a:latin typeface="Oracle Sans Tab"/>
                </a:rPr>
                <a:t>データセット</a:t>
              </a:r>
              <a:r>
                <a:rPr kumimoji="1" lang="en-US" altLang="ja-JP" sz="1200" b="0" i="0" u="none" strike="noStrike" kern="0" cap="none" spc="0" normalizeH="0" baseline="0" noProof="0" dirty="0">
                  <a:ln>
                    <a:noFill/>
                  </a:ln>
                  <a:solidFill>
                    <a:srgbClr val="312D2A"/>
                  </a:solidFill>
                  <a:effectLst/>
                  <a:uLnTx/>
                  <a:uFillTx/>
                  <a:latin typeface="Oracle Sans Tab"/>
                </a:rPr>
                <a:t>(</a:t>
              </a:r>
              <a:r>
                <a:rPr kumimoji="1" lang="ja-JP" altLang="en-US" sz="1200" b="0" i="0" u="none" strike="noStrike" kern="0" cap="none" spc="0" normalizeH="0" baseline="0" noProof="0" dirty="0">
                  <a:ln>
                    <a:noFill/>
                  </a:ln>
                  <a:solidFill>
                    <a:srgbClr val="312D2A"/>
                  </a:solidFill>
                  <a:effectLst/>
                  <a:uLnTx/>
                  <a:uFillTx/>
                  <a:latin typeface="Oracle Sans Tab"/>
                </a:rPr>
                <a:t>例</a:t>
              </a:r>
              <a:r>
                <a:rPr kumimoji="1" lang="en-US" altLang="ja-JP" sz="1200" b="0" i="0" u="none" strike="noStrike" kern="0" cap="none" spc="0" normalizeH="0" baseline="0" noProof="0" dirty="0">
                  <a:ln>
                    <a:noFill/>
                  </a:ln>
                  <a:solidFill>
                    <a:srgbClr val="312D2A"/>
                  </a:solidFill>
                  <a:effectLst/>
                  <a:uLnTx/>
                  <a:uFillTx/>
                  <a:latin typeface="Oracle Sans Tab"/>
                </a:rPr>
                <a:t>)</a:t>
              </a:r>
              <a:endParaRPr kumimoji="1" lang="ja-JP" altLang="en-US" sz="1200" b="0" i="0" u="none" strike="noStrike" kern="0" cap="none" spc="0" normalizeH="0" baseline="0" noProof="0" dirty="0">
                <a:ln>
                  <a:noFill/>
                </a:ln>
                <a:solidFill>
                  <a:srgbClr val="312D2A"/>
                </a:solidFill>
                <a:effectLst/>
                <a:uLnTx/>
                <a:uFillTx/>
                <a:latin typeface="Oracle Sans Tab"/>
              </a:endParaRPr>
            </a:p>
          </p:txBody>
        </p:sp>
      </p:grpSp>
      <p:sp>
        <p:nvSpPr>
          <p:cNvPr id="113" name="四角形: 角を丸くする 17">
            <a:extLst>
              <a:ext uri="{FF2B5EF4-FFF2-40B4-BE49-F238E27FC236}">
                <a16:creationId xmlns:a16="http://schemas.microsoft.com/office/drawing/2014/main" id="{E8C75AC5-FA67-4E4E-8E61-5FF3E28B0D13}"/>
              </a:ext>
            </a:extLst>
          </p:cNvPr>
          <p:cNvSpPr/>
          <p:nvPr/>
        </p:nvSpPr>
        <p:spPr>
          <a:xfrm>
            <a:off x="2662623" y="2864373"/>
            <a:ext cx="1440162" cy="1793705"/>
          </a:xfrm>
          <a:prstGeom prst="roundRect">
            <a:avLst/>
          </a:prstGeom>
          <a:solidFill>
            <a:srgbClr val="FCFBFA"/>
          </a:solidFill>
          <a:ln w="571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312D2A"/>
                </a:solidFill>
                <a:effectLst/>
                <a:uLnTx/>
                <a:uFillTx/>
                <a:latin typeface="Oracle Sans Tab"/>
                <a:ea typeface="+mn-ea"/>
                <a:cs typeface="+mn-cs"/>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312D2A"/>
                </a:solidFill>
                <a:effectLst/>
                <a:uLnTx/>
                <a:uFillTx/>
                <a:latin typeface="Oracle Sans Tab"/>
                <a:ea typeface="+mn-ea"/>
                <a:cs typeface="+mn-cs"/>
              </a:rPr>
              <a:t>Labeling</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312D2A"/>
                </a:solidFill>
                <a:effectLst/>
                <a:uLnTx/>
                <a:uFillTx/>
                <a:latin typeface="Oracle Sans Tab"/>
                <a:ea typeface="+mn-ea"/>
                <a:cs typeface="+mn-cs"/>
              </a:rPr>
              <a:t>Service</a:t>
            </a:r>
            <a:endParaRPr kumimoji="1" lang="ja-JP" altLang="en-US" sz="18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114" name="四角形: 角を丸くする 59">
            <a:extLst>
              <a:ext uri="{FF2B5EF4-FFF2-40B4-BE49-F238E27FC236}">
                <a16:creationId xmlns:a16="http://schemas.microsoft.com/office/drawing/2014/main" id="{9C1816B6-E758-4FD1-BFD1-EF1BB2801079}"/>
              </a:ext>
            </a:extLst>
          </p:cNvPr>
          <p:cNvSpPr/>
          <p:nvPr/>
        </p:nvSpPr>
        <p:spPr>
          <a:xfrm>
            <a:off x="7392142" y="2864373"/>
            <a:ext cx="1440162" cy="1793705"/>
          </a:xfrm>
          <a:prstGeom prst="roundRect">
            <a:avLst/>
          </a:prstGeom>
          <a:solidFill>
            <a:srgbClr val="FCFBFA"/>
          </a:solidFill>
          <a:ln w="571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312D2A"/>
                </a:solidFill>
                <a:effectLst/>
                <a:uLnTx/>
                <a:uFillTx/>
                <a:latin typeface="Oracle Sans Tab"/>
                <a:ea typeface="+mn-ea"/>
                <a:cs typeface="+mn-cs"/>
              </a:rPr>
              <a:t>AI</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312D2A"/>
                </a:solidFill>
                <a:effectLst/>
                <a:uLnTx/>
                <a:uFillTx/>
                <a:latin typeface="Oracle Sans Tab"/>
                <a:ea typeface="+mn-ea"/>
                <a:cs typeface="+mn-cs"/>
              </a:rPr>
              <a:t>Vision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312D2A"/>
                </a:solidFill>
                <a:effectLst/>
                <a:uLnTx/>
                <a:uFillTx/>
                <a:latin typeface="Oracle Sans Tab"/>
                <a:ea typeface="+mn-ea"/>
                <a:cs typeface="+mn-cs"/>
              </a:rPr>
              <a:t>Service</a:t>
            </a:r>
            <a:endParaRPr kumimoji="1" lang="ja-JP" altLang="en-US" sz="18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118" name="テキスト ボックス 67">
            <a:extLst>
              <a:ext uri="{FF2B5EF4-FFF2-40B4-BE49-F238E27FC236}">
                <a16:creationId xmlns:a16="http://schemas.microsoft.com/office/drawing/2014/main" id="{AA99BA42-F0DD-410A-B201-FA8D3975A97C}"/>
              </a:ext>
            </a:extLst>
          </p:cNvPr>
          <p:cNvSpPr txBox="1"/>
          <p:nvPr/>
        </p:nvSpPr>
        <p:spPr>
          <a:xfrm>
            <a:off x="9372364" y="3008333"/>
            <a:ext cx="972108" cy="276999"/>
          </a:xfrm>
          <a:prstGeom prst="rect">
            <a:avLst/>
          </a:prstGeom>
          <a:noFill/>
        </p:spPr>
        <p:txBody>
          <a:bodyPr wrap="square" rtlCol="0">
            <a:spAutoFit/>
          </a:bodyPr>
          <a:lstStyle/>
          <a:p>
            <a:r>
              <a:rPr kumimoji="1" lang="ja-JP" altLang="en-US" sz="1200" dirty="0">
                <a:solidFill>
                  <a:srgbClr val="312D2A"/>
                </a:solidFill>
                <a:latin typeface="Oracle Sans Tab"/>
              </a:rPr>
              <a:t>予測モデル</a:t>
            </a:r>
          </a:p>
        </p:txBody>
      </p:sp>
      <p:pic>
        <p:nvPicPr>
          <p:cNvPr id="119" name="Picture 36" descr="画像素材なら！無料・フリー写真素材のフリーフォト">
            <a:extLst>
              <a:ext uri="{FF2B5EF4-FFF2-40B4-BE49-F238E27FC236}">
                <a16:creationId xmlns:a16="http://schemas.microsoft.com/office/drawing/2014/main" id="{971718F9-AB4B-4F2F-85C8-D0C570252E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43218" y="3035150"/>
            <a:ext cx="1015700" cy="713022"/>
          </a:xfrm>
          <a:prstGeom prst="rect">
            <a:avLst/>
          </a:prstGeom>
          <a:noFill/>
          <a:extLst>
            <a:ext uri="{909E8E84-426E-40DD-AFC4-6F175D3DCCD1}">
              <a14:hiddenFill xmlns:a14="http://schemas.microsoft.com/office/drawing/2010/main">
                <a:solidFill>
                  <a:srgbClr val="FFFFFF"/>
                </a:solidFill>
              </a14:hiddenFill>
            </a:ext>
          </a:extLst>
        </p:spPr>
      </p:pic>
      <p:sp>
        <p:nvSpPr>
          <p:cNvPr id="120" name="テキスト ボックス 19">
            <a:extLst>
              <a:ext uri="{FF2B5EF4-FFF2-40B4-BE49-F238E27FC236}">
                <a16:creationId xmlns:a16="http://schemas.microsoft.com/office/drawing/2014/main" id="{F0608C9A-679C-43C8-BA39-D6202AC67A97}"/>
              </a:ext>
            </a:extLst>
          </p:cNvPr>
          <p:cNvSpPr txBox="1"/>
          <p:nvPr/>
        </p:nvSpPr>
        <p:spPr>
          <a:xfrm>
            <a:off x="10643224" y="4190666"/>
            <a:ext cx="1357432" cy="276999"/>
          </a:xfrm>
          <a:prstGeom prst="rect">
            <a:avLst/>
          </a:prstGeom>
          <a:noFill/>
        </p:spPr>
        <p:txBody>
          <a:bodyPr wrap="square" rtlCol="0">
            <a:spAutoFit/>
          </a:bodyPr>
          <a:lstStyle/>
          <a:p>
            <a:r>
              <a:rPr kumimoji="1" lang="ja-JP" altLang="en-US" sz="1200" dirty="0">
                <a:solidFill>
                  <a:srgbClr val="312D2A"/>
                </a:solidFill>
                <a:latin typeface="Oracle Sans Tab"/>
              </a:rPr>
              <a:t>予測結果：</a:t>
            </a:r>
            <a:r>
              <a:rPr kumimoji="1" lang="en-US" altLang="ja-JP" sz="1200" dirty="0">
                <a:solidFill>
                  <a:srgbClr val="312D2A"/>
                </a:solidFill>
                <a:latin typeface="Oracle Sans Tab"/>
              </a:rPr>
              <a:t>Bird</a:t>
            </a:r>
            <a:endParaRPr kumimoji="1" lang="ja-JP" altLang="en-US" sz="1200" dirty="0" err="1">
              <a:solidFill>
                <a:srgbClr val="312D2A"/>
              </a:solidFill>
              <a:latin typeface="Oracle Sans Tab"/>
            </a:endParaRPr>
          </a:p>
        </p:txBody>
      </p:sp>
      <p:sp>
        <p:nvSpPr>
          <p:cNvPr id="121" name="矢印: 右カーブ 24">
            <a:extLst>
              <a:ext uri="{FF2B5EF4-FFF2-40B4-BE49-F238E27FC236}">
                <a16:creationId xmlns:a16="http://schemas.microsoft.com/office/drawing/2014/main" id="{A2903C6F-9E5F-4640-806B-30C529499BA1}"/>
              </a:ext>
            </a:extLst>
          </p:cNvPr>
          <p:cNvSpPr/>
          <p:nvPr/>
        </p:nvSpPr>
        <p:spPr>
          <a:xfrm>
            <a:off x="10252396" y="3308994"/>
            <a:ext cx="390828" cy="1035139"/>
          </a:xfrm>
          <a:prstGeom prst="curvedRightArrow">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22" name="テキスト ボックス 73">
            <a:extLst>
              <a:ext uri="{FF2B5EF4-FFF2-40B4-BE49-F238E27FC236}">
                <a16:creationId xmlns:a16="http://schemas.microsoft.com/office/drawing/2014/main" id="{39D8E1C3-C5FA-4906-8FD2-A5B2BDDBAEE0}"/>
              </a:ext>
            </a:extLst>
          </p:cNvPr>
          <p:cNvSpPr txBox="1"/>
          <p:nvPr/>
        </p:nvSpPr>
        <p:spPr>
          <a:xfrm>
            <a:off x="10808694" y="2629219"/>
            <a:ext cx="972108" cy="276999"/>
          </a:xfrm>
          <a:prstGeom prst="rect">
            <a:avLst/>
          </a:prstGeom>
          <a:noFill/>
        </p:spPr>
        <p:txBody>
          <a:bodyPr wrap="square" rtlCol="0">
            <a:spAutoFit/>
          </a:bodyPr>
          <a:lstStyle/>
          <a:p>
            <a:r>
              <a:rPr kumimoji="1" lang="ja-JP" altLang="en-US" sz="1200" dirty="0">
                <a:solidFill>
                  <a:srgbClr val="312D2A"/>
                </a:solidFill>
                <a:latin typeface="Oracle Sans Tab"/>
              </a:rPr>
              <a:t>予測処理</a:t>
            </a:r>
          </a:p>
        </p:txBody>
      </p:sp>
      <p:sp>
        <p:nvSpPr>
          <p:cNvPr id="123" name="テキスト ボックス 74">
            <a:extLst>
              <a:ext uri="{FF2B5EF4-FFF2-40B4-BE49-F238E27FC236}">
                <a16:creationId xmlns:a16="http://schemas.microsoft.com/office/drawing/2014/main" id="{8172D21C-305E-47F5-9D6E-6422F0B92665}"/>
              </a:ext>
            </a:extLst>
          </p:cNvPr>
          <p:cNvSpPr txBox="1"/>
          <p:nvPr/>
        </p:nvSpPr>
        <p:spPr>
          <a:xfrm>
            <a:off x="1766308" y="5046135"/>
            <a:ext cx="3787468" cy="954107"/>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400" dirty="0">
                <a:solidFill>
                  <a:srgbClr val="312D2A"/>
                </a:solidFill>
                <a:latin typeface="Oracle Sans Tab"/>
              </a:rPr>
              <a:t>入力データに対して、正解ラベル付けや、物体の座標指定などの前処理実行</a:t>
            </a:r>
            <a:endParaRPr kumimoji="1" lang="en-US" altLang="ja-JP" sz="1400" dirty="0">
              <a:solidFill>
                <a:srgbClr val="312D2A"/>
              </a:solidFill>
              <a:latin typeface="Oracle Sans Tab"/>
            </a:endParaRPr>
          </a:p>
          <a:p>
            <a:pPr marL="171450" indent="-171450">
              <a:buFont typeface="Arial" panose="020B0604020202020204" pitchFamily="34" charset="0"/>
              <a:buChar char="•"/>
            </a:pPr>
            <a:r>
              <a:rPr kumimoji="1" lang="ja-JP" altLang="en-US" sz="1400" dirty="0">
                <a:solidFill>
                  <a:srgbClr val="312D2A"/>
                </a:solidFill>
                <a:latin typeface="Oracle Sans Tab"/>
              </a:rPr>
              <a:t>データセットとして、オブジェクトストレージに出力</a:t>
            </a:r>
            <a:endParaRPr kumimoji="1" lang="en-US" altLang="ja-JP" sz="1400" dirty="0">
              <a:solidFill>
                <a:srgbClr val="312D2A"/>
              </a:solidFill>
              <a:latin typeface="Oracle Sans Tab"/>
            </a:endParaRPr>
          </a:p>
          <a:p>
            <a:pPr marL="171450" indent="-171450">
              <a:buFont typeface="Arial" panose="020B0604020202020204" pitchFamily="34" charset="0"/>
              <a:buChar char="•"/>
            </a:pPr>
            <a:r>
              <a:rPr kumimoji="1" lang="ja-JP" altLang="en-US" sz="1400" dirty="0">
                <a:solidFill>
                  <a:srgbClr val="312D2A"/>
                </a:solidFill>
                <a:latin typeface="Oracle Sans Tab"/>
              </a:rPr>
              <a:t>複数種類、バージョンのデータセットを管理</a:t>
            </a:r>
            <a:endParaRPr kumimoji="1" lang="en-US" altLang="ja-JP" sz="1400" dirty="0">
              <a:solidFill>
                <a:srgbClr val="312D2A"/>
              </a:solidFill>
              <a:latin typeface="Oracle Sans Tab"/>
            </a:endParaRPr>
          </a:p>
        </p:txBody>
      </p:sp>
      <p:sp>
        <p:nvSpPr>
          <p:cNvPr id="124" name="テキスト ボックス 75">
            <a:extLst>
              <a:ext uri="{FF2B5EF4-FFF2-40B4-BE49-F238E27FC236}">
                <a16:creationId xmlns:a16="http://schemas.microsoft.com/office/drawing/2014/main" id="{4836AC5A-B2BB-44C3-A7C4-9365DB5B5FA4}"/>
              </a:ext>
            </a:extLst>
          </p:cNvPr>
          <p:cNvSpPr txBox="1"/>
          <p:nvPr/>
        </p:nvSpPr>
        <p:spPr>
          <a:xfrm>
            <a:off x="6625072" y="5038514"/>
            <a:ext cx="3468545" cy="954107"/>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400" dirty="0">
                <a:solidFill>
                  <a:srgbClr val="312D2A"/>
                </a:solidFill>
                <a:latin typeface="Oracle Sans Tab"/>
              </a:rPr>
              <a:t>入力したデータセットに機械学習処理を実行</a:t>
            </a:r>
            <a:endParaRPr kumimoji="1" lang="en-US" altLang="ja-JP" sz="1400" dirty="0">
              <a:solidFill>
                <a:srgbClr val="312D2A"/>
              </a:solidFill>
              <a:latin typeface="Oracle Sans Tab"/>
            </a:endParaRPr>
          </a:p>
          <a:p>
            <a:pPr marL="171450" indent="-171450">
              <a:buFont typeface="Arial" panose="020B0604020202020204" pitchFamily="34" charset="0"/>
              <a:buChar char="•"/>
            </a:pPr>
            <a:r>
              <a:rPr kumimoji="1" lang="ja-JP" altLang="en-US" sz="1400" dirty="0">
                <a:solidFill>
                  <a:srgbClr val="312D2A"/>
                </a:solidFill>
                <a:latin typeface="Oracle Sans Tab"/>
              </a:rPr>
              <a:t>目的に応じた予測モデル</a:t>
            </a:r>
            <a:r>
              <a:rPr kumimoji="1" lang="en-US" altLang="ja-JP" sz="1400" dirty="0">
                <a:solidFill>
                  <a:srgbClr val="312D2A"/>
                </a:solidFill>
                <a:latin typeface="Oracle Sans Tab"/>
              </a:rPr>
              <a:t>(</a:t>
            </a:r>
            <a:r>
              <a:rPr kumimoji="1" lang="ja-JP" altLang="en-US" sz="1400" dirty="0">
                <a:solidFill>
                  <a:srgbClr val="312D2A"/>
                </a:solidFill>
                <a:latin typeface="Oracle Sans Tab"/>
              </a:rPr>
              <a:t>画像データの分類、物体検出、文字認識</a:t>
            </a:r>
            <a:r>
              <a:rPr kumimoji="1" lang="en-US" altLang="ja-JP" sz="1400" dirty="0">
                <a:solidFill>
                  <a:srgbClr val="312D2A"/>
                </a:solidFill>
                <a:latin typeface="Oracle Sans Tab"/>
              </a:rPr>
              <a:t>)</a:t>
            </a:r>
            <a:r>
              <a:rPr kumimoji="1" lang="ja-JP" altLang="en-US" sz="1400" dirty="0">
                <a:solidFill>
                  <a:srgbClr val="312D2A"/>
                </a:solidFill>
                <a:latin typeface="Oracle Sans Tab"/>
              </a:rPr>
              <a:t>を構築</a:t>
            </a:r>
            <a:endParaRPr kumimoji="1" lang="en-US" altLang="ja-JP" sz="1400" dirty="0">
              <a:solidFill>
                <a:srgbClr val="312D2A"/>
              </a:solidFill>
              <a:latin typeface="Oracle Sans Tab"/>
            </a:endParaRPr>
          </a:p>
          <a:p>
            <a:pPr marL="171450" indent="-171450">
              <a:buFont typeface="Arial" panose="020B0604020202020204" pitchFamily="34" charset="0"/>
              <a:buChar char="•"/>
            </a:pPr>
            <a:r>
              <a:rPr kumimoji="1" lang="ja-JP" altLang="en-US" sz="1400" dirty="0">
                <a:solidFill>
                  <a:srgbClr val="312D2A"/>
                </a:solidFill>
                <a:latin typeface="Oracle Sans Tab"/>
              </a:rPr>
              <a:t>学習済みモデルも利用可能</a:t>
            </a:r>
            <a:endParaRPr kumimoji="1" lang="en-US" altLang="ja-JP" sz="1400" dirty="0">
              <a:solidFill>
                <a:srgbClr val="312D2A"/>
              </a:solidFill>
              <a:latin typeface="Oracle Sans Tab"/>
            </a:endParaRPr>
          </a:p>
        </p:txBody>
      </p:sp>
      <p:sp>
        <p:nvSpPr>
          <p:cNvPr id="125" name="矢印: 右 38">
            <a:extLst>
              <a:ext uri="{FF2B5EF4-FFF2-40B4-BE49-F238E27FC236}">
                <a16:creationId xmlns:a16="http://schemas.microsoft.com/office/drawing/2014/main" id="{401C1021-1E23-43F9-A8FB-0B01AA79CC44}"/>
              </a:ext>
            </a:extLst>
          </p:cNvPr>
          <p:cNvSpPr/>
          <p:nvPr/>
        </p:nvSpPr>
        <p:spPr>
          <a:xfrm>
            <a:off x="1955740" y="3385807"/>
            <a:ext cx="611868" cy="699348"/>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126" name="矢印: 右 79">
            <a:extLst>
              <a:ext uri="{FF2B5EF4-FFF2-40B4-BE49-F238E27FC236}">
                <a16:creationId xmlns:a16="http://schemas.microsoft.com/office/drawing/2014/main" id="{8C1CBB4E-F47C-4849-A5F3-B736A3522B86}"/>
              </a:ext>
            </a:extLst>
          </p:cNvPr>
          <p:cNvSpPr/>
          <p:nvPr/>
        </p:nvSpPr>
        <p:spPr>
          <a:xfrm>
            <a:off x="4220889" y="3374774"/>
            <a:ext cx="611868" cy="699348"/>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27" name="矢印: 右 81">
            <a:extLst>
              <a:ext uri="{FF2B5EF4-FFF2-40B4-BE49-F238E27FC236}">
                <a16:creationId xmlns:a16="http://schemas.microsoft.com/office/drawing/2014/main" id="{00D23D0E-D1EC-423E-A5B2-DBE1E9199F52}"/>
              </a:ext>
            </a:extLst>
          </p:cNvPr>
          <p:cNvSpPr/>
          <p:nvPr/>
        </p:nvSpPr>
        <p:spPr>
          <a:xfrm>
            <a:off x="6684870" y="3342448"/>
            <a:ext cx="611868" cy="699348"/>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28" name="矢印: 右 82">
            <a:extLst>
              <a:ext uri="{FF2B5EF4-FFF2-40B4-BE49-F238E27FC236}">
                <a16:creationId xmlns:a16="http://schemas.microsoft.com/office/drawing/2014/main" id="{2B2C2525-43E5-4FB2-A1F1-AAF41B739144}"/>
              </a:ext>
            </a:extLst>
          </p:cNvPr>
          <p:cNvSpPr/>
          <p:nvPr/>
        </p:nvSpPr>
        <p:spPr>
          <a:xfrm>
            <a:off x="8904312" y="3347657"/>
            <a:ext cx="611868" cy="699348"/>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29" name="テキスト ボックス 51">
            <a:extLst>
              <a:ext uri="{FF2B5EF4-FFF2-40B4-BE49-F238E27FC236}">
                <a16:creationId xmlns:a16="http://schemas.microsoft.com/office/drawing/2014/main" id="{A29F9C90-BA34-41C0-81A9-81D25E044C5B}"/>
              </a:ext>
            </a:extLst>
          </p:cNvPr>
          <p:cNvSpPr txBox="1"/>
          <p:nvPr/>
        </p:nvSpPr>
        <p:spPr>
          <a:xfrm>
            <a:off x="682747" y="1150189"/>
            <a:ext cx="10125947"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solidFill>
                  <a:srgbClr val="312D2A"/>
                </a:solidFill>
                <a:latin typeface="Oracle Sans Tab"/>
              </a:rPr>
              <a:t>イメージ分類、オブジェクト検出のタスクが対象</a:t>
            </a:r>
            <a:endParaRPr kumimoji="1" lang="en-US" altLang="ja-JP" sz="1600" dirty="0">
              <a:solidFill>
                <a:srgbClr val="312D2A"/>
              </a:solidFill>
              <a:latin typeface="Oracle Sans Tab"/>
            </a:endParaRPr>
          </a:p>
          <a:p>
            <a:pPr marL="285750" indent="-285750">
              <a:buFont typeface="Arial" panose="020B0604020202020204" pitchFamily="34" charset="0"/>
              <a:buChar char="•"/>
            </a:pPr>
            <a:r>
              <a:rPr kumimoji="1" lang="en-US" altLang="ja-JP" sz="1600" dirty="0">
                <a:solidFill>
                  <a:srgbClr val="312D2A"/>
                </a:solidFill>
                <a:latin typeface="Oracle Sans Tab"/>
              </a:rPr>
              <a:t>Data Labeling Service : </a:t>
            </a:r>
            <a:r>
              <a:rPr kumimoji="1" lang="ja-JP" altLang="en-US" sz="1600" dirty="0">
                <a:solidFill>
                  <a:srgbClr val="312D2A"/>
                </a:solidFill>
                <a:latin typeface="Oracle Sans Tab"/>
              </a:rPr>
              <a:t>学習データからのデータセット構築を</a:t>
            </a:r>
            <a:r>
              <a:rPr kumimoji="1" lang="en-US" altLang="ja-JP" sz="1600" dirty="0">
                <a:solidFill>
                  <a:srgbClr val="312D2A"/>
                </a:solidFill>
                <a:latin typeface="Oracle Sans Tab"/>
              </a:rPr>
              <a:t>GUI</a:t>
            </a:r>
            <a:r>
              <a:rPr kumimoji="1" lang="ja-JP" altLang="en-US" sz="1600" dirty="0">
                <a:solidFill>
                  <a:srgbClr val="312D2A"/>
                </a:solidFill>
                <a:latin typeface="Oracle Sans Tab"/>
              </a:rPr>
              <a:t>ベースのシンプルなワークフローで実行</a:t>
            </a:r>
            <a:endParaRPr kumimoji="1" lang="en-US" altLang="ja-JP" sz="1600" dirty="0">
              <a:solidFill>
                <a:srgbClr val="312D2A"/>
              </a:solidFill>
              <a:latin typeface="Oracle Sans Tab"/>
            </a:endParaRPr>
          </a:p>
          <a:p>
            <a:pPr marL="285750" indent="-285750">
              <a:buFont typeface="Arial" panose="020B0604020202020204" pitchFamily="34" charset="0"/>
              <a:buChar char="•"/>
            </a:pPr>
            <a:r>
              <a:rPr kumimoji="1" lang="en-US" altLang="ja-JP" sz="1600" dirty="0">
                <a:solidFill>
                  <a:srgbClr val="312D2A"/>
                </a:solidFill>
                <a:latin typeface="Oracle Sans Tab"/>
              </a:rPr>
              <a:t>AI Vision Service</a:t>
            </a:r>
            <a:r>
              <a:rPr kumimoji="1" lang="ja-JP" altLang="en-US" sz="1600" dirty="0">
                <a:solidFill>
                  <a:srgbClr val="312D2A"/>
                </a:solidFill>
                <a:latin typeface="Oracle Sans Tab"/>
              </a:rPr>
              <a:t>：</a:t>
            </a:r>
            <a:r>
              <a:rPr kumimoji="1" lang="en-US" altLang="ja-JP" sz="1600" dirty="0">
                <a:solidFill>
                  <a:srgbClr val="312D2A"/>
                </a:solidFill>
                <a:latin typeface="Oracle Sans Tab"/>
              </a:rPr>
              <a:t> Data Labeling Service</a:t>
            </a:r>
            <a:r>
              <a:rPr kumimoji="1" lang="ja-JP" altLang="en-US" sz="1600" dirty="0">
                <a:solidFill>
                  <a:srgbClr val="312D2A"/>
                </a:solidFill>
                <a:latin typeface="Oracle Sans Tab"/>
              </a:rPr>
              <a:t>で作成したデータセットを学習させカスタムモデルを構築</a:t>
            </a:r>
            <a:endParaRPr kumimoji="1" lang="en-US" altLang="ja-JP" sz="1600" dirty="0">
              <a:solidFill>
                <a:srgbClr val="312D2A"/>
              </a:solidFill>
              <a:latin typeface="Oracle Sans Tab"/>
            </a:endParaRPr>
          </a:p>
        </p:txBody>
      </p:sp>
      <p:sp>
        <p:nvSpPr>
          <p:cNvPr id="130" name="テキスト ボックス 87">
            <a:extLst>
              <a:ext uri="{FF2B5EF4-FFF2-40B4-BE49-F238E27FC236}">
                <a16:creationId xmlns:a16="http://schemas.microsoft.com/office/drawing/2014/main" id="{60DE69FF-D6B8-42B8-B32E-F31A622BD7BA}"/>
              </a:ext>
            </a:extLst>
          </p:cNvPr>
          <p:cNvSpPr txBox="1"/>
          <p:nvPr/>
        </p:nvSpPr>
        <p:spPr>
          <a:xfrm>
            <a:off x="2266319" y="2412328"/>
            <a:ext cx="2377235" cy="307777"/>
          </a:xfrm>
          <a:prstGeom prst="rect">
            <a:avLst/>
          </a:prstGeom>
          <a:noFill/>
        </p:spPr>
        <p:txBody>
          <a:bodyPr wrap="square">
            <a:spAutoFit/>
          </a:bodyPr>
          <a:lstStyle/>
          <a:p>
            <a:r>
              <a:rPr kumimoji="1" lang="ja-JP" altLang="en-US" sz="1400" b="1" u="sng" dirty="0">
                <a:solidFill>
                  <a:srgbClr val="312D2A"/>
                </a:solidFill>
                <a:latin typeface="Oracle Sans Tab"/>
              </a:rPr>
              <a:t>データセットの構築、管理</a:t>
            </a:r>
            <a:endParaRPr lang="ja-JP" altLang="en-US" sz="1400" b="1" u="sng" dirty="0">
              <a:solidFill>
                <a:srgbClr val="312D2A"/>
              </a:solidFill>
              <a:latin typeface="Oracle Sans Tab"/>
            </a:endParaRPr>
          </a:p>
        </p:txBody>
      </p:sp>
      <p:sp>
        <p:nvSpPr>
          <p:cNvPr id="131" name="テキスト ボックス 89">
            <a:extLst>
              <a:ext uri="{FF2B5EF4-FFF2-40B4-BE49-F238E27FC236}">
                <a16:creationId xmlns:a16="http://schemas.microsoft.com/office/drawing/2014/main" id="{C5F55D5E-097A-4582-B465-6C8EE3235E95}"/>
              </a:ext>
            </a:extLst>
          </p:cNvPr>
          <p:cNvSpPr txBox="1"/>
          <p:nvPr/>
        </p:nvSpPr>
        <p:spPr>
          <a:xfrm>
            <a:off x="7225302" y="2412327"/>
            <a:ext cx="1607002" cy="307777"/>
          </a:xfrm>
          <a:prstGeom prst="rect">
            <a:avLst/>
          </a:prstGeom>
          <a:noFill/>
        </p:spPr>
        <p:txBody>
          <a:bodyPr wrap="square">
            <a:spAutoFit/>
          </a:bodyPr>
          <a:lstStyle/>
          <a:p>
            <a:r>
              <a:rPr kumimoji="1" lang="ja-JP" altLang="en-US" sz="1400" b="1" u="sng" dirty="0">
                <a:solidFill>
                  <a:srgbClr val="312D2A"/>
                </a:solidFill>
                <a:latin typeface="Oracle Sans Tab"/>
              </a:rPr>
              <a:t>予測モデルの構築</a:t>
            </a:r>
            <a:endParaRPr kumimoji="1" lang="en-US" altLang="ja-JP" sz="1400" b="1" u="sng" dirty="0">
              <a:solidFill>
                <a:srgbClr val="312D2A"/>
              </a:solidFill>
              <a:latin typeface="Oracle Sans Tab"/>
            </a:endParaRPr>
          </a:p>
        </p:txBody>
      </p:sp>
      <p:sp>
        <p:nvSpPr>
          <p:cNvPr id="132" name="テキスト ボックス 90">
            <a:extLst>
              <a:ext uri="{FF2B5EF4-FFF2-40B4-BE49-F238E27FC236}">
                <a16:creationId xmlns:a16="http://schemas.microsoft.com/office/drawing/2014/main" id="{070D5DF3-37E1-460A-A832-1010A573EE51}"/>
              </a:ext>
            </a:extLst>
          </p:cNvPr>
          <p:cNvSpPr txBox="1"/>
          <p:nvPr/>
        </p:nvSpPr>
        <p:spPr>
          <a:xfrm>
            <a:off x="1950982" y="4109098"/>
            <a:ext cx="724855" cy="276999"/>
          </a:xfrm>
          <a:prstGeom prst="rect">
            <a:avLst/>
          </a:prstGeom>
          <a:noFill/>
        </p:spPr>
        <p:txBody>
          <a:bodyPr wrap="square" rtlCol="0">
            <a:spAutoFit/>
          </a:bodyPr>
          <a:lstStyle/>
          <a:p>
            <a:r>
              <a:rPr kumimoji="1" lang="en-US" altLang="ja-JP" sz="1200" dirty="0">
                <a:solidFill>
                  <a:srgbClr val="312D2A"/>
                </a:solidFill>
                <a:latin typeface="Oracle Sans Tab"/>
              </a:rPr>
              <a:t>input</a:t>
            </a:r>
            <a:endParaRPr kumimoji="1" lang="ja-JP" altLang="en-US" sz="1200" dirty="0">
              <a:solidFill>
                <a:srgbClr val="312D2A"/>
              </a:solidFill>
              <a:latin typeface="Oracle Sans Tab"/>
            </a:endParaRPr>
          </a:p>
        </p:txBody>
      </p:sp>
      <p:sp>
        <p:nvSpPr>
          <p:cNvPr id="133" name="テキスト ボックス 91">
            <a:extLst>
              <a:ext uri="{FF2B5EF4-FFF2-40B4-BE49-F238E27FC236}">
                <a16:creationId xmlns:a16="http://schemas.microsoft.com/office/drawing/2014/main" id="{CD87D91A-8731-4D02-9F78-05C6C97B05AB}"/>
              </a:ext>
            </a:extLst>
          </p:cNvPr>
          <p:cNvSpPr txBox="1"/>
          <p:nvPr/>
        </p:nvSpPr>
        <p:spPr>
          <a:xfrm>
            <a:off x="6658191" y="4041133"/>
            <a:ext cx="724855" cy="276999"/>
          </a:xfrm>
          <a:prstGeom prst="rect">
            <a:avLst/>
          </a:prstGeom>
          <a:noFill/>
        </p:spPr>
        <p:txBody>
          <a:bodyPr wrap="square" rtlCol="0">
            <a:spAutoFit/>
          </a:bodyPr>
          <a:lstStyle/>
          <a:p>
            <a:r>
              <a:rPr kumimoji="1" lang="en-US" altLang="ja-JP" sz="1200" dirty="0">
                <a:solidFill>
                  <a:srgbClr val="312D2A"/>
                </a:solidFill>
                <a:latin typeface="Oracle Sans Tab"/>
              </a:rPr>
              <a:t>input</a:t>
            </a:r>
            <a:endParaRPr kumimoji="1" lang="ja-JP" altLang="en-US" sz="1200" dirty="0">
              <a:solidFill>
                <a:srgbClr val="312D2A"/>
              </a:solidFill>
              <a:latin typeface="Oracle Sans Tab"/>
            </a:endParaRPr>
          </a:p>
        </p:txBody>
      </p:sp>
      <p:sp>
        <p:nvSpPr>
          <p:cNvPr id="134" name="テキスト ボックス 92">
            <a:extLst>
              <a:ext uri="{FF2B5EF4-FFF2-40B4-BE49-F238E27FC236}">
                <a16:creationId xmlns:a16="http://schemas.microsoft.com/office/drawing/2014/main" id="{66D7FF0D-C4AD-4E3E-AD0D-4CE610675A9C}"/>
              </a:ext>
            </a:extLst>
          </p:cNvPr>
          <p:cNvSpPr txBox="1"/>
          <p:nvPr/>
        </p:nvSpPr>
        <p:spPr>
          <a:xfrm>
            <a:off x="4174177" y="4083904"/>
            <a:ext cx="724855" cy="276999"/>
          </a:xfrm>
          <a:prstGeom prst="rect">
            <a:avLst/>
          </a:prstGeom>
          <a:noFill/>
        </p:spPr>
        <p:txBody>
          <a:bodyPr wrap="square" rtlCol="0">
            <a:spAutoFit/>
          </a:bodyPr>
          <a:lstStyle/>
          <a:p>
            <a:r>
              <a:rPr kumimoji="1" lang="en-US" altLang="ja-JP" sz="1200" dirty="0">
                <a:solidFill>
                  <a:srgbClr val="312D2A"/>
                </a:solidFill>
                <a:latin typeface="Oracle Sans Tab"/>
              </a:rPr>
              <a:t>output</a:t>
            </a:r>
            <a:endParaRPr kumimoji="1" lang="ja-JP" altLang="en-US" sz="1200" dirty="0">
              <a:solidFill>
                <a:srgbClr val="312D2A"/>
              </a:solidFill>
              <a:latin typeface="Oracle Sans Tab"/>
            </a:endParaRPr>
          </a:p>
        </p:txBody>
      </p:sp>
      <p:sp>
        <p:nvSpPr>
          <p:cNvPr id="135" name="テキスト ボックス 93">
            <a:extLst>
              <a:ext uri="{FF2B5EF4-FFF2-40B4-BE49-F238E27FC236}">
                <a16:creationId xmlns:a16="http://schemas.microsoft.com/office/drawing/2014/main" id="{8FABCFFF-E3CA-4114-83ED-34F223C1993D}"/>
              </a:ext>
            </a:extLst>
          </p:cNvPr>
          <p:cNvSpPr txBox="1"/>
          <p:nvPr/>
        </p:nvSpPr>
        <p:spPr>
          <a:xfrm>
            <a:off x="8858526" y="4065306"/>
            <a:ext cx="724855" cy="276999"/>
          </a:xfrm>
          <a:prstGeom prst="rect">
            <a:avLst/>
          </a:prstGeom>
          <a:noFill/>
        </p:spPr>
        <p:txBody>
          <a:bodyPr wrap="square" rtlCol="0">
            <a:spAutoFit/>
          </a:bodyPr>
          <a:lstStyle/>
          <a:p>
            <a:r>
              <a:rPr kumimoji="1" lang="en-US" altLang="ja-JP" sz="1200" dirty="0">
                <a:solidFill>
                  <a:srgbClr val="312D2A"/>
                </a:solidFill>
                <a:latin typeface="Oracle Sans Tab"/>
              </a:rPr>
              <a:t>output</a:t>
            </a:r>
            <a:endParaRPr kumimoji="1" lang="ja-JP" altLang="en-US" sz="1200" dirty="0">
              <a:solidFill>
                <a:srgbClr val="312D2A"/>
              </a:solidFill>
              <a:latin typeface="Oracle Sans Tab"/>
            </a:endParaRPr>
          </a:p>
        </p:txBody>
      </p:sp>
      <p:pic>
        <p:nvPicPr>
          <p:cNvPr id="136" name="Graphic 135" descr="Right And Left Brain outline">
            <a:extLst>
              <a:ext uri="{FF2B5EF4-FFF2-40B4-BE49-F238E27FC236}">
                <a16:creationId xmlns:a16="http://schemas.microsoft.com/office/drawing/2014/main" id="{A43148CD-9F64-4419-B8C0-5E93F6A32E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29377" y="3327371"/>
            <a:ext cx="702288" cy="702288"/>
          </a:xfrm>
          <a:prstGeom prst="rect">
            <a:avLst/>
          </a:prstGeom>
        </p:spPr>
      </p:pic>
    </p:spTree>
    <p:extLst>
      <p:ext uri="{BB962C8B-B14F-4D97-AF65-F5344CB8AC3E}">
        <p14:creationId xmlns:p14="http://schemas.microsoft.com/office/powerpoint/2010/main" val="266111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27398-D0FE-4CFA-BC59-A8047A68DBB0}"/>
              </a:ext>
            </a:extLst>
          </p:cNvPr>
          <p:cNvSpPr>
            <a:spLocks noGrp="1"/>
          </p:cNvSpPr>
          <p:nvPr>
            <p:ph type="title"/>
          </p:nvPr>
        </p:nvSpPr>
        <p:spPr/>
        <p:txBody>
          <a:bodyPr/>
          <a:lstStyle/>
          <a:p>
            <a:r>
              <a:rPr kumimoji="1" lang="en-US" altLang="ja-JP" dirty="0"/>
              <a:t>Data</a:t>
            </a:r>
            <a:r>
              <a:rPr kumimoji="1" lang="ja-JP" altLang="en-US" dirty="0"/>
              <a:t> </a:t>
            </a:r>
            <a:r>
              <a:rPr kumimoji="1" lang="en-US" altLang="ja-JP" dirty="0"/>
              <a:t>Labeling</a:t>
            </a:r>
            <a:r>
              <a:rPr kumimoji="1" lang="ja-JP" altLang="en-US" dirty="0"/>
              <a:t> 対象データとラベル</a:t>
            </a:r>
            <a:r>
              <a:rPr kumimoji="1" lang="en-US" altLang="ja-JP" dirty="0"/>
              <a:t>(</a:t>
            </a:r>
            <a:r>
              <a:rPr kumimoji="1" lang="ja-JP" altLang="en-US" dirty="0"/>
              <a:t>教師データ</a:t>
            </a:r>
            <a:r>
              <a:rPr kumimoji="1" lang="en-US" altLang="ja-JP" dirty="0"/>
              <a:t>)</a:t>
            </a:r>
            <a:r>
              <a:rPr kumimoji="1" lang="ja-JP" altLang="en-US" dirty="0"/>
              <a:t>の種類</a:t>
            </a:r>
          </a:p>
        </p:txBody>
      </p:sp>
      <p:sp>
        <p:nvSpPr>
          <p:cNvPr id="3" name="日付プレースホルダー 2">
            <a:extLst>
              <a:ext uri="{FF2B5EF4-FFF2-40B4-BE49-F238E27FC236}">
                <a16:creationId xmlns:a16="http://schemas.microsoft.com/office/drawing/2014/main" id="{88F4FD5D-F76E-451B-B441-4B4B6DAC4140}"/>
              </a:ext>
            </a:extLst>
          </p:cNvPr>
          <p:cNvSpPr>
            <a:spLocks noGrp="1"/>
          </p:cNvSpPr>
          <p:nvPr>
            <p:ph type="dt" sz="half" idx="10"/>
          </p:nvPr>
        </p:nvSpPr>
        <p:spPr/>
        <p:txBody>
          <a:bodyPr/>
          <a:lstStyle/>
          <a:p>
            <a:fld id="{93DF19BF-E9B8-4A4A-A43B-2DE82C3C94BE}" type="datetime1">
              <a:rPr lang="ja-JP" altLang="en-US" smtClean="0"/>
              <a:t>2023/8/29</a:t>
            </a:fld>
            <a:endParaRPr lang="en-US" dirty="0"/>
          </a:p>
        </p:txBody>
      </p:sp>
      <p:sp>
        <p:nvSpPr>
          <p:cNvPr id="4" name="フッター プレースホルダー 3">
            <a:extLst>
              <a:ext uri="{FF2B5EF4-FFF2-40B4-BE49-F238E27FC236}">
                <a16:creationId xmlns:a16="http://schemas.microsoft.com/office/drawing/2014/main" id="{6B73B713-4026-43A6-8ED3-4AF09666B43C}"/>
              </a:ext>
            </a:extLst>
          </p:cNvPr>
          <p:cNvSpPr>
            <a:spLocks noGrp="1"/>
          </p:cNvSpPr>
          <p:nvPr>
            <p:ph type="ftr" sz="quarter" idx="11"/>
          </p:nvPr>
        </p:nvSpPr>
        <p:spPr/>
        <p:txBody>
          <a:bodyPr/>
          <a:lstStyle/>
          <a:p>
            <a:r>
              <a:rPr lang="en-US" dirty="0"/>
              <a:t>Copyright © 2023, Oracle and/or its affiliates</a:t>
            </a:r>
          </a:p>
        </p:txBody>
      </p:sp>
      <p:sp>
        <p:nvSpPr>
          <p:cNvPr id="5" name="スライド番号プレースホルダー 4">
            <a:extLst>
              <a:ext uri="{FF2B5EF4-FFF2-40B4-BE49-F238E27FC236}">
                <a16:creationId xmlns:a16="http://schemas.microsoft.com/office/drawing/2014/main" id="{8C686301-1FAE-40F5-A934-0284BF993F18}"/>
              </a:ext>
            </a:extLst>
          </p:cNvPr>
          <p:cNvSpPr>
            <a:spLocks noGrp="1"/>
          </p:cNvSpPr>
          <p:nvPr>
            <p:ph type="sldNum" sz="quarter" idx="12"/>
          </p:nvPr>
        </p:nvSpPr>
        <p:spPr/>
        <p:txBody>
          <a:bodyPr/>
          <a:lstStyle/>
          <a:p>
            <a:fld id="{345D60D9-5372-5F40-9443-0F9AE5BDC3C8}" type="slidenum">
              <a:rPr lang="en-US" smtClean="0"/>
              <a:pPr/>
              <a:t>13</a:t>
            </a:fld>
            <a:endParaRPr lang="en-US" dirty="0"/>
          </a:p>
        </p:txBody>
      </p:sp>
      <p:graphicFrame>
        <p:nvGraphicFramePr>
          <p:cNvPr id="6" name="表 71">
            <a:extLst>
              <a:ext uri="{FF2B5EF4-FFF2-40B4-BE49-F238E27FC236}">
                <a16:creationId xmlns:a16="http://schemas.microsoft.com/office/drawing/2014/main" id="{FC558F34-3F01-4532-A82C-D31BD759B64F}"/>
              </a:ext>
            </a:extLst>
          </p:cNvPr>
          <p:cNvGraphicFramePr>
            <a:graphicFrameLocks noGrp="1"/>
          </p:cNvGraphicFramePr>
          <p:nvPr/>
        </p:nvGraphicFramePr>
        <p:xfrm>
          <a:off x="169008" y="1265673"/>
          <a:ext cx="11864732" cy="4982727"/>
        </p:xfrm>
        <a:graphic>
          <a:graphicData uri="http://schemas.openxmlformats.org/drawingml/2006/table">
            <a:tbl>
              <a:tblPr firstRow="1" bandRow="1">
                <a:tableStyleId>{073A0DAA-6AF3-43AB-8588-CEC1D06C72B9}</a:tableStyleId>
              </a:tblPr>
              <a:tblGrid>
                <a:gridCol w="1212196">
                  <a:extLst>
                    <a:ext uri="{9D8B030D-6E8A-4147-A177-3AD203B41FA5}">
                      <a16:colId xmlns:a16="http://schemas.microsoft.com/office/drawing/2014/main" val="3741888193"/>
                    </a:ext>
                  </a:extLst>
                </a:gridCol>
                <a:gridCol w="3366646">
                  <a:extLst>
                    <a:ext uri="{9D8B030D-6E8A-4147-A177-3AD203B41FA5}">
                      <a16:colId xmlns:a16="http://schemas.microsoft.com/office/drawing/2014/main" val="339121036"/>
                    </a:ext>
                  </a:extLst>
                </a:gridCol>
                <a:gridCol w="3771896">
                  <a:extLst>
                    <a:ext uri="{9D8B030D-6E8A-4147-A177-3AD203B41FA5}">
                      <a16:colId xmlns:a16="http://schemas.microsoft.com/office/drawing/2014/main" val="3985890638"/>
                    </a:ext>
                  </a:extLst>
                </a:gridCol>
                <a:gridCol w="3513994">
                  <a:extLst>
                    <a:ext uri="{9D8B030D-6E8A-4147-A177-3AD203B41FA5}">
                      <a16:colId xmlns:a16="http://schemas.microsoft.com/office/drawing/2014/main" val="1599076907"/>
                    </a:ext>
                  </a:extLst>
                </a:gridCol>
              </a:tblGrid>
              <a:tr h="269520">
                <a:tc>
                  <a:txBody>
                    <a:bodyPr/>
                    <a:lstStyle/>
                    <a:p>
                      <a:endParaRPr kumimoji="1" lang="ja-JP" altLang="en-US" sz="1400" dirty="0"/>
                    </a:p>
                  </a:txBody>
                  <a:tcPr/>
                </a:tc>
                <a:tc>
                  <a:txBody>
                    <a:bodyPr/>
                    <a:lstStyle/>
                    <a:p>
                      <a:pPr algn="ctr"/>
                      <a:r>
                        <a:rPr kumimoji="1" lang="ja-JP" altLang="en-US" sz="1800" dirty="0"/>
                        <a:t>画像ファイル</a:t>
                      </a:r>
                    </a:p>
                  </a:txBody>
                  <a:tcPr/>
                </a:tc>
                <a:tc>
                  <a:txBody>
                    <a:bodyPr/>
                    <a:lstStyle/>
                    <a:p>
                      <a:pPr algn="ctr"/>
                      <a:r>
                        <a:rPr kumimoji="1" lang="ja-JP" altLang="en-US" sz="1800" dirty="0"/>
                        <a:t>テキストファイル</a:t>
                      </a:r>
                    </a:p>
                  </a:txBody>
                  <a:tcPr/>
                </a:tc>
                <a:tc>
                  <a:txBody>
                    <a:bodyPr/>
                    <a:lstStyle/>
                    <a:p>
                      <a:pPr algn="ctr"/>
                      <a:r>
                        <a:rPr kumimoji="1" lang="ja-JP" altLang="en-US" sz="1800" dirty="0"/>
                        <a:t>ドキュメントファイル</a:t>
                      </a:r>
                    </a:p>
                  </a:txBody>
                  <a:tcPr/>
                </a:tc>
                <a:extLst>
                  <a:ext uri="{0D108BD9-81ED-4DB2-BD59-A6C34878D82A}">
                    <a16:rowId xmlns:a16="http://schemas.microsoft.com/office/drawing/2014/main" val="3900017888"/>
                  </a:ext>
                </a:extLst>
              </a:tr>
              <a:tr h="269520">
                <a:tc>
                  <a:txBody>
                    <a:bodyPr/>
                    <a:lstStyle/>
                    <a:p>
                      <a:pPr algn="ctr"/>
                      <a:r>
                        <a:rPr kumimoji="1" lang="ja-JP" altLang="en-US" sz="1400" dirty="0"/>
                        <a:t>フォーマット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dirty="0"/>
                        <a:t>JPEG</a:t>
                      </a:r>
                      <a:r>
                        <a:rPr lang="ja-JP" altLang="en-US" sz="1400" dirty="0"/>
                        <a:t>、</a:t>
                      </a:r>
                      <a:r>
                        <a:rPr lang="en-US" altLang="ja-JP" sz="1400" dirty="0"/>
                        <a:t>JPG</a:t>
                      </a:r>
                      <a:r>
                        <a:rPr lang="ja-JP" altLang="en-US" sz="1400" dirty="0"/>
                        <a:t>、</a:t>
                      </a:r>
                      <a:r>
                        <a:rPr lang="en-US" altLang="ja-JP" sz="1400" dirty="0"/>
                        <a:t>PNG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dirty="0"/>
                        <a:t>TXT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dirty="0"/>
                        <a:t>PDF</a:t>
                      </a:r>
                      <a:r>
                        <a:rPr lang="ja-JP" altLang="en-US" sz="1400" dirty="0"/>
                        <a:t>、</a:t>
                      </a:r>
                      <a:r>
                        <a:rPr lang="en-US" altLang="ja-JP" sz="1400" dirty="0"/>
                        <a:t>TIF</a:t>
                      </a:r>
                      <a:r>
                        <a:rPr lang="ja-JP" altLang="en-US" sz="1400" dirty="0"/>
                        <a:t>、</a:t>
                      </a:r>
                      <a:r>
                        <a:rPr lang="en-US" altLang="ja-JP" sz="1400" dirty="0"/>
                        <a:t>TIFF</a:t>
                      </a:r>
                    </a:p>
                  </a:txBody>
                  <a:tcPr/>
                </a:tc>
                <a:extLst>
                  <a:ext uri="{0D108BD9-81ED-4DB2-BD59-A6C34878D82A}">
                    <a16:rowId xmlns:a16="http://schemas.microsoft.com/office/drawing/2014/main" val="2849206659"/>
                  </a:ext>
                </a:extLst>
              </a:tr>
              <a:tr h="4007367">
                <a:tc>
                  <a:txBody>
                    <a:bodyPr/>
                    <a:lstStyle/>
                    <a:p>
                      <a:pPr algn="ctr"/>
                      <a:r>
                        <a:rPr kumimoji="1" lang="ja-JP" altLang="en-US" sz="1400" dirty="0"/>
                        <a:t>ラベルタイプ</a:t>
                      </a:r>
                    </a:p>
                  </a:txBody>
                  <a:tcPr anchor="ctr"/>
                </a:tc>
                <a:tc>
                  <a:txBody>
                    <a:bodyPr/>
                    <a:lstStyle/>
                    <a:p>
                      <a:pPr marL="285750" indent="-285750">
                        <a:buFont typeface="Wingdings" panose="05000000000000000000" pitchFamily="2" charset="2"/>
                        <a:buChar char="l"/>
                      </a:pPr>
                      <a:r>
                        <a:rPr kumimoji="1" lang="ja-JP" altLang="en-US" sz="1400" dirty="0"/>
                        <a:t>画像分類</a:t>
                      </a:r>
                      <a:br>
                        <a:rPr kumimoji="1" lang="en-US" altLang="ja-JP" sz="1400" dirty="0"/>
                      </a:br>
                      <a:r>
                        <a:rPr kumimoji="1" lang="ja-JP" altLang="en-US" sz="1400" dirty="0"/>
                        <a:t>一つの画像ファイルに一つ、もしくは複数の分類クラス名をラベルとして設定</a:t>
                      </a:r>
                      <a:endParaRPr kumimoji="1" lang="en-US" altLang="ja-JP" sz="1400" dirty="0"/>
                    </a:p>
                    <a:p>
                      <a:endParaRPr kumimoji="1" lang="en-US" altLang="ja-JP" sz="1400" dirty="0"/>
                    </a:p>
                    <a:p>
                      <a:endParaRPr kumimoji="1" lang="en-US" altLang="ja-JP" sz="1400" dirty="0"/>
                    </a:p>
                    <a:p>
                      <a:endParaRPr kumimoji="1" lang="en-US" altLang="ja-JP" sz="1400" dirty="0"/>
                    </a:p>
                    <a:p>
                      <a:endParaRPr kumimoji="1" lang="en-US" altLang="ja-JP" sz="1400" dirty="0"/>
                    </a:p>
                    <a:p>
                      <a:endParaRPr kumimoji="1" lang="en-US" altLang="ja-JP" sz="1400" dirty="0"/>
                    </a:p>
                    <a:p>
                      <a:endParaRPr kumimoji="1" lang="en-US" altLang="ja-JP" sz="1400" dirty="0"/>
                    </a:p>
                    <a:p>
                      <a:pPr marL="285750" indent="-285750">
                        <a:buFont typeface="Wingdings" panose="05000000000000000000" pitchFamily="2" charset="2"/>
                        <a:buChar char="l"/>
                      </a:pPr>
                      <a:r>
                        <a:rPr kumimoji="1" lang="ja-JP" altLang="en-US" sz="1400" dirty="0"/>
                        <a:t>物体検出</a:t>
                      </a:r>
                      <a:br>
                        <a:rPr kumimoji="1" lang="en-US" altLang="ja-JP" sz="1400" dirty="0"/>
                      </a:br>
                      <a:r>
                        <a:rPr kumimoji="1" lang="ja-JP" altLang="en-US" sz="1400" dirty="0"/>
                        <a:t>一つの画像ファイルに一つ、もしくは複数の分類クラス名と物体の位置</a:t>
                      </a:r>
                      <a:r>
                        <a:rPr kumimoji="1" lang="en-US" altLang="ja-JP" sz="1400" dirty="0"/>
                        <a:t>(</a:t>
                      </a:r>
                      <a:r>
                        <a:rPr kumimoji="1" lang="ja-JP" altLang="en-US" sz="1400" dirty="0"/>
                        <a:t>座標</a:t>
                      </a:r>
                      <a:r>
                        <a:rPr kumimoji="1" lang="en-US" altLang="ja-JP" sz="1400" dirty="0"/>
                        <a:t>)</a:t>
                      </a:r>
                      <a:r>
                        <a:rPr kumimoji="1" lang="ja-JP" altLang="en-US" sz="1400" dirty="0"/>
                        <a:t>をラベルとして設定</a:t>
                      </a:r>
                      <a:endParaRPr kumimoji="1" lang="en-US" altLang="ja-JP" sz="1400" dirty="0"/>
                    </a:p>
                  </a:txBody>
                  <a:tcPr/>
                </a:tc>
                <a:tc>
                  <a:txBody>
                    <a:bodyPr/>
                    <a:lstStyle/>
                    <a:p>
                      <a:pPr marL="285750" indent="-285750">
                        <a:buFont typeface="Wingdings" panose="05000000000000000000" pitchFamily="2" charset="2"/>
                        <a:buChar char="l"/>
                      </a:pPr>
                      <a:r>
                        <a:rPr kumimoji="1" lang="ja-JP" altLang="en-US" sz="1400" dirty="0"/>
                        <a:t>テキスト分類</a:t>
                      </a:r>
                      <a:br>
                        <a:rPr kumimoji="1" lang="en-US" altLang="ja-JP" sz="1400" dirty="0"/>
                      </a:br>
                      <a:r>
                        <a:rPr kumimoji="1" lang="ja-JP" altLang="en-US" sz="1400" dirty="0"/>
                        <a:t>一つのテキストファイルに一つ、もしくは複数の分類クラス名をラベルとして設定</a:t>
                      </a:r>
                      <a:endParaRPr kumimoji="1" lang="en-US" altLang="ja-JP" sz="1400" dirty="0"/>
                    </a:p>
                    <a:p>
                      <a:pPr marL="285750" indent="-285750">
                        <a:buFont typeface="Wingdings" panose="05000000000000000000" pitchFamily="2" charset="2"/>
                        <a:buChar char="l"/>
                      </a:pPr>
                      <a:endParaRPr kumimoji="1" lang="en-US" altLang="ja-JP" sz="1400" dirty="0"/>
                    </a:p>
                    <a:p>
                      <a:pPr marL="285750" indent="-285750">
                        <a:buFont typeface="Wingdings" panose="05000000000000000000" pitchFamily="2" charset="2"/>
                        <a:buChar char="l"/>
                      </a:pPr>
                      <a:endParaRPr kumimoji="1" lang="en-US" altLang="ja-JP" sz="1400" dirty="0"/>
                    </a:p>
                    <a:p>
                      <a:pPr marL="285750" indent="-285750">
                        <a:buFont typeface="Wingdings" panose="05000000000000000000" pitchFamily="2" charset="2"/>
                        <a:buChar char="l"/>
                      </a:pPr>
                      <a:endParaRPr kumimoji="1" lang="en-US" altLang="ja-JP" sz="1400" dirty="0"/>
                    </a:p>
                    <a:p>
                      <a:pPr marL="285750" indent="-285750">
                        <a:buFont typeface="Wingdings" panose="05000000000000000000" pitchFamily="2" charset="2"/>
                        <a:buChar char="l"/>
                      </a:pPr>
                      <a:endParaRPr kumimoji="1" lang="en-US" altLang="ja-JP" sz="1400" dirty="0"/>
                    </a:p>
                    <a:p>
                      <a:pPr marL="285750" indent="-285750">
                        <a:buFont typeface="Wingdings" panose="05000000000000000000" pitchFamily="2" charset="2"/>
                        <a:buChar char="l"/>
                      </a:pPr>
                      <a:endParaRPr kumimoji="1" lang="en-US" altLang="ja-JP" sz="1400" dirty="0"/>
                    </a:p>
                    <a:p>
                      <a:pPr marL="285750" indent="-285750">
                        <a:buFont typeface="Wingdings" panose="05000000000000000000" pitchFamily="2" charset="2"/>
                        <a:buChar char="l"/>
                      </a:pPr>
                      <a:endParaRPr kumimoji="1" lang="en-US" altLang="ja-JP" sz="1400" dirty="0"/>
                    </a:p>
                    <a:p>
                      <a:pPr marL="285750" indent="-285750">
                        <a:buFont typeface="Wingdings" panose="05000000000000000000" pitchFamily="2" charset="2"/>
                        <a:buChar char="l"/>
                      </a:pPr>
                      <a:r>
                        <a:rPr kumimoji="1" lang="ja-JP" altLang="en-US" sz="1400" dirty="0"/>
                        <a:t>名前付きエンティティの認識</a:t>
                      </a:r>
                      <a:br>
                        <a:rPr kumimoji="1" lang="en-US" altLang="ja-JP" sz="1400" dirty="0"/>
                      </a:br>
                      <a:r>
                        <a:rPr kumimoji="1" lang="ja-JP" altLang="en-US" sz="1400" dirty="0"/>
                        <a:t>テキストファイル内の単語や文章に固有表現抽出用のラベルを設定</a:t>
                      </a:r>
                    </a:p>
                  </a:txBody>
                  <a:tcPr/>
                </a:tc>
                <a:tc>
                  <a:txBody>
                    <a:bodyPr/>
                    <a:lstStyle/>
                    <a:p>
                      <a:pPr marL="285750" indent="-285750">
                        <a:buFont typeface="Wingdings" panose="05000000000000000000" pitchFamily="2" charset="2"/>
                        <a:buChar char="l"/>
                      </a:pPr>
                      <a:r>
                        <a:rPr kumimoji="1" lang="ja-JP" altLang="en-US" sz="1400" dirty="0"/>
                        <a:t>ドキュメント分類</a:t>
                      </a:r>
                      <a:br>
                        <a:rPr kumimoji="1" lang="en-US" altLang="ja-JP" sz="1400" dirty="0"/>
                      </a:br>
                      <a:r>
                        <a:rPr kumimoji="1" lang="ja-JP" altLang="en-US" sz="1400" dirty="0"/>
                        <a:t>一つのドキュメントファイルに一つ、もしくは複数の分類クラス名をラベルとして設定</a:t>
                      </a:r>
                    </a:p>
                  </a:txBody>
                  <a:tcPr/>
                </a:tc>
                <a:extLst>
                  <a:ext uri="{0D108BD9-81ED-4DB2-BD59-A6C34878D82A}">
                    <a16:rowId xmlns:a16="http://schemas.microsoft.com/office/drawing/2014/main" val="1433343845"/>
                  </a:ext>
                </a:extLst>
              </a:tr>
              <a:tr h="278705">
                <a:tc>
                  <a:txBody>
                    <a:bodyPr/>
                    <a:lstStyle/>
                    <a:p>
                      <a:pPr algn="ctr"/>
                      <a:r>
                        <a:rPr kumimoji="1" lang="ja-JP" altLang="en-US" sz="1400" dirty="0"/>
                        <a:t>データセット</a:t>
                      </a:r>
                      <a:endParaRPr kumimoji="1" lang="en-US" altLang="ja-JP"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dirty="0"/>
                        <a:t>JSONL</a:t>
                      </a:r>
                      <a:r>
                        <a:rPr lang="ja-JP" altLang="en-US" sz="1400" dirty="0"/>
                        <a:t>、</a:t>
                      </a:r>
                      <a:r>
                        <a:rPr lang="en-US" altLang="ja-JP" sz="1400" dirty="0"/>
                        <a:t>YOLO V5</a:t>
                      </a:r>
                      <a:r>
                        <a:rPr lang="ja-JP" altLang="en-US" sz="1400" dirty="0"/>
                        <a:t>、</a:t>
                      </a:r>
                      <a:r>
                        <a:rPr lang="en-US" altLang="ja-JP" sz="1400" dirty="0"/>
                        <a:t>COCO</a:t>
                      </a:r>
                      <a:r>
                        <a:rPr lang="ja-JP" altLang="en-US" sz="1400" dirty="0"/>
                        <a:t>、</a:t>
                      </a:r>
                      <a:r>
                        <a:rPr lang="en-US" altLang="ja-JP" sz="1400" dirty="0"/>
                        <a:t>PASCAL VOC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dirty="0"/>
                        <a:t>JSONL</a:t>
                      </a:r>
                      <a:r>
                        <a:rPr lang="ja-JP" altLang="en-US" sz="1400" dirty="0"/>
                        <a:t>、</a:t>
                      </a:r>
                      <a:r>
                        <a:rPr lang="en-US" altLang="ja-JP" sz="1400" dirty="0" err="1"/>
                        <a:t>spaCY</a:t>
                      </a:r>
                      <a:r>
                        <a:rPr lang="ja-JP" altLang="en-US" sz="1400" dirty="0"/>
                        <a:t>、</a:t>
                      </a:r>
                      <a:r>
                        <a:rPr lang="en-US" altLang="ja-JP" sz="1400" dirty="0" err="1"/>
                        <a:t>CoNLL</a:t>
                      </a:r>
                      <a:r>
                        <a:rPr lang="en-US" altLang="ja-JP" sz="1400" dirty="0"/>
                        <a:t> V2003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dirty="0"/>
                        <a:t>JSONL</a:t>
                      </a:r>
                    </a:p>
                  </a:txBody>
                  <a:tcPr/>
                </a:tc>
                <a:extLst>
                  <a:ext uri="{0D108BD9-81ED-4DB2-BD59-A6C34878D82A}">
                    <a16:rowId xmlns:a16="http://schemas.microsoft.com/office/drawing/2014/main" val="2687247221"/>
                  </a:ext>
                </a:extLst>
              </a:tr>
            </a:tbl>
          </a:graphicData>
        </a:graphic>
      </p:graphicFrame>
      <p:grpSp>
        <p:nvGrpSpPr>
          <p:cNvPr id="7" name="グループ化 6">
            <a:extLst>
              <a:ext uri="{FF2B5EF4-FFF2-40B4-BE49-F238E27FC236}">
                <a16:creationId xmlns:a16="http://schemas.microsoft.com/office/drawing/2014/main" id="{AB2CC1E3-4C41-4ED8-9A64-F43FCD996CF1}"/>
              </a:ext>
            </a:extLst>
          </p:cNvPr>
          <p:cNvGrpSpPr/>
          <p:nvPr/>
        </p:nvGrpSpPr>
        <p:grpSpPr>
          <a:xfrm>
            <a:off x="1704905" y="2757841"/>
            <a:ext cx="2181457" cy="819125"/>
            <a:chOff x="819455" y="4615505"/>
            <a:chExt cx="2181457" cy="819125"/>
          </a:xfrm>
        </p:grpSpPr>
        <p:sp>
          <p:nvSpPr>
            <p:cNvPr id="8" name="四角形: 角を丸くする 7">
              <a:extLst>
                <a:ext uri="{FF2B5EF4-FFF2-40B4-BE49-F238E27FC236}">
                  <a16:creationId xmlns:a16="http://schemas.microsoft.com/office/drawing/2014/main" id="{35274A91-07F0-4189-91CD-773520A6A145}"/>
                </a:ext>
              </a:extLst>
            </p:cNvPr>
            <p:cNvSpPr/>
            <p:nvPr/>
          </p:nvSpPr>
          <p:spPr>
            <a:xfrm>
              <a:off x="835308" y="4627915"/>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Cat</a:t>
              </a:r>
              <a:endParaRPr kumimoji="1" lang="ja-JP" altLang="en-US" sz="1000" dirty="0"/>
            </a:p>
          </p:txBody>
        </p:sp>
        <p:sp>
          <p:nvSpPr>
            <p:cNvPr id="9" name="四角形: 角を丸くする 8">
              <a:extLst>
                <a:ext uri="{FF2B5EF4-FFF2-40B4-BE49-F238E27FC236}">
                  <a16:creationId xmlns:a16="http://schemas.microsoft.com/office/drawing/2014/main" id="{D23A6D3C-F5D0-4D4B-BF28-0ED71EAFDE33}"/>
                </a:ext>
              </a:extLst>
            </p:cNvPr>
            <p:cNvSpPr/>
            <p:nvPr/>
          </p:nvSpPr>
          <p:spPr>
            <a:xfrm>
              <a:off x="1601170" y="4622879"/>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Tiger</a:t>
              </a:r>
              <a:endParaRPr kumimoji="1" lang="ja-JP" altLang="en-US" sz="1000" dirty="0"/>
            </a:p>
          </p:txBody>
        </p:sp>
        <p:sp>
          <p:nvSpPr>
            <p:cNvPr id="10" name="四角形: 角を丸くする 9">
              <a:extLst>
                <a:ext uri="{FF2B5EF4-FFF2-40B4-BE49-F238E27FC236}">
                  <a16:creationId xmlns:a16="http://schemas.microsoft.com/office/drawing/2014/main" id="{E4DE6CB4-2A61-4655-8DBE-12076F99D53F}"/>
                </a:ext>
              </a:extLst>
            </p:cNvPr>
            <p:cNvSpPr/>
            <p:nvPr/>
          </p:nvSpPr>
          <p:spPr>
            <a:xfrm>
              <a:off x="2371889" y="4615505"/>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Lion</a:t>
              </a:r>
              <a:endParaRPr kumimoji="1" lang="ja-JP" altLang="en-US" sz="1000" dirty="0"/>
            </a:p>
          </p:txBody>
        </p:sp>
        <p:grpSp>
          <p:nvGrpSpPr>
            <p:cNvPr id="11" name="グループ化 10">
              <a:extLst>
                <a:ext uri="{FF2B5EF4-FFF2-40B4-BE49-F238E27FC236}">
                  <a16:creationId xmlns:a16="http://schemas.microsoft.com/office/drawing/2014/main" id="{BBF7A8DE-0919-4748-AA52-68579D1F3FDF}"/>
                </a:ext>
              </a:extLst>
            </p:cNvPr>
            <p:cNvGrpSpPr/>
            <p:nvPr/>
          </p:nvGrpSpPr>
          <p:grpSpPr>
            <a:xfrm>
              <a:off x="2366348" y="4872630"/>
              <a:ext cx="634564" cy="539123"/>
              <a:chOff x="2929818" y="4973904"/>
              <a:chExt cx="634564" cy="539123"/>
            </a:xfrm>
          </p:grpSpPr>
          <p:pic>
            <p:nvPicPr>
              <p:cNvPr id="18" name="グラフィックス 17" descr="ライオン 枠線">
                <a:extLst>
                  <a:ext uri="{FF2B5EF4-FFF2-40B4-BE49-F238E27FC236}">
                    <a16:creationId xmlns:a16="http://schemas.microsoft.com/office/drawing/2014/main" id="{D8B7E857-027C-4F49-B81C-B49360F6A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6645" y="4980358"/>
                <a:ext cx="532669" cy="532669"/>
              </a:xfrm>
              <a:prstGeom prst="rect">
                <a:avLst/>
              </a:prstGeom>
            </p:spPr>
          </p:pic>
          <p:sp>
            <p:nvSpPr>
              <p:cNvPr id="19" name="正方形/長方形 18">
                <a:extLst>
                  <a:ext uri="{FF2B5EF4-FFF2-40B4-BE49-F238E27FC236}">
                    <a16:creationId xmlns:a16="http://schemas.microsoft.com/office/drawing/2014/main" id="{BBB3E9B0-D8EB-4C90-9BCE-AD4DB6B5C896}"/>
                  </a:ext>
                </a:extLst>
              </p:cNvPr>
              <p:cNvSpPr/>
              <p:nvPr/>
            </p:nvSpPr>
            <p:spPr>
              <a:xfrm>
                <a:off x="2929818" y="4973904"/>
                <a:ext cx="634564" cy="51164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12" name="グループ化 11">
              <a:extLst>
                <a:ext uri="{FF2B5EF4-FFF2-40B4-BE49-F238E27FC236}">
                  <a16:creationId xmlns:a16="http://schemas.microsoft.com/office/drawing/2014/main" id="{7F8036EC-C087-4A8D-8560-ADF19F0BBBB0}"/>
                </a:ext>
              </a:extLst>
            </p:cNvPr>
            <p:cNvGrpSpPr/>
            <p:nvPr/>
          </p:nvGrpSpPr>
          <p:grpSpPr>
            <a:xfrm>
              <a:off x="1591563" y="4824442"/>
              <a:ext cx="634564" cy="610188"/>
              <a:chOff x="2096849" y="4971936"/>
              <a:chExt cx="634564" cy="610188"/>
            </a:xfrm>
          </p:grpSpPr>
          <p:pic>
            <p:nvPicPr>
              <p:cNvPr id="16" name="グラフィックス 15" descr="トラ 枠線">
                <a:extLst>
                  <a:ext uri="{FF2B5EF4-FFF2-40B4-BE49-F238E27FC236}">
                    <a16:creationId xmlns:a16="http://schemas.microsoft.com/office/drawing/2014/main" id="{A8D2D0F3-7574-4E06-88A7-E0F6AA7F49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03217" y="4971936"/>
                <a:ext cx="610188" cy="610188"/>
              </a:xfrm>
              <a:prstGeom prst="rect">
                <a:avLst/>
              </a:prstGeom>
            </p:spPr>
          </p:pic>
          <p:sp>
            <p:nvSpPr>
              <p:cNvPr id="17" name="正方形/長方形 16">
                <a:extLst>
                  <a:ext uri="{FF2B5EF4-FFF2-40B4-BE49-F238E27FC236}">
                    <a16:creationId xmlns:a16="http://schemas.microsoft.com/office/drawing/2014/main" id="{C87E4AAF-DBF1-4C38-AE01-1BDDD71AA4CA}"/>
                  </a:ext>
                </a:extLst>
              </p:cNvPr>
              <p:cNvSpPr/>
              <p:nvPr/>
            </p:nvSpPr>
            <p:spPr>
              <a:xfrm>
                <a:off x="2096849" y="5014637"/>
                <a:ext cx="634564" cy="51164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13" name="グループ化 12">
              <a:extLst>
                <a:ext uri="{FF2B5EF4-FFF2-40B4-BE49-F238E27FC236}">
                  <a16:creationId xmlns:a16="http://schemas.microsoft.com/office/drawing/2014/main" id="{6A977E82-E1E7-4A1A-85E5-22199B008E7C}"/>
                </a:ext>
              </a:extLst>
            </p:cNvPr>
            <p:cNvGrpSpPr/>
            <p:nvPr/>
          </p:nvGrpSpPr>
          <p:grpSpPr>
            <a:xfrm>
              <a:off x="819455" y="4870123"/>
              <a:ext cx="634564" cy="543856"/>
              <a:chOff x="862499" y="4867022"/>
              <a:chExt cx="634564" cy="543856"/>
            </a:xfrm>
          </p:grpSpPr>
          <p:pic>
            <p:nvPicPr>
              <p:cNvPr id="14" name="グラフィックス 13" descr="子猫 枠線">
                <a:extLst>
                  <a:ext uri="{FF2B5EF4-FFF2-40B4-BE49-F238E27FC236}">
                    <a16:creationId xmlns:a16="http://schemas.microsoft.com/office/drawing/2014/main" id="{D3E2AEC9-E16D-4CEE-926E-F27948325F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8352" y="4873504"/>
                <a:ext cx="537374" cy="537374"/>
              </a:xfrm>
              <a:prstGeom prst="rect">
                <a:avLst/>
              </a:prstGeom>
            </p:spPr>
          </p:pic>
          <p:sp>
            <p:nvSpPr>
              <p:cNvPr id="15" name="正方形/長方形 14">
                <a:extLst>
                  <a:ext uri="{FF2B5EF4-FFF2-40B4-BE49-F238E27FC236}">
                    <a16:creationId xmlns:a16="http://schemas.microsoft.com/office/drawing/2014/main" id="{518CF8EC-5645-40C6-A36D-153EA902E5DD}"/>
                  </a:ext>
                </a:extLst>
              </p:cNvPr>
              <p:cNvSpPr/>
              <p:nvPr/>
            </p:nvSpPr>
            <p:spPr>
              <a:xfrm>
                <a:off x="862499" y="4867022"/>
                <a:ext cx="634564" cy="51164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grpSp>
        <p:nvGrpSpPr>
          <p:cNvPr id="20" name="グループ化 19">
            <a:extLst>
              <a:ext uri="{FF2B5EF4-FFF2-40B4-BE49-F238E27FC236}">
                <a16:creationId xmlns:a16="http://schemas.microsoft.com/office/drawing/2014/main" id="{FFC75679-D741-4147-8BD1-CA2496C9361B}"/>
              </a:ext>
            </a:extLst>
          </p:cNvPr>
          <p:cNvGrpSpPr/>
          <p:nvPr/>
        </p:nvGrpSpPr>
        <p:grpSpPr>
          <a:xfrm>
            <a:off x="1724540" y="4800452"/>
            <a:ext cx="2529500" cy="847355"/>
            <a:chOff x="452577" y="5462980"/>
            <a:chExt cx="2529500" cy="847355"/>
          </a:xfrm>
        </p:grpSpPr>
        <p:grpSp>
          <p:nvGrpSpPr>
            <p:cNvPr id="21" name="グループ化 20">
              <a:extLst>
                <a:ext uri="{FF2B5EF4-FFF2-40B4-BE49-F238E27FC236}">
                  <a16:creationId xmlns:a16="http://schemas.microsoft.com/office/drawing/2014/main" id="{CBE7B73A-CC01-4712-B145-F8699A74ED78}"/>
                </a:ext>
              </a:extLst>
            </p:cNvPr>
            <p:cNvGrpSpPr/>
            <p:nvPr/>
          </p:nvGrpSpPr>
          <p:grpSpPr>
            <a:xfrm>
              <a:off x="452577" y="5462980"/>
              <a:ext cx="1011601" cy="847355"/>
              <a:chOff x="128474" y="5466676"/>
              <a:chExt cx="1242263" cy="1039120"/>
            </a:xfrm>
          </p:grpSpPr>
          <p:pic>
            <p:nvPicPr>
              <p:cNvPr id="23" name="グラフィックス 22" descr="森林の光景 枠線">
                <a:extLst>
                  <a:ext uri="{FF2B5EF4-FFF2-40B4-BE49-F238E27FC236}">
                    <a16:creationId xmlns:a16="http://schemas.microsoft.com/office/drawing/2014/main" id="{C9C22C5A-2C05-4865-8005-8ACDF93698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2373" y="5478753"/>
                <a:ext cx="1155073" cy="791935"/>
              </a:xfrm>
              <a:prstGeom prst="rect">
                <a:avLst/>
              </a:prstGeom>
            </p:spPr>
          </p:pic>
          <p:pic>
            <p:nvPicPr>
              <p:cNvPr id="24" name="グラフィックス 23" descr="トラ 単色塗りつぶし">
                <a:extLst>
                  <a:ext uri="{FF2B5EF4-FFF2-40B4-BE49-F238E27FC236}">
                    <a16:creationId xmlns:a16="http://schemas.microsoft.com/office/drawing/2014/main" id="{B1AD901C-AEB9-4069-85C6-FF8DACA36F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482" y="5994156"/>
                <a:ext cx="511640" cy="511640"/>
              </a:xfrm>
              <a:prstGeom prst="rect">
                <a:avLst/>
              </a:prstGeom>
            </p:spPr>
          </p:pic>
          <p:pic>
            <p:nvPicPr>
              <p:cNvPr id="25" name="グラフィックス 24" descr="男性 単色塗りつぶし">
                <a:extLst>
                  <a:ext uri="{FF2B5EF4-FFF2-40B4-BE49-F238E27FC236}">
                    <a16:creationId xmlns:a16="http://schemas.microsoft.com/office/drawing/2014/main" id="{DB0EEF4E-2574-4134-808B-4B371BC9BD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2847" y="5932947"/>
                <a:ext cx="437832" cy="437832"/>
              </a:xfrm>
              <a:prstGeom prst="rect">
                <a:avLst/>
              </a:prstGeom>
            </p:spPr>
          </p:pic>
          <p:grpSp>
            <p:nvGrpSpPr>
              <p:cNvPr id="26" name="グループ化 25">
                <a:extLst>
                  <a:ext uri="{FF2B5EF4-FFF2-40B4-BE49-F238E27FC236}">
                    <a16:creationId xmlns:a16="http://schemas.microsoft.com/office/drawing/2014/main" id="{7D4EEEDA-2A1E-4984-972A-5EECCE22F447}"/>
                  </a:ext>
                </a:extLst>
              </p:cNvPr>
              <p:cNvGrpSpPr/>
              <p:nvPr/>
            </p:nvGrpSpPr>
            <p:grpSpPr>
              <a:xfrm>
                <a:off x="611287" y="6072631"/>
                <a:ext cx="610188" cy="365125"/>
                <a:chOff x="76662" y="5010303"/>
                <a:chExt cx="635870" cy="454987"/>
              </a:xfrm>
            </p:grpSpPr>
            <p:sp>
              <p:nvSpPr>
                <p:cNvPr id="28" name="正方形/長方形 27">
                  <a:extLst>
                    <a:ext uri="{FF2B5EF4-FFF2-40B4-BE49-F238E27FC236}">
                      <a16:creationId xmlns:a16="http://schemas.microsoft.com/office/drawing/2014/main" id="{40C09BD2-21AC-45B9-8CFA-B614D3BAD0AE}"/>
                    </a:ext>
                  </a:extLst>
                </p:cNvPr>
                <p:cNvSpPr/>
                <p:nvPr/>
              </p:nvSpPr>
              <p:spPr>
                <a:xfrm>
                  <a:off x="125086" y="5046871"/>
                  <a:ext cx="540570" cy="376005"/>
                </a:xfrm>
                <a:prstGeom prst="rect">
                  <a:avLst/>
                </a:prstGeom>
                <a:noFill/>
                <a:ln w="19050">
                  <a:solidFill>
                    <a:schemeClr val="accent5"/>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9" name="楕円 28">
                  <a:extLst>
                    <a:ext uri="{FF2B5EF4-FFF2-40B4-BE49-F238E27FC236}">
                      <a16:creationId xmlns:a16="http://schemas.microsoft.com/office/drawing/2014/main" id="{2C9BCAA9-86E3-4815-90C7-189F3D8E0449}"/>
                    </a:ext>
                  </a:extLst>
                </p:cNvPr>
                <p:cNvSpPr/>
                <p:nvPr/>
              </p:nvSpPr>
              <p:spPr>
                <a:xfrm>
                  <a:off x="84750" y="5010303"/>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0" name="楕円 29">
                  <a:extLst>
                    <a:ext uri="{FF2B5EF4-FFF2-40B4-BE49-F238E27FC236}">
                      <a16:creationId xmlns:a16="http://schemas.microsoft.com/office/drawing/2014/main" id="{A4132E4F-91F2-46F2-A67C-7AD16736478F}"/>
                    </a:ext>
                  </a:extLst>
                </p:cNvPr>
                <p:cNvSpPr/>
                <p:nvPr/>
              </p:nvSpPr>
              <p:spPr>
                <a:xfrm>
                  <a:off x="629635" y="5011370"/>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1" name="楕円 30">
                  <a:extLst>
                    <a:ext uri="{FF2B5EF4-FFF2-40B4-BE49-F238E27FC236}">
                      <a16:creationId xmlns:a16="http://schemas.microsoft.com/office/drawing/2014/main" id="{E922DB70-9B5B-4C30-A6A7-BF47404CA9AC}"/>
                    </a:ext>
                  </a:extLst>
                </p:cNvPr>
                <p:cNvSpPr/>
                <p:nvPr/>
              </p:nvSpPr>
              <p:spPr>
                <a:xfrm>
                  <a:off x="624227" y="5360078"/>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2" name="楕円 31">
                  <a:extLst>
                    <a:ext uri="{FF2B5EF4-FFF2-40B4-BE49-F238E27FC236}">
                      <a16:creationId xmlns:a16="http://schemas.microsoft.com/office/drawing/2014/main" id="{8A2031C1-12D6-48ED-BB13-BF2F382CD141}"/>
                    </a:ext>
                  </a:extLst>
                </p:cNvPr>
                <p:cNvSpPr/>
                <p:nvPr/>
              </p:nvSpPr>
              <p:spPr>
                <a:xfrm>
                  <a:off x="76662" y="5373565"/>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sp>
            <p:nvSpPr>
              <p:cNvPr id="27" name="正方形/長方形 26">
                <a:extLst>
                  <a:ext uri="{FF2B5EF4-FFF2-40B4-BE49-F238E27FC236}">
                    <a16:creationId xmlns:a16="http://schemas.microsoft.com/office/drawing/2014/main" id="{F462765B-ED7F-42B1-9B11-89442BB0753C}"/>
                  </a:ext>
                </a:extLst>
              </p:cNvPr>
              <p:cNvSpPr/>
              <p:nvPr/>
            </p:nvSpPr>
            <p:spPr>
              <a:xfrm>
                <a:off x="128474" y="5466676"/>
                <a:ext cx="1242263" cy="103912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sp>
          <p:nvSpPr>
            <p:cNvPr id="22" name="四角形: 角を丸くする 21">
              <a:extLst>
                <a:ext uri="{FF2B5EF4-FFF2-40B4-BE49-F238E27FC236}">
                  <a16:creationId xmlns:a16="http://schemas.microsoft.com/office/drawing/2014/main" id="{FB37D730-6F9E-4965-AEBC-2AB9A8C2E92D}"/>
                </a:ext>
              </a:extLst>
            </p:cNvPr>
            <p:cNvSpPr/>
            <p:nvPr/>
          </p:nvSpPr>
          <p:spPr>
            <a:xfrm>
              <a:off x="1530200" y="5477924"/>
              <a:ext cx="1451877" cy="826915"/>
            </a:xfrm>
            <a:prstGeom prst="roundRect">
              <a:avLst>
                <a:gd name="adj" fmla="val 5105"/>
              </a:avLst>
            </a:prstGeom>
            <a:ln/>
          </p:spPr>
          <p:style>
            <a:lnRef idx="2">
              <a:schemeClr val="dk1"/>
            </a:lnRef>
            <a:fillRef idx="1">
              <a:schemeClr val="lt1"/>
            </a:fillRef>
            <a:effectRef idx="0">
              <a:schemeClr val="dk1"/>
            </a:effectRef>
            <a:fontRef idx="minor">
              <a:schemeClr val="dk1"/>
            </a:fontRef>
          </p:style>
          <p:txBody>
            <a:bodyPr rtlCol="0" anchor="ctr"/>
            <a:lstStyle/>
            <a:p>
              <a:r>
                <a:rPr kumimoji="1" lang="en-US" altLang="ja-JP" sz="1000" dirty="0"/>
                <a:t>Tiger</a:t>
              </a:r>
            </a:p>
            <a:p>
              <a:r>
                <a:rPr kumimoji="1" lang="ja-JP" altLang="en-US" sz="1000" dirty="0"/>
                <a:t>座標</a:t>
              </a:r>
              <a:r>
                <a:rPr kumimoji="1" lang="en-US" altLang="ja-JP" sz="1000" dirty="0"/>
                <a:t>A :</a:t>
              </a:r>
              <a:r>
                <a:rPr kumimoji="1" lang="ja-JP" altLang="en-US" sz="1000" dirty="0"/>
                <a:t> </a:t>
              </a:r>
              <a:r>
                <a:rPr kumimoji="1" lang="en-US" altLang="ja-JP" sz="1000" dirty="0"/>
                <a:t>(x, y) = (2, 5)</a:t>
              </a:r>
            </a:p>
            <a:p>
              <a:r>
                <a:rPr kumimoji="1" lang="ja-JP" altLang="en-US" sz="1000" dirty="0"/>
                <a:t>座標</a:t>
              </a:r>
              <a:r>
                <a:rPr kumimoji="1" lang="en-US" altLang="ja-JP" sz="1000" dirty="0"/>
                <a:t>B : (x, y) = (5, 20)</a:t>
              </a:r>
            </a:p>
            <a:p>
              <a:r>
                <a:rPr kumimoji="1" lang="ja-JP" altLang="en-US" sz="1000" dirty="0"/>
                <a:t>座標</a:t>
              </a:r>
              <a:r>
                <a:rPr kumimoji="1" lang="en-US" altLang="ja-JP" sz="1000" dirty="0"/>
                <a:t>C : (x, y) = (15, 5)</a:t>
              </a:r>
            </a:p>
            <a:p>
              <a:r>
                <a:rPr kumimoji="1" lang="ja-JP" altLang="en-US" sz="1000" dirty="0"/>
                <a:t>座標</a:t>
              </a:r>
              <a:r>
                <a:rPr kumimoji="1" lang="en-US" altLang="ja-JP" sz="1000" dirty="0"/>
                <a:t>D : (x, y) = (18, 5)</a:t>
              </a:r>
            </a:p>
          </p:txBody>
        </p:sp>
      </p:grpSp>
      <p:grpSp>
        <p:nvGrpSpPr>
          <p:cNvPr id="33" name="グループ化 32">
            <a:extLst>
              <a:ext uri="{FF2B5EF4-FFF2-40B4-BE49-F238E27FC236}">
                <a16:creationId xmlns:a16="http://schemas.microsoft.com/office/drawing/2014/main" id="{5188B165-1AE8-46E4-A79D-30541DC8C86A}"/>
              </a:ext>
            </a:extLst>
          </p:cNvPr>
          <p:cNvGrpSpPr/>
          <p:nvPr/>
        </p:nvGrpSpPr>
        <p:grpSpPr>
          <a:xfrm>
            <a:off x="5128877" y="2811751"/>
            <a:ext cx="2146678" cy="712141"/>
            <a:chOff x="5112588" y="4361144"/>
            <a:chExt cx="2146678" cy="712141"/>
          </a:xfrm>
        </p:grpSpPr>
        <p:pic>
          <p:nvPicPr>
            <p:cNvPr id="34" name="グラフィックス 33" descr="ドキュメント 枠線">
              <a:extLst>
                <a:ext uri="{FF2B5EF4-FFF2-40B4-BE49-F238E27FC236}">
                  <a16:creationId xmlns:a16="http://schemas.microsoft.com/office/drawing/2014/main" id="{C858B93F-45C7-4F2C-8BB1-5545C1744E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94158" y="4615986"/>
              <a:ext cx="449436" cy="449436"/>
            </a:xfrm>
            <a:prstGeom prst="rect">
              <a:avLst/>
            </a:prstGeom>
          </p:spPr>
        </p:pic>
        <p:pic>
          <p:nvPicPr>
            <p:cNvPr id="35" name="グラフィックス 34" descr="ドキュメント 枠線">
              <a:extLst>
                <a:ext uri="{FF2B5EF4-FFF2-40B4-BE49-F238E27FC236}">
                  <a16:creationId xmlns:a16="http://schemas.microsoft.com/office/drawing/2014/main" id="{CAABD3C5-E3BB-4DFA-A050-FC7316BCAF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61826" y="4623849"/>
              <a:ext cx="449436" cy="449436"/>
            </a:xfrm>
            <a:prstGeom prst="rect">
              <a:avLst/>
            </a:prstGeom>
          </p:spPr>
        </p:pic>
        <p:pic>
          <p:nvPicPr>
            <p:cNvPr id="36" name="グラフィックス 35" descr="ドキュメント 枠線">
              <a:extLst>
                <a:ext uri="{FF2B5EF4-FFF2-40B4-BE49-F238E27FC236}">
                  <a16:creationId xmlns:a16="http://schemas.microsoft.com/office/drawing/2014/main" id="{001C52AB-063E-431A-B12B-1EC8D4B4A6E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27109" y="4615171"/>
              <a:ext cx="449436" cy="449436"/>
            </a:xfrm>
            <a:prstGeom prst="rect">
              <a:avLst/>
            </a:prstGeom>
          </p:spPr>
        </p:pic>
        <p:sp>
          <p:nvSpPr>
            <p:cNvPr id="37" name="四角形: 角を丸くする 36">
              <a:extLst>
                <a:ext uri="{FF2B5EF4-FFF2-40B4-BE49-F238E27FC236}">
                  <a16:creationId xmlns:a16="http://schemas.microsoft.com/office/drawing/2014/main" id="{1A17F145-4C6E-4B6A-8B25-48892F4DA880}"/>
                </a:ext>
              </a:extLst>
            </p:cNvPr>
            <p:cNvSpPr/>
            <p:nvPr/>
          </p:nvSpPr>
          <p:spPr>
            <a:xfrm>
              <a:off x="5112588" y="4365744"/>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スポーツ</a:t>
              </a:r>
            </a:p>
          </p:txBody>
        </p:sp>
        <p:sp>
          <p:nvSpPr>
            <p:cNvPr id="38" name="四角形: 角を丸くする 37">
              <a:extLst>
                <a:ext uri="{FF2B5EF4-FFF2-40B4-BE49-F238E27FC236}">
                  <a16:creationId xmlns:a16="http://schemas.microsoft.com/office/drawing/2014/main" id="{3F036174-9F83-4656-B31D-37A8EEF1ACDD}"/>
                </a:ext>
              </a:extLst>
            </p:cNvPr>
            <p:cNvSpPr/>
            <p:nvPr/>
          </p:nvSpPr>
          <p:spPr>
            <a:xfrm>
              <a:off x="5880833" y="4373005"/>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ビジネス</a:t>
              </a:r>
            </a:p>
          </p:txBody>
        </p:sp>
        <p:sp>
          <p:nvSpPr>
            <p:cNvPr id="39" name="四角形: 角を丸くする 38">
              <a:extLst>
                <a:ext uri="{FF2B5EF4-FFF2-40B4-BE49-F238E27FC236}">
                  <a16:creationId xmlns:a16="http://schemas.microsoft.com/office/drawing/2014/main" id="{1589D849-7BAB-477C-8E94-655D52965C65}"/>
                </a:ext>
              </a:extLst>
            </p:cNvPr>
            <p:cNvSpPr/>
            <p:nvPr/>
          </p:nvSpPr>
          <p:spPr>
            <a:xfrm>
              <a:off x="6649078" y="4361144"/>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芸能</a:t>
              </a:r>
            </a:p>
          </p:txBody>
        </p:sp>
      </p:grpSp>
      <p:grpSp>
        <p:nvGrpSpPr>
          <p:cNvPr id="40" name="グループ化 39">
            <a:extLst>
              <a:ext uri="{FF2B5EF4-FFF2-40B4-BE49-F238E27FC236}">
                <a16:creationId xmlns:a16="http://schemas.microsoft.com/office/drawing/2014/main" id="{9CC44F32-751A-4D89-B269-D390E0154C5E}"/>
              </a:ext>
            </a:extLst>
          </p:cNvPr>
          <p:cNvGrpSpPr/>
          <p:nvPr/>
        </p:nvGrpSpPr>
        <p:grpSpPr>
          <a:xfrm>
            <a:off x="5116636" y="4772783"/>
            <a:ext cx="3489575" cy="824430"/>
            <a:chOff x="4632567" y="5163954"/>
            <a:chExt cx="3489575" cy="824430"/>
          </a:xfrm>
        </p:grpSpPr>
        <p:sp>
          <p:nvSpPr>
            <p:cNvPr id="41" name="テキスト ボックス 40">
              <a:extLst>
                <a:ext uri="{FF2B5EF4-FFF2-40B4-BE49-F238E27FC236}">
                  <a16:creationId xmlns:a16="http://schemas.microsoft.com/office/drawing/2014/main" id="{A00641CB-2B30-491A-9FE3-ADF3225C2BA0}"/>
                </a:ext>
              </a:extLst>
            </p:cNvPr>
            <p:cNvSpPr txBox="1"/>
            <p:nvPr/>
          </p:nvSpPr>
          <p:spPr>
            <a:xfrm>
              <a:off x="4660713" y="5342053"/>
              <a:ext cx="3461429" cy="646331"/>
            </a:xfrm>
            <a:prstGeom prst="rect">
              <a:avLst/>
            </a:prstGeom>
            <a:noFill/>
          </p:spPr>
          <p:txBody>
            <a:bodyPr wrap="square" rtlCol="0">
              <a:spAutoFit/>
            </a:bodyPr>
            <a:lstStyle/>
            <a:p>
              <a:r>
                <a:rPr kumimoji="1" lang="en-US" altLang="ja-JP" sz="1200" b="1" dirty="0"/>
                <a:t>Today</a:t>
              </a:r>
              <a:r>
                <a:rPr kumimoji="1" lang="en-US" altLang="ja-JP" sz="1200" dirty="0"/>
                <a:t>, </a:t>
              </a:r>
              <a:r>
                <a:rPr kumimoji="1" lang="en-US" altLang="ja-JP" sz="1200" b="1" dirty="0"/>
                <a:t>Oracle</a:t>
              </a:r>
              <a:r>
                <a:rPr kumimoji="1" lang="en-US" altLang="ja-JP" sz="1200" dirty="0"/>
                <a:t> released </a:t>
              </a:r>
              <a:r>
                <a:rPr kumimoji="1" lang="en-US" altLang="ja-JP" sz="1200" b="1" dirty="0"/>
                <a:t>Data Labeling Service</a:t>
              </a:r>
              <a:r>
                <a:rPr kumimoji="1" lang="en-US" altLang="ja-JP" sz="1200" dirty="0"/>
                <a:t>.</a:t>
              </a:r>
            </a:p>
            <a:p>
              <a:endParaRPr kumimoji="1" lang="en-US" altLang="ja-JP" sz="1200" dirty="0"/>
            </a:p>
            <a:p>
              <a:r>
                <a:rPr kumimoji="1" lang="en-US" altLang="ja-JP" sz="1200" dirty="0"/>
                <a:t> The company’s chairman </a:t>
              </a:r>
              <a:r>
                <a:rPr kumimoji="1" lang="en-US" altLang="ja-JP" sz="1200" b="1" dirty="0"/>
                <a:t>Larry Ellison </a:t>
              </a:r>
              <a:r>
                <a:rPr kumimoji="1" lang="en-US" altLang="ja-JP" sz="1200" dirty="0"/>
                <a:t>said….</a:t>
              </a:r>
              <a:endParaRPr kumimoji="1" lang="ja-JP" altLang="en-US" sz="1200" dirty="0"/>
            </a:p>
          </p:txBody>
        </p:sp>
        <p:sp>
          <p:nvSpPr>
            <p:cNvPr id="42" name="四角形: 角を丸くする 41">
              <a:extLst>
                <a:ext uri="{FF2B5EF4-FFF2-40B4-BE49-F238E27FC236}">
                  <a16:creationId xmlns:a16="http://schemas.microsoft.com/office/drawing/2014/main" id="{89BD6342-6699-43C1-B3B7-3EBCF9931304}"/>
                </a:ext>
              </a:extLst>
            </p:cNvPr>
            <p:cNvSpPr/>
            <p:nvPr/>
          </p:nvSpPr>
          <p:spPr>
            <a:xfrm>
              <a:off x="5223422" y="5163954"/>
              <a:ext cx="552659" cy="1887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社名</a:t>
              </a:r>
            </a:p>
          </p:txBody>
        </p:sp>
        <p:sp>
          <p:nvSpPr>
            <p:cNvPr id="43" name="四角形: 角を丸くする 42">
              <a:extLst>
                <a:ext uri="{FF2B5EF4-FFF2-40B4-BE49-F238E27FC236}">
                  <a16:creationId xmlns:a16="http://schemas.microsoft.com/office/drawing/2014/main" id="{C000A009-B11B-43E1-B76D-C8CF85AE1529}"/>
                </a:ext>
              </a:extLst>
            </p:cNvPr>
            <p:cNvSpPr/>
            <p:nvPr/>
          </p:nvSpPr>
          <p:spPr>
            <a:xfrm>
              <a:off x="4632567" y="5165028"/>
              <a:ext cx="552659" cy="1887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日付</a:t>
              </a:r>
            </a:p>
          </p:txBody>
        </p:sp>
        <p:sp>
          <p:nvSpPr>
            <p:cNvPr id="44" name="四角形: 角を丸くする 43">
              <a:extLst>
                <a:ext uri="{FF2B5EF4-FFF2-40B4-BE49-F238E27FC236}">
                  <a16:creationId xmlns:a16="http://schemas.microsoft.com/office/drawing/2014/main" id="{0AB2FE39-628B-4F1B-9B65-5FD33202EB08}"/>
                </a:ext>
              </a:extLst>
            </p:cNvPr>
            <p:cNvSpPr/>
            <p:nvPr/>
          </p:nvSpPr>
          <p:spPr>
            <a:xfrm>
              <a:off x="6867531" y="5197157"/>
              <a:ext cx="601258" cy="17283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製品名</a:t>
              </a:r>
            </a:p>
          </p:txBody>
        </p:sp>
        <p:sp>
          <p:nvSpPr>
            <p:cNvPr id="45" name="四角形: 角を丸くする 44">
              <a:extLst>
                <a:ext uri="{FF2B5EF4-FFF2-40B4-BE49-F238E27FC236}">
                  <a16:creationId xmlns:a16="http://schemas.microsoft.com/office/drawing/2014/main" id="{60B8028F-BBB1-4674-B6A0-CDF0C6A58FBB}"/>
                </a:ext>
              </a:extLst>
            </p:cNvPr>
            <p:cNvSpPr/>
            <p:nvPr/>
          </p:nvSpPr>
          <p:spPr>
            <a:xfrm>
              <a:off x="6632878" y="5583150"/>
              <a:ext cx="661384" cy="17283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人名</a:t>
              </a:r>
            </a:p>
          </p:txBody>
        </p:sp>
      </p:grpSp>
      <p:grpSp>
        <p:nvGrpSpPr>
          <p:cNvPr id="47" name="グループ化 46">
            <a:extLst>
              <a:ext uri="{FF2B5EF4-FFF2-40B4-BE49-F238E27FC236}">
                <a16:creationId xmlns:a16="http://schemas.microsoft.com/office/drawing/2014/main" id="{7AA25B7E-C654-4AE9-B922-37C549251139}"/>
              </a:ext>
            </a:extLst>
          </p:cNvPr>
          <p:cNvGrpSpPr/>
          <p:nvPr/>
        </p:nvGrpSpPr>
        <p:grpSpPr>
          <a:xfrm>
            <a:off x="8859744" y="2759585"/>
            <a:ext cx="2146678" cy="712141"/>
            <a:chOff x="5112588" y="4361144"/>
            <a:chExt cx="2146678" cy="712141"/>
          </a:xfrm>
        </p:grpSpPr>
        <p:pic>
          <p:nvPicPr>
            <p:cNvPr id="48" name="グラフィックス 47" descr="ドキュメント 枠線">
              <a:extLst>
                <a:ext uri="{FF2B5EF4-FFF2-40B4-BE49-F238E27FC236}">
                  <a16:creationId xmlns:a16="http://schemas.microsoft.com/office/drawing/2014/main" id="{8B37BF4E-0CC5-4B7A-9A71-4E236571BB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94158" y="4615986"/>
              <a:ext cx="449436" cy="449436"/>
            </a:xfrm>
            <a:prstGeom prst="rect">
              <a:avLst/>
            </a:prstGeom>
          </p:spPr>
        </p:pic>
        <p:pic>
          <p:nvPicPr>
            <p:cNvPr id="49" name="グラフィックス 48" descr="ドキュメント 枠線">
              <a:extLst>
                <a:ext uri="{FF2B5EF4-FFF2-40B4-BE49-F238E27FC236}">
                  <a16:creationId xmlns:a16="http://schemas.microsoft.com/office/drawing/2014/main" id="{7AE13F99-D886-415A-8087-5D304CE5597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61826" y="4623849"/>
              <a:ext cx="449436" cy="449436"/>
            </a:xfrm>
            <a:prstGeom prst="rect">
              <a:avLst/>
            </a:prstGeom>
          </p:spPr>
        </p:pic>
        <p:pic>
          <p:nvPicPr>
            <p:cNvPr id="50" name="グラフィックス 49" descr="ドキュメント 枠線">
              <a:extLst>
                <a:ext uri="{FF2B5EF4-FFF2-40B4-BE49-F238E27FC236}">
                  <a16:creationId xmlns:a16="http://schemas.microsoft.com/office/drawing/2014/main" id="{E5FAB6C9-5D3C-49B2-B7E2-1A63DF25B5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27109" y="4615171"/>
              <a:ext cx="449436" cy="449436"/>
            </a:xfrm>
            <a:prstGeom prst="rect">
              <a:avLst/>
            </a:prstGeom>
          </p:spPr>
        </p:pic>
        <p:sp>
          <p:nvSpPr>
            <p:cNvPr id="51" name="四角形: 角を丸くする 50">
              <a:extLst>
                <a:ext uri="{FF2B5EF4-FFF2-40B4-BE49-F238E27FC236}">
                  <a16:creationId xmlns:a16="http://schemas.microsoft.com/office/drawing/2014/main" id="{AA31FC84-7498-4CD4-8ACF-2D9ABE9C8B2D}"/>
                </a:ext>
              </a:extLst>
            </p:cNvPr>
            <p:cNvSpPr/>
            <p:nvPr/>
          </p:nvSpPr>
          <p:spPr>
            <a:xfrm>
              <a:off x="5112588" y="4365744"/>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説明書</a:t>
              </a:r>
            </a:p>
          </p:txBody>
        </p:sp>
        <p:sp>
          <p:nvSpPr>
            <p:cNvPr id="52" name="四角形: 角を丸くする 51">
              <a:extLst>
                <a:ext uri="{FF2B5EF4-FFF2-40B4-BE49-F238E27FC236}">
                  <a16:creationId xmlns:a16="http://schemas.microsoft.com/office/drawing/2014/main" id="{E36A413E-4917-4A32-A4A3-79EA1A7079D2}"/>
                </a:ext>
              </a:extLst>
            </p:cNvPr>
            <p:cNvSpPr/>
            <p:nvPr/>
          </p:nvSpPr>
          <p:spPr>
            <a:xfrm>
              <a:off x="5880833" y="4373005"/>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小説</a:t>
              </a:r>
            </a:p>
          </p:txBody>
        </p:sp>
        <p:sp>
          <p:nvSpPr>
            <p:cNvPr id="53" name="四角形: 角を丸くする 52">
              <a:extLst>
                <a:ext uri="{FF2B5EF4-FFF2-40B4-BE49-F238E27FC236}">
                  <a16:creationId xmlns:a16="http://schemas.microsoft.com/office/drawing/2014/main" id="{7A21EA93-B34F-4CD3-BC30-C3C124ED5A2C}"/>
                </a:ext>
              </a:extLst>
            </p:cNvPr>
            <p:cNvSpPr/>
            <p:nvPr/>
          </p:nvSpPr>
          <p:spPr>
            <a:xfrm>
              <a:off x="6649078" y="4361144"/>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漫画</a:t>
              </a:r>
            </a:p>
          </p:txBody>
        </p:sp>
      </p:grpSp>
      <p:sp>
        <p:nvSpPr>
          <p:cNvPr id="54" name="テキスト ボックス 53">
            <a:extLst>
              <a:ext uri="{FF2B5EF4-FFF2-40B4-BE49-F238E27FC236}">
                <a16:creationId xmlns:a16="http://schemas.microsoft.com/office/drawing/2014/main" id="{952AD920-9D5C-4490-B641-DB64361792CF}"/>
              </a:ext>
            </a:extLst>
          </p:cNvPr>
          <p:cNvSpPr txBox="1"/>
          <p:nvPr/>
        </p:nvSpPr>
        <p:spPr>
          <a:xfrm>
            <a:off x="1368057" y="6298012"/>
            <a:ext cx="3883043" cy="276999"/>
          </a:xfrm>
          <a:prstGeom prst="rect">
            <a:avLst/>
          </a:prstGeom>
          <a:noFill/>
        </p:spPr>
        <p:txBody>
          <a:bodyPr wrap="square" rtlCol="0">
            <a:spAutoFit/>
          </a:bodyPr>
          <a:lstStyle/>
          <a:p>
            <a:r>
              <a:rPr kumimoji="1" lang="ja-JP" altLang="en-US" sz="1200" dirty="0">
                <a:solidFill>
                  <a:schemeClr val="accent5"/>
                </a:solidFill>
              </a:rPr>
              <a:t>注意：</a:t>
            </a:r>
            <a:r>
              <a:rPr kumimoji="1" lang="en-US" altLang="ja-JP" sz="1200" dirty="0">
                <a:solidFill>
                  <a:schemeClr val="accent5"/>
                </a:solidFill>
              </a:rPr>
              <a:t>Vision</a:t>
            </a:r>
            <a:r>
              <a:rPr kumimoji="1" lang="ja-JP" altLang="en-US" sz="1200" dirty="0">
                <a:solidFill>
                  <a:schemeClr val="accent5"/>
                </a:solidFill>
              </a:rPr>
              <a:t>利用の場合、</a:t>
            </a:r>
            <a:r>
              <a:rPr kumimoji="1" lang="en-US" altLang="ja-JP" sz="1200" dirty="0">
                <a:solidFill>
                  <a:schemeClr val="accent5"/>
                </a:solidFill>
              </a:rPr>
              <a:t>5MB/</a:t>
            </a:r>
            <a:r>
              <a:rPr kumimoji="1" lang="ja-JP" altLang="en-US" sz="1200" dirty="0">
                <a:solidFill>
                  <a:schemeClr val="accent5"/>
                </a:solidFill>
              </a:rPr>
              <a:t>ファイル、</a:t>
            </a:r>
            <a:r>
              <a:rPr kumimoji="1" lang="en-US" altLang="ja-JP" sz="1200" dirty="0">
                <a:solidFill>
                  <a:schemeClr val="accent5"/>
                </a:solidFill>
              </a:rPr>
              <a:t>2000</a:t>
            </a:r>
            <a:r>
              <a:rPr kumimoji="1" lang="ja-JP" altLang="en-US" sz="1200" dirty="0">
                <a:solidFill>
                  <a:schemeClr val="accent5"/>
                </a:solidFill>
              </a:rPr>
              <a:t>ファイルまで</a:t>
            </a:r>
          </a:p>
        </p:txBody>
      </p:sp>
    </p:spTree>
    <p:extLst>
      <p:ext uri="{BB962C8B-B14F-4D97-AF65-F5344CB8AC3E}">
        <p14:creationId xmlns:p14="http://schemas.microsoft.com/office/powerpoint/2010/main" val="2819728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A4DC02-5827-4833-A10E-684F9CE10006}"/>
              </a:ext>
            </a:extLst>
          </p:cNvPr>
          <p:cNvSpPr>
            <a:spLocks noGrp="1"/>
          </p:cNvSpPr>
          <p:nvPr>
            <p:ph type="title"/>
          </p:nvPr>
        </p:nvSpPr>
        <p:spPr/>
        <p:txBody>
          <a:bodyPr/>
          <a:lstStyle/>
          <a:p>
            <a:r>
              <a:rPr kumimoji="1" lang="en-US" altLang="ja-JP" dirty="0"/>
              <a:t>Data Labeling </a:t>
            </a:r>
            <a:r>
              <a:rPr kumimoji="1" lang="ja-JP" altLang="en-US" dirty="0"/>
              <a:t>のワークフロー</a:t>
            </a:r>
          </a:p>
        </p:txBody>
      </p:sp>
      <p:sp>
        <p:nvSpPr>
          <p:cNvPr id="3" name="日付プレースホルダー 2">
            <a:extLst>
              <a:ext uri="{FF2B5EF4-FFF2-40B4-BE49-F238E27FC236}">
                <a16:creationId xmlns:a16="http://schemas.microsoft.com/office/drawing/2014/main" id="{FE0396DA-7037-4090-8111-22FF34EC4167}"/>
              </a:ext>
            </a:extLst>
          </p:cNvPr>
          <p:cNvSpPr>
            <a:spLocks noGrp="1"/>
          </p:cNvSpPr>
          <p:nvPr>
            <p:ph type="dt" sz="half" idx="10"/>
          </p:nvPr>
        </p:nvSpPr>
        <p:spPr/>
        <p:txBody>
          <a:bodyPr/>
          <a:lstStyle/>
          <a:p>
            <a:fld id="{6A96114E-FEAE-4387-9961-D2CC7F4B0E30}" type="datetime1">
              <a:rPr lang="ja-JP" altLang="en-US" smtClean="0"/>
              <a:t>2023/8/29</a:t>
            </a:fld>
            <a:endParaRPr lang="en-US" dirty="0"/>
          </a:p>
        </p:txBody>
      </p:sp>
      <p:sp>
        <p:nvSpPr>
          <p:cNvPr id="4" name="フッター プレースホルダー 3">
            <a:extLst>
              <a:ext uri="{FF2B5EF4-FFF2-40B4-BE49-F238E27FC236}">
                <a16:creationId xmlns:a16="http://schemas.microsoft.com/office/drawing/2014/main" id="{2F91B7DA-D9B4-443A-993D-CD6BDBBCE5D9}"/>
              </a:ext>
            </a:extLst>
          </p:cNvPr>
          <p:cNvSpPr>
            <a:spLocks noGrp="1"/>
          </p:cNvSpPr>
          <p:nvPr>
            <p:ph type="ftr" sz="quarter" idx="11"/>
          </p:nvPr>
        </p:nvSpPr>
        <p:spPr/>
        <p:txBody>
          <a:bodyPr/>
          <a:lstStyle/>
          <a:p>
            <a:r>
              <a:rPr lang="en-US" dirty="0"/>
              <a:t>Copyright © 2023, Oracle and/or its affiliates</a:t>
            </a:r>
          </a:p>
        </p:txBody>
      </p:sp>
      <p:sp>
        <p:nvSpPr>
          <p:cNvPr id="5" name="スライド番号プレースホルダー 4">
            <a:extLst>
              <a:ext uri="{FF2B5EF4-FFF2-40B4-BE49-F238E27FC236}">
                <a16:creationId xmlns:a16="http://schemas.microsoft.com/office/drawing/2014/main" id="{0EA832D5-86FC-4C19-A516-198D11ECFAEC}"/>
              </a:ext>
            </a:extLst>
          </p:cNvPr>
          <p:cNvSpPr>
            <a:spLocks noGrp="1"/>
          </p:cNvSpPr>
          <p:nvPr>
            <p:ph type="sldNum" sz="quarter" idx="12"/>
          </p:nvPr>
        </p:nvSpPr>
        <p:spPr/>
        <p:txBody>
          <a:bodyPr/>
          <a:lstStyle/>
          <a:p>
            <a:fld id="{345D60D9-5372-5F40-9443-0F9AE5BDC3C8}" type="slidenum">
              <a:rPr lang="en-US" smtClean="0"/>
              <a:pPr/>
              <a:t>14</a:t>
            </a:fld>
            <a:endParaRPr lang="en-US" dirty="0"/>
          </a:p>
        </p:txBody>
      </p:sp>
      <p:sp>
        <p:nvSpPr>
          <p:cNvPr id="6" name="フローチャート: 磁気ディスク 5">
            <a:extLst>
              <a:ext uri="{FF2B5EF4-FFF2-40B4-BE49-F238E27FC236}">
                <a16:creationId xmlns:a16="http://schemas.microsoft.com/office/drawing/2014/main" id="{71CD942A-6525-484D-9AE6-B63AAF3A856E}"/>
              </a:ext>
            </a:extLst>
          </p:cNvPr>
          <p:cNvSpPr/>
          <p:nvPr/>
        </p:nvSpPr>
        <p:spPr>
          <a:xfrm>
            <a:off x="2712720" y="3975298"/>
            <a:ext cx="6528599" cy="2243232"/>
          </a:xfrm>
          <a:prstGeom prst="flowChartMagneticDisk">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pic>
        <p:nvPicPr>
          <p:cNvPr id="9" name="グラフィックス 8" descr="ドキュメント 枠線">
            <a:extLst>
              <a:ext uri="{FF2B5EF4-FFF2-40B4-BE49-F238E27FC236}">
                <a16:creationId xmlns:a16="http://schemas.microsoft.com/office/drawing/2014/main" id="{DCDBABB4-6E37-4DB4-84A1-024B41E9AC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50681" y="4723940"/>
            <a:ext cx="579496" cy="579496"/>
          </a:xfrm>
          <a:prstGeom prst="rect">
            <a:avLst/>
          </a:prstGeom>
        </p:spPr>
      </p:pic>
      <p:pic>
        <p:nvPicPr>
          <p:cNvPr id="21" name="グラフィックス 20" descr="ドキュメント 枠線">
            <a:extLst>
              <a:ext uri="{FF2B5EF4-FFF2-40B4-BE49-F238E27FC236}">
                <a16:creationId xmlns:a16="http://schemas.microsoft.com/office/drawing/2014/main" id="{D714CBF8-EC1B-4223-BA04-D4458F130D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404" y="5346732"/>
            <a:ext cx="579496" cy="579496"/>
          </a:xfrm>
          <a:prstGeom prst="rect">
            <a:avLst/>
          </a:prstGeom>
        </p:spPr>
      </p:pic>
      <p:pic>
        <p:nvPicPr>
          <p:cNvPr id="22" name="グラフィックス 21" descr="ドキュメント 枠線">
            <a:extLst>
              <a:ext uri="{FF2B5EF4-FFF2-40B4-BE49-F238E27FC236}">
                <a16:creationId xmlns:a16="http://schemas.microsoft.com/office/drawing/2014/main" id="{2EF1C751-649B-4236-8B28-7D77E7547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59262" y="4748694"/>
            <a:ext cx="579496" cy="579496"/>
          </a:xfrm>
          <a:prstGeom prst="rect">
            <a:avLst/>
          </a:prstGeom>
        </p:spPr>
      </p:pic>
      <p:grpSp>
        <p:nvGrpSpPr>
          <p:cNvPr id="27" name="グループ化 26">
            <a:extLst>
              <a:ext uri="{FF2B5EF4-FFF2-40B4-BE49-F238E27FC236}">
                <a16:creationId xmlns:a16="http://schemas.microsoft.com/office/drawing/2014/main" id="{4CC88E90-A5DC-4D6B-AB78-DA9F67FF1665}"/>
              </a:ext>
            </a:extLst>
          </p:cNvPr>
          <p:cNvGrpSpPr/>
          <p:nvPr/>
        </p:nvGrpSpPr>
        <p:grpSpPr>
          <a:xfrm>
            <a:off x="5326835" y="4786994"/>
            <a:ext cx="634564" cy="539123"/>
            <a:chOff x="2929818" y="4973904"/>
            <a:chExt cx="634564" cy="539123"/>
          </a:xfrm>
        </p:grpSpPr>
        <p:pic>
          <p:nvPicPr>
            <p:cNvPr id="34" name="グラフィックス 33" descr="ライオン 枠線">
              <a:extLst>
                <a:ext uri="{FF2B5EF4-FFF2-40B4-BE49-F238E27FC236}">
                  <a16:creationId xmlns:a16="http://schemas.microsoft.com/office/drawing/2014/main" id="{C1154669-ACA7-4645-97B2-FF393CB71E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66645" y="4980358"/>
              <a:ext cx="532669" cy="532669"/>
            </a:xfrm>
            <a:prstGeom prst="rect">
              <a:avLst/>
            </a:prstGeom>
          </p:spPr>
        </p:pic>
        <p:sp>
          <p:nvSpPr>
            <p:cNvPr id="35" name="正方形/長方形 34">
              <a:extLst>
                <a:ext uri="{FF2B5EF4-FFF2-40B4-BE49-F238E27FC236}">
                  <a16:creationId xmlns:a16="http://schemas.microsoft.com/office/drawing/2014/main" id="{167EB622-E386-467E-B197-308CC4F20E65}"/>
                </a:ext>
              </a:extLst>
            </p:cNvPr>
            <p:cNvSpPr/>
            <p:nvPr/>
          </p:nvSpPr>
          <p:spPr>
            <a:xfrm>
              <a:off x="2929818" y="4973904"/>
              <a:ext cx="634564" cy="51164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28" name="グループ化 27">
            <a:extLst>
              <a:ext uri="{FF2B5EF4-FFF2-40B4-BE49-F238E27FC236}">
                <a16:creationId xmlns:a16="http://schemas.microsoft.com/office/drawing/2014/main" id="{64CC37FD-C27E-4031-8ABC-EB55CFA384CC}"/>
              </a:ext>
            </a:extLst>
          </p:cNvPr>
          <p:cNvGrpSpPr/>
          <p:nvPr/>
        </p:nvGrpSpPr>
        <p:grpSpPr>
          <a:xfrm>
            <a:off x="4957895" y="5360219"/>
            <a:ext cx="634564" cy="610188"/>
            <a:chOff x="2096849" y="4971936"/>
            <a:chExt cx="634564" cy="610188"/>
          </a:xfrm>
        </p:grpSpPr>
        <p:pic>
          <p:nvPicPr>
            <p:cNvPr id="32" name="グラフィックス 31" descr="トラ 枠線">
              <a:extLst>
                <a:ext uri="{FF2B5EF4-FFF2-40B4-BE49-F238E27FC236}">
                  <a16:creationId xmlns:a16="http://schemas.microsoft.com/office/drawing/2014/main" id="{467012DA-C099-4903-8CBD-351DAE0797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3217" y="4971936"/>
              <a:ext cx="610188" cy="610188"/>
            </a:xfrm>
            <a:prstGeom prst="rect">
              <a:avLst/>
            </a:prstGeom>
          </p:spPr>
        </p:pic>
        <p:sp>
          <p:nvSpPr>
            <p:cNvPr id="33" name="正方形/長方形 32">
              <a:extLst>
                <a:ext uri="{FF2B5EF4-FFF2-40B4-BE49-F238E27FC236}">
                  <a16:creationId xmlns:a16="http://schemas.microsoft.com/office/drawing/2014/main" id="{C1BE5B49-CFC2-4B38-B4A6-EA06976C54C4}"/>
                </a:ext>
              </a:extLst>
            </p:cNvPr>
            <p:cNvSpPr/>
            <p:nvPr/>
          </p:nvSpPr>
          <p:spPr>
            <a:xfrm>
              <a:off x="2096849" y="5014637"/>
              <a:ext cx="634564" cy="51164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29" name="グループ化 28">
            <a:extLst>
              <a:ext uri="{FF2B5EF4-FFF2-40B4-BE49-F238E27FC236}">
                <a16:creationId xmlns:a16="http://schemas.microsoft.com/office/drawing/2014/main" id="{2FBC3656-EDF4-45F4-8B43-ABC5756D05D6}"/>
              </a:ext>
            </a:extLst>
          </p:cNvPr>
          <p:cNvGrpSpPr/>
          <p:nvPr/>
        </p:nvGrpSpPr>
        <p:grpSpPr>
          <a:xfrm>
            <a:off x="4582966" y="4792653"/>
            <a:ext cx="634564" cy="543856"/>
            <a:chOff x="862499" y="4867022"/>
            <a:chExt cx="634564" cy="543856"/>
          </a:xfrm>
        </p:grpSpPr>
        <p:pic>
          <p:nvPicPr>
            <p:cNvPr id="30" name="グラフィックス 29" descr="子猫 枠線">
              <a:extLst>
                <a:ext uri="{FF2B5EF4-FFF2-40B4-BE49-F238E27FC236}">
                  <a16:creationId xmlns:a16="http://schemas.microsoft.com/office/drawing/2014/main" id="{86312E52-8BFD-41B7-8AEF-7B9F139167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8352" y="4873504"/>
              <a:ext cx="537374" cy="537374"/>
            </a:xfrm>
            <a:prstGeom prst="rect">
              <a:avLst/>
            </a:prstGeom>
          </p:spPr>
        </p:pic>
        <p:sp>
          <p:nvSpPr>
            <p:cNvPr id="31" name="正方形/長方形 30">
              <a:extLst>
                <a:ext uri="{FF2B5EF4-FFF2-40B4-BE49-F238E27FC236}">
                  <a16:creationId xmlns:a16="http://schemas.microsoft.com/office/drawing/2014/main" id="{06C33A29-7929-4383-9489-B2B46838A00A}"/>
                </a:ext>
              </a:extLst>
            </p:cNvPr>
            <p:cNvSpPr/>
            <p:nvPr/>
          </p:nvSpPr>
          <p:spPr>
            <a:xfrm>
              <a:off x="862499" y="4867022"/>
              <a:ext cx="634564" cy="51164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pic>
        <p:nvPicPr>
          <p:cNvPr id="36" name="グラフィックス 35" descr="テーブル 枠線">
            <a:extLst>
              <a:ext uri="{FF2B5EF4-FFF2-40B4-BE49-F238E27FC236}">
                <a16:creationId xmlns:a16="http://schemas.microsoft.com/office/drawing/2014/main" id="{6822A10D-F7C8-49D5-A869-610BF429FD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93981" y="4769022"/>
            <a:ext cx="1165406" cy="1165406"/>
          </a:xfrm>
          <a:prstGeom prst="rect">
            <a:avLst/>
          </a:prstGeom>
        </p:spPr>
      </p:pic>
      <p:pic>
        <p:nvPicPr>
          <p:cNvPr id="37" name="グラフィックス 36" descr="テーブル 枠線">
            <a:extLst>
              <a:ext uri="{FF2B5EF4-FFF2-40B4-BE49-F238E27FC236}">
                <a16:creationId xmlns:a16="http://schemas.microsoft.com/office/drawing/2014/main" id="{DC9E2037-ED6C-4996-A783-C576ACEF49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35675" y="4753806"/>
            <a:ext cx="1165406" cy="1165406"/>
          </a:xfrm>
          <a:prstGeom prst="rect">
            <a:avLst/>
          </a:prstGeom>
        </p:spPr>
      </p:pic>
      <p:sp>
        <p:nvSpPr>
          <p:cNvPr id="38" name="テキスト ボックス 37">
            <a:extLst>
              <a:ext uri="{FF2B5EF4-FFF2-40B4-BE49-F238E27FC236}">
                <a16:creationId xmlns:a16="http://schemas.microsoft.com/office/drawing/2014/main" id="{F8A364A7-0781-432B-8144-29BD7B86FA06}"/>
              </a:ext>
            </a:extLst>
          </p:cNvPr>
          <p:cNvSpPr txBox="1"/>
          <p:nvPr/>
        </p:nvSpPr>
        <p:spPr>
          <a:xfrm>
            <a:off x="1166693" y="4666101"/>
            <a:ext cx="1594919" cy="584775"/>
          </a:xfrm>
          <a:prstGeom prst="rect">
            <a:avLst/>
          </a:prstGeom>
          <a:noFill/>
        </p:spPr>
        <p:txBody>
          <a:bodyPr wrap="square" rtlCol="0">
            <a:spAutoFit/>
          </a:bodyPr>
          <a:lstStyle/>
          <a:p>
            <a:pPr algn="ctr"/>
            <a:r>
              <a:rPr kumimoji="1" lang="en-US" altLang="ja-JP" sz="1600" dirty="0"/>
              <a:t>Object Storage</a:t>
            </a:r>
          </a:p>
          <a:p>
            <a:pPr algn="ctr"/>
            <a:r>
              <a:rPr kumimoji="1" lang="en-US" altLang="ja-JP" sz="1600" dirty="0"/>
              <a:t>Service</a:t>
            </a:r>
            <a:endParaRPr kumimoji="1" lang="ja-JP" altLang="en-US" sz="1600" dirty="0"/>
          </a:p>
        </p:txBody>
      </p:sp>
      <p:grpSp>
        <p:nvGrpSpPr>
          <p:cNvPr id="42" name="グループ化 41">
            <a:extLst>
              <a:ext uri="{FF2B5EF4-FFF2-40B4-BE49-F238E27FC236}">
                <a16:creationId xmlns:a16="http://schemas.microsoft.com/office/drawing/2014/main" id="{91175A06-D3C0-454C-B128-2213033075CD}"/>
              </a:ext>
            </a:extLst>
          </p:cNvPr>
          <p:cNvGrpSpPr/>
          <p:nvPr/>
        </p:nvGrpSpPr>
        <p:grpSpPr>
          <a:xfrm>
            <a:off x="4920516" y="1574115"/>
            <a:ext cx="1811216" cy="1615228"/>
            <a:chOff x="4440115" y="1708264"/>
            <a:chExt cx="1811216" cy="1615228"/>
          </a:xfrm>
        </p:grpSpPr>
        <p:sp>
          <p:nvSpPr>
            <p:cNvPr id="41" name="四角形: 角を丸くする 40">
              <a:extLst>
                <a:ext uri="{FF2B5EF4-FFF2-40B4-BE49-F238E27FC236}">
                  <a16:creationId xmlns:a16="http://schemas.microsoft.com/office/drawing/2014/main" id="{718AC183-E9C4-41B0-B3A7-CD05DD84B373}"/>
                </a:ext>
              </a:extLst>
            </p:cNvPr>
            <p:cNvSpPr/>
            <p:nvPr/>
          </p:nvSpPr>
          <p:spPr>
            <a:xfrm>
              <a:off x="4440115" y="1708264"/>
              <a:ext cx="1811216" cy="161522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9" name="テキスト ボックス 38">
              <a:extLst>
                <a:ext uri="{FF2B5EF4-FFF2-40B4-BE49-F238E27FC236}">
                  <a16:creationId xmlns:a16="http://schemas.microsoft.com/office/drawing/2014/main" id="{71B3BEA0-A6A6-4331-9832-217F8C05C598}"/>
                </a:ext>
              </a:extLst>
            </p:cNvPr>
            <p:cNvSpPr txBox="1"/>
            <p:nvPr/>
          </p:nvSpPr>
          <p:spPr>
            <a:xfrm>
              <a:off x="4566201" y="2546166"/>
              <a:ext cx="1594919" cy="584775"/>
            </a:xfrm>
            <a:prstGeom prst="rect">
              <a:avLst/>
            </a:prstGeom>
            <a:noFill/>
          </p:spPr>
          <p:txBody>
            <a:bodyPr wrap="square" rtlCol="0">
              <a:spAutoFit/>
            </a:bodyPr>
            <a:lstStyle/>
            <a:p>
              <a:pPr algn="ctr"/>
              <a:r>
                <a:rPr kumimoji="1" lang="en-US" altLang="ja-JP" sz="1600" dirty="0"/>
                <a:t>Data Labeling</a:t>
              </a:r>
            </a:p>
            <a:p>
              <a:pPr algn="ctr"/>
              <a:r>
                <a:rPr kumimoji="1" lang="en-US" altLang="ja-JP" sz="1600" dirty="0"/>
                <a:t>Service</a:t>
              </a:r>
              <a:endParaRPr kumimoji="1" lang="ja-JP" altLang="en-US" sz="1600" dirty="0"/>
            </a:p>
          </p:txBody>
        </p:sp>
        <p:pic>
          <p:nvPicPr>
            <p:cNvPr id="40" name="Picture Placeholder 120">
              <a:extLst>
                <a:ext uri="{FF2B5EF4-FFF2-40B4-BE49-F238E27FC236}">
                  <a16:creationId xmlns:a16="http://schemas.microsoft.com/office/drawing/2014/main" id="{F18E6F04-0162-4D05-9B89-A5CE8F20798C}"/>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t="85" b="85"/>
            <a:stretch>
              <a:fillRect/>
            </a:stretch>
          </p:blipFill>
          <p:spPr>
            <a:xfrm>
              <a:off x="4850482" y="1760211"/>
              <a:ext cx="963970" cy="963970"/>
            </a:xfrm>
            <a:prstGeom prst="rect">
              <a:avLst/>
            </a:prstGeom>
          </p:spPr>
        </p:pic>
      </p:grpSp>
      <p:cxnSp>
        <p:nvCxnSpPr>
          <p:cNvPr id="44" name="直線矢印コネクタ 43">
            <a:extLst>
              <a:ext uri="{FF2B5EF4-FFF2-40B4-BE49-F238E27FC236}">
                <a16:creationId xmlns:a16="http://schemas.microsoft.com/office/drawing/2014/main" id="{1C08A5BB-20A5-44D1-BB4E-81AE6E2875D7}"/>
              </a:ext>
            </a:extLst>
          </p:cNvPr>
          <p:cNvCxnSpPr>
            <a:cxnSpLocks/>
          </p:cNvCxnSpPr>
          <p:nvPr/>
        </p:nvCxnSpPr>
        <p:spPr>
          <a:xfrm flipV="1">
            <a:off x="3530177" y="3297116"/>
            <a:ext cx="1525400" cy="1368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826A10CD-0834-4C72-B652-BE0CC8B00DDC}"/>
              </a:ext>
            </a:extLst>
          </p:cNvPr>
          <p:cNvCxnSpPr>
            <a:cxnSpLocks/>
          </p:cNvCxnSpPr>
          <p:nvPr/>
        </p:nvCxnSpPr>
        <p:spPr>
          <a:xfrm flipV="1">
            <a:off x="5225959" y="3355832"/>
            <a:ext cx="348492" cy="1342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4FAC2649-32C8-4738-8A6E-E50C9F31B85F}"/>
              </a:ext>
            </a:extLst>
          </p:cNvPr>
          <p:cNvCxnSpPr>
            <a:cxnSpLocks/>
            <a:endCxn id="36" idx="0"/>
          </p:cNvCxnSpPr>
          <p:nvPr/>
        </p:nvCxnSpPr>
        <p:spPr>
          <a:xfrm>
            <a:off x="6085400" y="3394791"/>
            <a:ext cx="1191284" cy="1374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D35980D9-1A63-4755-9F11-FE3620B96158}"/>
              </a:ext>
            </a:extLst>
          </p:cNvPr>
          <p:cNvCxnSpPr>
            <a:cxnSpLocks/>
            <a:endCxn id="37" idx="0"/>
          </p:cNvCxnSpPr>
          <p:nvPr/>
        </p:nvCxnSpPr>
        <p:spPr>
          <a:xfrm>
            <a:off x="6555322" y="3375987"/>
            <a:ext cx="1963056" cy="1377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テキスト ボックス 55">
            <a:extLst>
              <a:ext uri="{FF2B5EF4-FFF2-40B4-BE49-F238E27FC236}">
                <a16:creationId xmlns:a16="http://schemas.microsoft.com/office/drawing/2014/main" id="{ECF076E4-68B8-4AD9-A93D-3A9E65169FCE}"/>
              </a:ext>
            </a:extLst>
          </p:cNvPr>
          <p:cNvSpPr txBox="1"/>
          <p:nvPr/>
        </p:nvSpPr>
        <p:spPr>
          <a:xfrm>
            <a:off x="3902455" y="5730538"/>
            <a:ext cx="985520" cy="338554"/>
          </a:xfrm>
          <a:prstGeom prst="rect">
            <a:avLst/>
          </a:prstGeom>
          <a:noFill/>
        </p:spPr>
        <p:txBody>
          <a:bodyPr wrap="square" rtlCol="0">
            <a:spAutoFit/>
          </a:bodyPr>
          <a:lstStyle/>
          <a:p>
            <a:r>
              <a:rPr kumimoji="1" lang="ja-JP" altLang="en-US" sz="1600" dirty="0"/>
              <a:t>データ</a:t>
            </a:r>
          </a:p>
        </p:txBody>
      </p:sp>
      <p:sp>
        <p:nvSpPr>
          <p:cNvPr id="57" name="テキスト ボックス 56">
            <a:extLst>
              <a:ext uri="{FF2B5EF4-FFF2-40B4-BE49-F238E27FC236}">
                <a16:creationId xmlns:a16="http://schemas.microsoft.com/office/drawing/2014/main" id="{8639909A-8602-4305-8BE9-5452D0B91459}"/>
              </a:ext>
            </a:extLst>
          </p:cNvPr>
          <p:cNvSpPr txBox="1"/>
          <p:nvPr/>
        </p:nvSpPr>
        <p:spPr>
          <a:xfrm>
            <a:off x="7276684" y="5729894"/>
            <a:ext cx="1432073" cy="338554"/>
          </a:xfrm>
          <a:prstGeom prst="rect">
            <a:avLst/>
          </a:prstGeom>
          <a:noFill/>
        </p:spPr>
        <p:txBody>
          <a:bodyPr wrap="square" rtlCol="0">
            <a:spAutoFit/>
          </a:bodyPr>
          <a:lstStyle/>
          <a:p>
            <a:r>
              <a:rPr kumimoji="1" lang="ja-JP" altLang="en-US" sz="1600" dirty="0"/>
              <a:t>データセット</a:t>
            </a:r>
          </a:p>
        </p:txBody>
      </p:sp>
      <p:pic>
        <p:nvPicPr>
          <p:cNvPr id="58" name="図 57">
            <a:extLst>
              <a:ext uri="{FF2B5EF4-FFF2-40B4-BE49-F238E27FC236}">
                <a16:creationId xmlns:a16="http://schemas.microsoft.com/office/drawing/2014/main" id="{EEC62B69-4317-4122-A941-1D11F71AAF33}"/>
              </a:ext>
            </a:extLst>
          </p:cNvPr>
          <p:cNvPicPr>
            <a:picLocks noChangeAspect="1"/>
          </p:cNvPicPr>
          <p:nvPr/>
        </p:nvPicPr>
        <p:blipFill rotWithShape="1">
          <a:blip r:embed="rId14"/>
          <a:srcRect l="40247" t="32669" r="4999" b="26489"/>
          <a:stretch/>
        </p:blipFill>
        <p:spPr>
          <a:xfrm>
            <a:off x="1090025" y="1728932"/>
            <a:ext cx="3527788" cy="1606580"/>
          </a:xfrm>
          <a:prstGeom prst="rect">
            <a:avLst/>
          </a:prstGeom>
          <a:ln>
            <a:solidFill>
              <a:schemeClr val="tx1"/>
            </a:solidFill>
          </a:ln>
        </p:spPr>
      </p:pic>
      <p:pic>
        <p:nvPicPr>
          <p:cNvPr id="59" name="図 58">
            <a:extLst>
              <a:ext uri="{FF2B5EF4-FFF2-40B4-BE49-F238E27FC236}">
                <a16:creationId xmlns:a16="http://schemas.microsoft.com/office/drawing/2014/main" id="{7BEC171B-6D6C-4799-B5A6-BD4E5B8ADA67}"/>
              </a:ext>
            </a:extLst>
          </p:cNvPr>
          <p:cNvPicPr>
            <a:picLocks noChangeAspect="1"/>
          </p:cNvPicPr>
          <p:nvPr/>
        </p:nvPicPr>
        <p:blipFill rotWithShape="1">
          <a:blip r:embed="rId15"/>
          <a:srcRect l="20836" t="52819" r="16955" b="7308"/>
          <a:stretch/>
        </p:blipFill>
        <p:spPr>
          <a:xfrm>
            <a:off x="7051362" y="1709544"/>
            <a:ext cx="4154871" cy="1625968"/>
          </a:xfrm>
          <a:prstGeom prst="rect">
            <a:avLst/>
          </a:prstGeom>
          <a:ln>
            <a:solidFill>
              <a:schemeClr val="tx1"/>
            </a:solidFill>
          </a:ln>
        </p:spPr>
      </p:pic>
      <p:sp>
        <p:nvSpPr>
          <p:cNvPr id="60" name="テキスト ボックス 59">
            <a:extLst>
              <a:ext uri="{FF2B5EF4-FFF2-40B4-BE49-F238E27FC236}">
                <a16:creationId xmlns:a16="http://schemas.microsoft.com/office/drawing/2014/main" id="{70C9D239-9F30-4C1B-9CDB-CFD60B2CBB1D}"/>
              </a:ext>
            </a:extLst>
          </p:cNvPr>
          <p:cNvSpPr txBox="1"/>
          <p:nvPr/>
        </p:nvSpPr>
        <p:spPr>
          <a:xfrm>
            <a:off x="1166693" y="1327017"/>
            <a:ext cx="3097299" cy="338554"/>
          </a:xfrm>
          <a:prstGeom prst="rect">
            <a:avLst/>
          </a:prstGeom>
          <a:noFill/>
        </p:spPr>
        <p:txBody>
          <a:bodyPr wrap="square" rtlCol="0">
            <a:spAutoFit/>
          </a:bodyPr>
          <a:lstStyle/>
          <a:p>
            <a:pPr algn="ctr"/>
            <a:r>
              <a:rPr kumimoji="1" lang="ja-JP" altLang="en-US" sz="1600" dirty="0"/>
              <a:t>②ラベル付け</a:t>
            </a:r>
            <a:r>
              <a:rPr kumimoji="1" lang="en-US" altLang="ja-JP" sz="1600" dirty="0"/>
              <a:t>(</a:t>
            </a:r>
            <a:r>
              <a:rPr kumimoji="1" lang="ja-JP" altLang="en-US" sz="1600" dirty="0"/>
              <a:t>教師データの作成</a:t>
            </a:r>
            <a:r>
              <a:rPr kumimoji="1" lang="en-US" altLang="ja-JP" sz="1600" dirty="0"/>
              <a:t>)</a:t>
            </a:r>
            <a:endParaRPr kumimoji="1" lang="ja-JP" altLang="en-US" sz="1600" dirty="0"/>
          </a:p>
        </p:txBody>
      </p:sp>
      <p:sp>
        <p:nvSpPr>
          <p:cNvPr id="61" name="テキスト ボックス 60">
            <a:extLst>
              <a:ext uri="{FF2B5EF4-FFF2-40B4-BE49-F238E27FC236}">
                <a16:creationId xmlns:a16="http://schemas.microsoft.com/office/drawing/2014/main" id="{072C0FFB-83C3-4D4F-B695-6A8D597E4D7D}"/>
              </a:ext>
            </a:extLst>
          </p:cNvPr>
          <p:cNvSpPr txBox="1"/>
          <p:nvPr/>
        </p:nvSpPr>
        <p:spPr>
          <a:xfrm>
            <a:off x="8290356" y="1359425"/>
            <a:ext cx="2022044" cy="338554"/>
          </a:xfrm>
          <a:prstGeom prst="rect">
            <a:avLst/>
          </a:prstGeom>
          <a:noFill/>
        </p:spPr>
        <p:txBody>
          <a:bodyPr wrap="square" rtlCol="0">
            <a:spAutoFit/>
          </a:bodyPr>
          <a:lstStyle/>
          <a:p>
            <a:pPr algn="ctr"/>
            <a:r>
              <a:rPr kumimoji="1" lang="ja-JP" altLang="en-US" sz="1600" dirty="0"/>
              <a:t>④データセットの管理</a:t>
            </a:r>
          </a:p>
        </p:txBody>
      </p:sp>
      <p:sp>
        <p:nvSpPr>
          <p:cNvPr id="62" name="テキスト ボックス 61">
            <a:extLst>
              <a:ext uri="{FF2B5EF4-FFF2-40B4-BE49-F238E27FC236}">
                <a16:creationId xmlns:a16="http://schemas.microsoft.com/office/drawing/2014/main" id="{52B5582C-1A3F-402F-B49A-882D86C14C52}"/>
              </a:ext>
            </a:extLst>
          </p:cNvPr>
          <p:cNvSpPr txBox="1"/>
          <p:nvPr/>
        </p:nvSpPr>
        <p:spPr>
          <a:xfrm>
            <a:off x="3789365" y="3804340"/>
            <a:ext cx="1811216" cy="338554"/>
          </a:xfrm>
          <a:prstGeom prst="rect">
            <a:avLst/>
          </a:prstGeom>
          <a:solidFill>
            <a:schemeClr val="bg1"/>
          </a:solidFill>
        </p:spPr>
        <p:txBody>
          <a:bodyPr wrap="square" rtlCol="0">
            <a:spAutoFit/>
          </a:bodyPr>
          <a:lstStyle/>
          <a:p>
            <a:pPr algn="ctr"/>
            <a:r>
              <a:rPr kumimoji="1" lang="ja-JP" altLang="en-US" sz="1600" dirty="0"/>
              <a:t>①データの読み込み</a:t>
            </a:r>
            <a:endParaRPr kumimoji="1" lang="ja-JP" altLang="en-US" dirty="0"/>
          </a:p>
        </p:txBody>
      </p:sp>
      <p:sp>
        <p:nvSpPr>
          <p:cNvPr id="63" name="テキスト ボックス 62">
            <a:extLst>
              <a:ext uri="{FF2B5EF4-FFF2-40B4-BE49-F238E27FC236}">
                <a16:creationId xmlns:a16="http://schemas.microsoft.com/office/drawing/2014/main" id="{AF79886E-48AA-47AA-91B3-3CBA99CC9EE1}"/>
              </a:ext>
            </a:extLst>
          </p:cNvPr>
          <p:cNvSpPr txBox="1"/>
          <p:nvPr/>
        </p:nvSpPr>
        <p:spPr>
          <a:xfrm>
            <a:off x="5988493" y="3791725"/>
            <a:ext cx="2720263" cy="338554"/>
          </a:xfrm>
          <a:prstGeom prst="rect">
            <a:avLst/>
          </a:prstGeom>
          <a:solidFill>
            <a:schemeClr val="bg1"/>
          </a:solidFill>
        </p:spPr>
        <p:txBody>
          <a:bodyPr wrap="square" rtlCol="0">
            <a:spAutoFit/>
          </a:bodyPr>
          <a:lstStyle/>
          <a:p>
            <a:pPr algn="ctr"/>
            <a:r>
              <a:rPr kumimoji="1" lang="ja-JP" altLang="en-US" sz="1600" dirty="0"/>
              <a:t>③データセットとしてエクスポート</a:t>
            </a:r>
            <a:endParaRPr kumimoji="1" lang="ja-JP" altLang="en-US" dirty="0"/>
          </a:p>
        </p:txBody>
      </p:sp>
    </p:spTree>
    <p:extLst>
      <p:ext uri="{BB962C8B-B14F-4D97-AF65-F5344CB8AC3E}">
        <p14:creationId xmlns:p14="http://schemas.microsoft.com/office/powerpoint/2010/main" val="3485575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四角形: 角を丸くする 27">
            <a:extLst>
              <a:ext uri="{FF2B5EF4-FFF2-40B4-BE49-F238E27FC236}">
                <a16:creationId xmlns:a16="http://schemas.microsoft.com/office/drawing/2014/main" id="{6E643BAF-6BCB-4471-8FB5-C9D6E846F8E2}"/>
              </a:ext>
            </a:extLst>
          </p:cNvPr>
          <p:cNvSpPr/>
          <p:nvPr/>
        </p:nvSpPr>
        <p:spPr>
          <a:xfrm>
            <a:off x="1127759" y="3319036"/>
            <a:ext cx="4394300" cy="1200329"/>
          </a:xfrm>
          <a:prstGeom prst="roundRect">
            <a:avLst>
              <a:gd name="adj" fmla="val 7784"/>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600" dirty="0"/>
          </a:p>
        </p:txBody>
      </p:sp>
      <p:sp>
        <p:nvSpPr>
          <p:cNvPr id="2" name="タイトル 1">
            <a:extLst>
              <a:ext uri="{FF2B5EF4-FFF2-40B4-BE49-F238E27FC236}">
                <a16:creationId xmlns:a16="http://schemas.microsoft.com/office/drawing/2014/main" id="{6821FFDE-61B1-4900-A8AD-9BA3203B7477}"/>
              </a:ext>
            </a:extLst>
          </p:cNvPr>
          <p:cNvSpPr>
            <a:spLocks noGrp="1"/>
          </p:cNvSpPr>
          <p:nvPr>
            <p:ph type="title"/>
          </p:nvPr>
        </p:nvSpPr>
        <p:spPr/>
        <p:txBody>
          <a:bodyPr/>
          <a:lstStyle/>
          <a:p>
            <a:r>
              <a:rPr kumimoji="1" lang="en-US" altLang="ja-JP" dirty="0"/>
              <a:t>OCI</a:t>
            </a:r>
            <a:r>
              <a:rPr lang="ja-JP" altLang="en-US" dirty="0"/>
              <a:t> </a:t>
            </a:r>
            <a:r>
              <a:rPr lang="en-US" altLang="ja-JP" dirty="0"/>
              <a:t>PaaS</a:t>
            </a:r>
            <a:r>
              <a:rPr lang="ja-JP" altLang="en-US" dirty="0"/>
              <a:t>からの</a:t>
            </a:r>
            <a:r>
              <a:rPr kumimoji="1" lang="ja-JP" altLang="en-US" dirty="0"/>
              <a:t>データセットの読み込み　</a:t>
            </a:r>
          </a:p>
        </p:txBody>
      </p:sp>
      <p:sp>
        <p:nvSpPr>
          <p:cNvPr id="3" name="日付プレースホルダー 2">
            <a:extLst>
              <a:ext uri="{FF2B5EF4-FFF2-40B4-BE49-F238E27FC236}">
                <a16:creationId xmlns:a16="http://schemas.microsoft.com/office/drawing/2014/main" id="{1E385BDB-E891-4793-8140-D5252E53FD29}"/>
              </a:ext>
            </a:extLst>
          </p:cNvPr>
          <p:cNvSpPr>
            <a:spLocks noGrp="1"/>
          </p:cNvSpPr>
          <p:nvPr>
            <p:ph type="dt" sz="half" idx="45"/>
          </p:nvPr>
        </p:nvSpPr>
        <p:spPr/>
        <p:txBody>
          <a:bodyPr/>
          <a:lstStyle/>
          <a:p>
            <a:fld id="{9BC8DD71-25CA-4526-87D1-2F7DF31565B5}" type="datetime1">
              <a:rPr lang="ja-JP" altLang="en-US" smtClean="0"/>
              <a:t>2023/8/29</a:t>
            </a:fld>
            <a:endParaRPr lang="en-US" dirty="0"/>
          </a:p>
        </p:txBody>
      </p:sp>
      <p:sp>
        <p:nvSpPr>
          <p:cNvPr id="4" name="フッター プレースホルダー 3">
            <a:extLst>
              <a:ext uri="{FF2B5EF4-FFF2-40B4-BE49-F238E27FC236}">
                <a16:creationId xmlns:a16="http://schemas.microsoft.com/office/drawing/2014/main" id="{7C9243B3-ADF9-47E6-AB79-C54BEB7118D4}"/>
              </a:ext>
            </a:extLst>
          </p:cNvPr>
          <p:cNvSpPr>
            <a:spLocks noGrp="1"/>
          </p:cNvSpPr>
          <p:nvPr>
            <p:ph type="ftr" sz="quarter" idx="46"/>
          </p:nvPr>
        </p:nvSpPr>
        <p:spPr/>
        <p:txBody>
          <a:bodyPr/>
          <a:lstStyle/>
          <a:p>
            <a:r>
              <a:rPr lang="en-US" dirty="0"/>
              <a:t>Copyright © 2023, Oracle and/or its affiliates</a:t>
            </a:r>
          </a:p>
        </p:txBody>
      </p:sp>
      <p:sp>
        <p:nvSpPr>
          <p:cNvPr id="5" name="スライド番号プレースホルダー 4">
            <a:extLst>
              <a:ext uri="{FF2B5EF4-FFF2-40B4-BE49-F238E27FC236}">
                <a16:creationId xmlns:a16="http://schemas.microsoft.com/office/drawing/2014/main" id="{ED96A95D-EAD3-4A56-8404-43477A7966FE}"/>
              </a:ext>
            </a:extLst>
          </p:cNvPr>
          <p:cNvSpPr>
            <a:spLocks noGrp="1"/>
          </p:cNvSpPr>
          <p:nvPr>
            <p:ph type="sldNum" sz="quarter" idx="47"/>
          </p:nvPr>
        </p:nvSpPr>
        <p:spPr/>
        <p:txBody>
          <a:bodyPr/>
          <a:lstStyle/>
          <a:p>
            <a:fld id="{345D60D9-5372-5F40-9443-0F9AE5BDC3C8}" type="slidenum">
              <a:rPr lang="en-US" smtClean="0"/>
              <a:pPr/>
              <a:t>15</a:t>
            </a:fld>
            <a:endParaRPr lang="en-US" dirty="0"/>
          </a:p>
        </p:txBody>
      </p:sp>
      <p:sp>
        <p:nvSpPr>
          <p:cNvPr id="9" name="テキスト ボックス 8">
            <a:extLst>
              <a:ext uri="{FF2B5EF4-FFF2-40B4-BE49-F238E27FC236}">
                <a16:creationId xmlns:a16="http://schemas.microsoft.com/office/drawing/2014/main" id="{F4D22576-411F-4F88-BFAC-920EC45D9052}"/>
              </a:ext>
            </a:extLst>
          </p:cNvPr>
          <p:cNvSpPr txBox="1"/>
          <p:nvPr/>
        </p:nvSpPr>
        <p:spPr>
          <a:xfrm>
            <a:off x="1256417" y="3382835"/>
            <a:ext cx="4265641" cy="1077218"/>
          </a:xfrm>
          <a:prstGeom prst="rect">
            <a:avLst/>
          </a:prstGeom>
          <a:noFill/>
        </p:spPr>
        <p:txBody>
          <a:bodyPr wrap="square">
            <a:spAutoFit/>
          </a:bodyPr>
          <a:lstStyle/>
          <a:p>
            <a:r>
              <a:rPr lang="en-US" altLang="ja-JP" sz="1600" dirty="0">
                <a:effectLst/>
              </a:rPr>
              <a:t>df</a:t>
            </a:r>
            <a:r>
              <a:rPr lang="en-US" altLang="ja-JP" sz="1600" dirty="0"/>
              <a:t> </a:t>
            </a:r>
            <a:r>
              <a:rPr lang="en-US" altLang="ja-JP" sz="1600" dirty="0">
                <a:effectLst/>
              </a:rPr>
              <a:t>=</a:t>
            </a:r>
            <a:r>
              <a:rPr lang="en-US" altLang="ja-JP" sz="1600" dirty="0"/>
              <a:t> </a:t>
            </a:r>
            <a:r>
              <a:rPr lang="en-US" altLang="ja-JP" sz="1600" dirty="0" err="1">
                <a:effectLst/>
              </a:rPr>
              <a:t>pd.DataFrame.ads.</a:t>
            </a:r>
            <a:r>
              <a:rPr lang="en-US" altLang="ja-JP" sz="1600" dirty="0" err="1">
                <a:solidFill>
                  <a:schemeClr val="accent5"/>
                </a:solidFill>
                <a:effectLst/>
              </a:rPr>
              <a:t>read_labeled_data</a:t>
            </a:r>
            <a:r>
              <a:rPr lang="en-US" altLang="ja-JP" sz="1600" dirty="0">
                <a:effectLst/>
              </a:rPr>
              <a:t>(</a:t>
            </a:r>
          </a:p>
          <a:p>
            <a:r>
              <a:rPr lang="ja-JP" altLang="en-US" sz="1600" dirty="0"/>
              <a:t>　　　</a:t>
            </a:r>
            <a:r>
              <a:rPr lang="en-US" altLang="ja-JP" sz="1600" dirty="0" err="1">
                <a:effectLst/>
              </a:rPr>
              <a:t>dataset_id</a:t>
            </a:r>
            <a:r>
              <a:rPr lang="ja-JP" altLang="en-US" sz="1600" dirty="0"/>
              <a:t> </a:t>
            </a:r>
            <a:r>
              <a:rPr lang="en-US" altLang="ja-JP" sz="1600" dirty="0">
                <a:effectLst/>
              </a:rPr>
              <a:t>= “</a:t>
            </a:r>
            <a:r>
              <a:rPr lang="en-US" altLang="ja-JP" sz="1600" i="1" dirty="0">
                <a:solidFill>
                  <a:schemeClr val="accent5"/>
                </a:solidFill>
                <a:effectLst/>
              </a:rPr>
              <a:t>&lt;</a:t>
            </a:r>
            <a:r>
              <a:rPr lang="en-US" altLang="ja-JP" sz="1600" i="1" dirty="0" err="1">
                <a:solidFill>
                  <a:schemeClr val="accent5"/>
                </a:solidFill>
                <a:effectLst/>
              </a:rPr>
              <a:t>dataset_ocid</a:t>
            </a:r>
            <a:r>
              <a:rPr lang="en-US" altLang="ja-JP" sz="1600" i="1" dirty="0">
                <a:solidFill>
                  <a:schemeClr val="accent5"/>
                </a:solidFill>
                <a:effectLst/>
              </a:rPr>
              <a:t>&gt;</a:t>
            </a:r>
            <a:r>
              <a:rPr lang="en-US" altLang="ja-JP" sz="1600" dirty="0">
                <a:effectLst/>
              </a:rPr>
              <a:t>”,</a:t>
            </a:r>
          </a:p>
          <a:p>
            <a:r>
              <a:rPr lang="ja-JP" altLang="en-US" sz="1600" dirty="0"/>
              <a:t>　　　</a:t>
            </a:r>
            <a:r>
              <a:rPr lang="en-US" altLang="ja-JP" sz="1600" dirty="0">
                <a:effectLst/>
              </a:rPr>
              <a:t>materialize = True</a:t>
            </a:r>
          </a:p>
          <a:p>
            <a:r>
              <a:rPr lang="en-US" altLang="ja-JP" sz="1600" dirty="0">
                <a:effectLst/>
              </a:rPr>
              <a:t>)</a:t>
            </a:r>
            <a:endParaRPr kumimoji="1" lang="ja-JP" altLang="en-US" sz="1600" dirty="0"/>
          </a:p>
        </p:txBody>
      </p:sp>
      <p:sp>
        <p:nvSpPr>
          <p:cNvPr id="11" name="テキスト ボックス 10">
            <a:extLst>
              <a:ext uri="{FF2B5EF4-FFF2-40B4-BE49-F238E27FC236}">
                <a16:creationId xmlns:a16="http://schemas.microsoft.com/office/drawing/2014/main" id="{4AC2562A-9185-42F8-86FE-B6C67DCDBCBD}"/>
              </a:ext>
            </a:extLst>
          </p:cNvPr>
          <p:cNvSpPr txBox="1"/>
          <p:nvPr/>
        </p:nvSpPr>
        <p:spPr>
          <a:xfrm>
            <a:off x="1034716" y="4964651"/>
            <a:ext cx="4709041" cy="738664"/>
          </a:xfrm>
          <a:prstGeom prst="rect">
            <a:avLst/>
          </a:prstGeom>
          <a:noFill/>
        </p:spPr>
        <p:txBody>
          <a:bodyPr wrap="square" rtlCol="0">
            <a:spAutoFit/>
          </a:bodyPr>
          <a:lstStyle/>
          <a:p>
            <a:r>
              <a:rPr lang="en-US" altLang="ja-JP" sz="1400" dirty="0" err="1">
                <a:effectLst/>
              </a:rPr>
              <a:t>dataset_id</a:t>
            </a:r>
            <a:r>
              <a:rPr lang="ja-JP" altLang="en-US" sz="1400" dirty="0"/>
              <a:t> ：</a:t>
            </a:r>
            <a:r>
              <a:rPr kumimoji="1" lang="en-US" altLang="ja-JP" sz="1400" dirty="0"/>
              <a:t>Data Labeling</a:t>
            </a:r>
            <a:r>
              <a:rPr kumimoji="1" lang="ja-JP" altLang="en-US" sz="1400" dirty="0"/>
              <a:t>で作成したデータセットの</a:t>
            </a:r>
            <a:r>
              <a:rPr kumimoji="1" lang="en-US" altLang="ja-JP" sz="1400" dirty="0"/>
              <a:t>OCID</a:t>
            </a:r>
          </a:p>
          <a:p>
            <a:r>
              <a:rPr kumimoji="1" lang="en-US" altLang="ja-JP" sz="1400" dirty="0"/>
              <a:t>materialized : True</a:t>
            </a:r>
            <a:r>
              <a:rPr kumimoji="1" lang="ja-JP" altLang="en-US" sz="1400" dirty="0"/>
              <a:t>の場合、データフレーム作成時に実データを読み込む。</a:t>
            </a:r>
            <a:r>
              <a:rPr kumimoji="1" lang="en-US" altLang="ja-JP" sz="1400" dirty="0"/>
              <a:t>False</a:t>
            </a:r>
            <a:r>
              <a:rPr kumimoji="1" lang="ja-JP" altLang="en-US" sz="1400" dirty="0"/>
              <a:t>の場合実データの読み込みは行わない。</a:t>
            </a:r>
            <a:endParaRPr kumimoji="1" lang="en-US" altLang="ja-JP" sz="1400" dirty="0"/>
          </a:p>
        </p:txBody>
      </p:sp>
      <p:pic>
        <p:nvPicPr>
          <p:cNvPr id="19" name="図 18">
            <a:extLst>
              <a:ext uri="{FF2B5EF4-FFF2-40B4-BE49-F238E27FC236}">
                <a16:creationId xmlns:a16="http://schemas.microsoft.com/office/drawing/2014/main" id="{2AD99CB7-07DB-4371-8538-A8651D62546E}"/>
              </a:ext>
            </a:extLst>
          </p:cNvPr>
          <p:cNvPicPr>
            <a:picLocks noChangeAspect="1"/>
          </p:cNvPicPr>
          <p:nvPr/>
        </p:nvPicPr>
        <p:blipFill rotWithShape="1">
          <a:blip r:embed="rId3"/>
          <a:srcRect t="14660" r="35232"/>
          <a:stretch/>
        </p:blipFill>
        <p:spPr>
          <a:xfrm>
            <a:off x="6571889" y="2599116"/>
            <a:ext cx="4585395" cy="3690313"/>
          </a:xfrm>
          <a:prstGeom prst="rect">
            <a:avLst/>
          </a:prstGeom>
          <a:ln>
            <a:solidFill>
              <a:schemeClr val="tx1"/>
            </a:solidFill>
          </a:ln>
        </p:spPr>
      </p:pic>
      <p:sp>
        <p:nvSpPr>
          <p:cNvPr id="22" name="四角形: 角を丸くする 21">
            <a:extLst>
              <a:ext uri="{FF2B5EF4-FFF2-40B4-BE49-F238E27FC236}">
                <a16:creationId xmlns:a16="http://schemas.microsoft.com/office/drawing/2014/main" id="{3BFC6ED6-C140-423B-A9DC-68880564910E}"/>
              </a:ext>
            </a:extLst>
          </p:cNvPr>
          <p:cNvSpPr/>
          <p:nvPr/>
        </p:nvSpPr>
        <p:spPr>
          <a:xfrm>
            <a:off x="768875" y="1388216"/>
            <a:ext cx="5077189" cy="620730"/>
          </a:xfrm>
          <a:prstGeom prst="roundRect">
            <a:avLst/>
          </a:prstGeom>
          <a:solidFill>
            <a:srgbClr val="494D5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b="1" dirty="0">
                <a:solidFill>
                  <a:schemeClr val="bg1"/>
                </a:solidFill>
              </a:rPr>
              <a:t>Data Science Service</a:t>
            </a:r>
            <a:endParaRPr kumimoji="1" lang="ja-JP" altLang="en-US" sz="1600" b="1" dirty="0">
              <a:solidFill>
                <a:schemeClr val="bg1"/>
              </a:solidFill>
            </a:endParaRPr>
          </a:p>
        </p:txBody>
      </p:sp>
      <p:sp>
        <p:nvSpPr>
          <p:cNvPr id="24" name="四角形: 角を丸くする 23">
            <a:extLst>
              <a:ext uri="{FF2B5EF4-FFF2-40B4-BE49-F238E27FC236}">
                <a16:creationId xmlns:a16="http://schemas.microsoft.com/office/drawing/2014/main" id="{F731DD1A-46D7-4861-B838-25FBEE1C57DF}"/>
              </a:ext>
            </a:extLst>
          </p:cNvPr>
          <p:cNvSpPr/>
          <p:nvPr/>
        </p:nvSpPr>
        <p:spPr>
          <a:xfrm>
            <a:off x="6345936" y="1388215"/>
            <a:ext cx="5103114" cy="613636"/>
          </a:xfrm>
          <a:prstGeom prst="roundRect">
            <a:avLst/>
          </a:prstGeom>
          <a:solidFill>
            <a:srgbClr val="494D5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b="1" dirty="0">
                <a:solidFill>
                  <a:schemeClr val="bg1"/>
                </a:solidFill>
              </a:rPr>
              <a:t>AI Services </a:t>
            </a:r>
          </a:p>
          <a:p>
            <a:pPr algn="ctr"/>
            <a:r>
              <a:rPr kumimoji="1" lang="en-US" altLang="ja-JP" sz="1600" b="1" dirty="0">
                <a:solidFill>
                  <a:schemeClr val="bg1"/>
                </a:solidFill>
              </a:rPr>
              <a:t>(Vision, Language, Document Understanding)</a:t>
            </a:r>
            <a:endParaRPr kumimoji="1" lang="ja-JP" altLang="en-US" sz="1600" b="1" dirty="0">
              <a:solidFill>
                <a:schemeClr val="bg1"/>
              </a:solidFill>
            </a:endParaRPr>
          </a:p>
        </p:txBody>
      </p:sp>
      <p:sp>
        <p:nvSpPr>
          <p:cNvPr id="27" name="テキスト ボックス 26">
            <a:extLst>
              <a:ext uri="{FF2B5EF4-FFF2-40B4-BE49-F238E27FC236}">
                <a16:creationId xmlns:a16="http://schemas.microsoft.com/office/drawing/2014/main" id="{A6655A5A-1A65-4FFC-A5F8-BDD3D671F559}"/>
              </a:ext>
            </a:extLst>
          </p:cNvPr>
          <p:cNvSpPr txBox="1"/>
          <p:nvPr/>
        </p:nvSpPr>
        <p:spPr>
          <a:xfrm>
            <a:off x="762000" y="2118707"/>
            <a:ext cx="5077189" cy="1107996"/>
          </a:xfrm>
          <a:prstGeom prst="rect">
            <a:avLst/>
          </a:prstGeom>
          <a:noFill/>
        </p:spPr>
        <p:txBody>
          <a:bodyPr wrap="square" rtlCol="0">
            <a:spAutoFit/>
          </a:bodyPr>
          <a:lstStyle/>
          <a:p>
            <a:pPr marL="285750" indent="-285750">
              <a:buFont typeface="Wingdings" panose="05000000000000000000" pitchFamily="2" charset="2"/>
              <a:buChar char="l"/>
            </a:pPr>
            <a:r>
              <a:rPr kumimoji="1" lang="en-US" altLang="ja-JP" sz="1600" dirty="0"/>
              <a:t>Accelerated Data Science API</a:t>
            </a:r>
            <a:r>
              <a:rPr kumimoji="1" lang="ja-JP" altLang="en-US" sz="1600" dirty="0"/>
              <a:t>を利用</a:t>
            </a:r>
            <a:endParaRPr kumimoji="1" lang="en-US" altLang="ja-JP" sz="1600" dirty="0"/>
          </a:p>
          <a:p>
            <a:pPr marL="285750" indent="-285750">
              <a:buFont typeface="Wingdings" panose="05000000000000000000" pitchFamily="2" charset="2"/>
              <a:buChar char="l"/>
            </a:pPr>
            <a:r>
              <a:rPr kumimoji="1" lang="ja-JP" altLang="en-US" sz="1600" dirty="0"/>
              <a:t>オブジェクトストレージ上のデータセットの</a:t>
            </a:r>
            <a:r>
              <a:rPr kumimoji="1" lang="en-US" altLang="ja-JP" sz="1600" dirty="0"/>
              <a:t>OCID</a:t>
            </a:r>
            <a:r>
              <a:rPr kumimoji="1" lang="ja-JP" altLang="en-US" sz="1600" dirty="0"/>
              <a:t>を指定し、</a:t>
            </a:r>
            <a:r>
              <a:rPr kumimoji="1" lang="en-US" altLang="ja-JP" sz="1600" dirty="0"/>
              <a:t>Pandas</a:t>
            </a:r>
            <a:r>
              <a:rPr kumimoji="1" lang="ja-JP" altLang="en-US" sz="1600" dirty="0"/>
              <a:t>データフレームにデータをロード</a:t>
            </a:r>
          </a:p>
          <a:p>
            <a:pPr marL="285750" indent="-285750">
              <a:buFont typeface="Wingdings" panose="05000000000000000000" pitchFamily="2" charset="2"/>
              <a:buChar char="l"/>
            </a:pPr>
            <a:endParaRPr kumimoji="1" lang="ja-JP" altLang="en-US" sz="1600" dirty="0"/>
          </a:p>
        </p:txBody>
      </p:sp>
      <p:sp>
        <p:nvSpPr>
          <p:cNvPr id="29" name="テキスト ボックス 28">
            <a:extLst>
              <a:ext uri="{FF2B5EF4-FFF2-40B4-BE49-F238E27FC236}">
                <a16:creationId xmlns:a16="http://schemas.microsoft.com/office/drawing/2014/main" id="{60D79039-3F71-442F-9146-537BBD41E761}"/>
              </a:ext>
            </a:extLst>
          </p:cNvPr>
          <p:cNvSpPr txBox="1"/>
          <p:nvPr/>
        </p:nvSpPr>
        <p:spPr>
          <a:xfrm>
            <a:off x="6464595" y="2055266"/>
            <a:ext cx="5077189" cy="338554"/>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1600" dirty="0"/>
              <a:t>各サービスのコンソールからデータセットを選択</a:t>
            </a:r>
            <a:endParaRPr kumimoji="1" lang="en-US" altLang="ja-JP" sz="1600" dirty="0"/>
          </a:p>
        </p:txBody>
      </p:sp>
      <p:sp>
        <p:nvSpPr>
          <p:cNvPr id="30" name="四角形: 角を丸くする 29">
            <a:extLst>
              <a:ext uri="{FF2B5EF4-FFF2-40B4-BE49-F238E27FC236}">
                <a16:creationId xmlns:a16="http://schemas.microsoft.com/office/drawing/2014/main" id="{BCEF4BE0-2A22-428F-A8CF-F3025E072A0F}"/>
              </a:ext>
            </a:extLst>
          </p:cNvPr>
          <p:cNvSpPr/>
          <p:nvPr/>
        </p:nvSpPr>
        <p:spPr>
          <a:xfrm>
            <a:off x="7729870" y="4657060"/>
            <a:ext cx="1371600" cy="223284"/>
          </a:xfrm>
          <a:prstGeom prst="roundRect">
            <a:avLst/>
          </a:prstGeom>
          <a:noFill/>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1" name="四角形: 角を丸くする 30">
            <a:extLst>
              <a:ext uri="{FF2B5EF4-FFF2-40B4-BE49-F238E27FC236}">
                <a16:creationId xmlns:a16="http://schemas.microsoft.com/office/drawing/2014/main" id="{E18AFA56-BDC4-44DD-BA44-592CCBEA2A48}"/>
              </a:ext>
            </a:extLst>
          </p:cNvPr>
          <p:cNvSpPr/>
          <p:nvPr/>
        </p:nvSpPr>
        <p:spPr>
          <a:xfrm>
            <a:off x="7729869" y="5547396"/>
            <a:ext cx="1371601" cy="876264"/>
          </a:xfrm>
          <a:prstGeom prst="roundRect">
            <a:avLst>
              <a:gd name="adj" fmla="val 6960"/>
            </a:avLst>
          </a:prstGeom>
          <a:noFill/>
          <a:ln w="28575">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3523605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CAE254-5CA9-4B9D-988F-1D33D3CABE34}"/>
              </a:ext>
            </a:extLst>
          </p:cNvPr>
          <p:cNvSpPr>
            <a:spLocks noGrp="1"/>
          </p:cNvSpPr>
          <p:nvPr>
            <p:ph type="dt" sz="half" idx="10"/>
          </p:nvPr>
        </p:nvSpPr>
        <p:spPr/>
        <p:txBody>
          <a:bodyPr/>
          <a:lstStyle/>
          <a:p>
            <a:fld id="{C0A5CDC4-C3D8-4F05-AAE3-C873FDEE440C}" type="datetime1">
              <a:rPr lang="ja-JP" altLang="en-US" smtClean="0"/>
              <a:t>2023/8/29</a:t>
            </a:fld>
            <a:endParaRPr lang="en-US" dirty="0"/>
          </a:p>
        </p:txBody>
      </p:sp>
      <p:sp>
        <p:nvSpPr>
          <p:cNvPr id="3" name="Footer Placeholder 2">
            <a:extLst>
              <a:ext uri="{FF2B5EF4-FFF2-40B4-BE49-F238E27FC236}">
                <a16:creationId xmlns:a16="http://schemas.microsoft.com/office/drawing/2014/main" id="{ABD4CFC3-88FB-4D72-B7D8-961E7B06B00F}"/>
              </a:ext>
            </a:extLst>
          </p:cNvPr>
          <p:cNvSpPr>
            <a:spLocks noGrp="1"/>
          </p:cNvSpPr>
          <p:nvPr>
            <p:ph type="ftr" sz="quarter" idx="11"/>
          </p:nvPr>
        </p:nvSpPr>
        <p:spPr/>
        <p:txBody>
          <a:bodyPr/>
          <a:lstStyle/>
          <a:p>
            <a:r>
              <a:rPr lang="en-US"/>
              <a:t>Copyright © 2023, Oracle and/or its affiliates </a:t>
            </a:r>
            <a:endParaRPr lang="en-US" dirty="0"/>
          </a:p>
        </p:txBody>
      </p:sp>
      <p:sp>
        <p:nvSpPr>
          <p:cNvPr id="4" name="Slide Number Placeholder 3">
            <a:extLst>
              <a:ext uri="{FF2B5EF4-FFF2-40B4-BE49-F238E27FC236}">
                <a16:creationId xmlns:a16="http://schemas.microsoft.com/office/drawing/2014/main" id="{7766D08A-FCC1-4F50-A880-F061D2B6A92C}"/>
              </a:ext>
            </a:extLst>
          </p:cNvPr>
          <p:cNvSpPr>
            <a:spLocks noGrp="1"/>
          </p:cNvSpPr>
          <p:nvPr>
            <p:ph type="sldNum" sz="quarter" idx="12"/>
          </p:nvPr>
        </p:nvSpPr>
        <p:spPr/>
        <p:txBody>
          <a:bodyPr/>
          <a:lstStyle/>
          <a:p>
            <a:fld id="{345D60D9-5372-5F40-9443-0F9AE5BDC3C8}" type="slidenum">
              <a:rPr lang="en-US" smtClean="0"/>
              <a:pPr/>
              <a:t>16</a:t>
            </a:fld>
            <a:endParaRPr lang="en-US" dirty="0"/>
          </a:p>
        </p:txBody>
      </p:sp>
      <p:sp>
        <p:nvSpPr>
          <p:cNvPr id="5" name="TextBox 4">
            <a:extLst>
              <a:ext uri="{FF2B5EF4-FFF2-40B4-BE49-F238E27FC236}">
                <a16:creationId xmlns:a16="http://schemas.microsoft.com/office/drawing/2014/main" id="{A495E05A-5271-4AFB-B667-1DA47A6838CB}"/>
              </a:ext>
            </a:extLst>
          </p:cNvPr>
          <p:cNvSpPr txBox="1"/>
          <p:nvPr/>
        </p:nvSpPr>
        <p:spPr>
          <a:xfrm>
            <a:off x="3611076" y="2772075"/>
            <a:ext cx="5417421" cy="830997"/>
          </a:xfrm>
          <a:prstGeom prst="rect">
            <a:avLst/>
          </a:prstGeom>
          <a:noFill/>
        </p:spPr>
        <p:txBody>
          <a:bodyPr wrap="square" rtlCol="0">
            <a:spAutoFit/>
          </a:bodyPr>
          <a:lstStyle/>
          <a:p>
            <a:r>
              <a:rPr kumimoji="1" lang="ja-JP" altLang="en-US" sz="4800" dirty="0"/>
              <a:t>デモンストレーション</a:t>
            </a:r>
            <a:endParaRPr kumimoji="1" lang="ja-JP" altLang="en-US" sz="1200" dirty="0"/>
          </a:p>
        </p:txBody>
      </p:sp>
    </p:spTree>
    <p:extLst>
      <p:ext uri="{BB962C8B-B14F-4D97-AF65-F5344CB8AC3E}">
        <p14:creationId xmlns:p14="http://schemas.microsoft.com/office/powerpoint/2010/main" val="1428805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569E-437F-44DA-805E-461D4861626E}"/>
              </a:ext>
            </a:extLst>
          </p:cNvPr>
          <p:cNvSpPr>
            <a:spLocks noGrp="1"/>
          </p:cNvSpPr>
          <p:nvPr>
            <p:ph type="title"/>
          </p:nvPr>
        </p:nvSpPr>
        <p:spPr/>
        <p:txBody>
          <a:bodyPr/>
          <a:lstStyle/>
          <a:p>
            <a:r>
              <a:rPr kumimoji="1" lang="ja-JP" altLang="en-US" dirty="0"/>
              <a:t>カスタムモデル　デモンストレーション</a:t>
            </a:r>
          </a:p>
        </p:txBody>
      </p:sp>
      <p:sp>
        <p:nvSpPr>
          <p:cNvPr id="3" name="Date Placeholder 2">
            <a:extLst>
              <a:ext uri="{FF2B5EF4-FFF2-40B4-BE49-F238E27FC236}">
                <a16:creationId xmlns:a16="http://schemas.microsoft.com/office/drawing/2014/main" id="{D43B8917-4512-4298-A7D0-CB242874E365}"/>
              </a:ext>
            </a:extLst>
          </p:cNvPr>
          <p:cNvSpPr>
            <a:spLocks noGrp="1"/>
          </p:cNvSpPr>
          <p:nvPr>
            <p:ph type="dt" sz="half" idx="10"/>
          </p:nvPr>
        </p:nvSpPr>
        <p:spPr/>
        <p:txBody>
          <a:bodyPr/>
          <a:lstStyle/>
          <a:p>
            <a:fld id="{E5EC4CD4-BEBA-4C46-A206-EFE463E4FF42}" type="datetime1">
              <a:rPr lang="ja-JP" altLang="en-US" smtClean="0"/>
              <a:t>2023/8/29</a:t>
            </a:fld>
            <a:endParaRPr lang="en-US" dirty="0"/>
          </a:p>
        </p:txBody>
      </p:sp>
      <p:sp>
        <p:nvSpPr>
          <p:cNvPr id="4" name="Footer Placeholder 3">
            <a:extLst>
              <a:ext uri="{FF2B5EF4-FFF2-40B4-BE49-F238E27FC236}">
                <a16:creationId xmlns:a16="http://schemas.microsoft.com/office/drawing/2014/main" id="{08CEF3EA-0588-4DA2-8C28-C02CF5234710}"/>
              </a:ext>
            </a:extLst>
          </p:cNvPr>
          <p:cNvSpPr>
            <a:spLocks noGrp="1"/>
          </p:cNvSpPr>
          <p:nvPr>
            <p:ph type="ftr" sz="quarter" idx="11"/>
          </p:nvPr>
        </p:nvSpPr>
        <p:spPr/>
        <p:txBody>
          <a:bodyPr/>
          <a:lstStyle/>
          <a:p>
            <a:r>
              <a:rPr lang="en-US"/>
              <a:t>Copyright © 2023, Oracle and/or its affiliates </a:t>
            </a:r>
            <a:endParaRPr lang="en-US" dirty="0"/>
          </a:p>
        </p:txBody>
      </p:sp>
      <p:sp>
        <p:nvSpPr>
          <p:cNvPr id="5" name="Slide Number Placeholder 4">
            <a:extLst>
              <a:ext uri="{FF2B5EF4-FFF2-40B4-BE49-F238E27FC236}">
                <a16:creationId xmlns:a16="http://schemas.microsoft.com/office/drawing/2014/main" id="{BEB5DE82-4B97-4E18-8B33-C51A4C006DA3}"/>
              </a:ext>
            </a:extLst>
          </p:cNvPr>
          <p:cNvSpPr>
            <a:spLocks noGrp="1"/>
          </p:cNvSpPr>
          <p:nvPr>
            <p:ph type="sldNum" sz="quarter" idx="12"/>
          </p:nvPr>
        </p:nvSpPr>
        <p:spPr/>
        <p:txBody>
          <a:bodyPr/>
          <a:lstStyle/>
          <a:p>
            <a:fld id="{345D60D9-5372-5F40-9443-0F9AE5BDC3C8}" type="slidenum">
              <a:rPr lang="en-US" smtClean="0"/>
              <a:pPr/>
              <a:t>17</a:t>
            </a:fld>
            <a:endParaRPr lang="en-US" dirty="0"/>
          </a:p>
        </p:txBody>
      </p:sp>
      <p:sp>
        <p:nvSpPr>
          <p:cNvPr id="129" name="テキスト ボックス 51">
            <a:extLst>
              <a:ext uri="{FF2B5EF4-FFF2-40B4-BE49-F238E27FC236}">
                <a16:creationId xmlns:a16="http://schemas.microsoft.com/office/drawing/2014/main" id="{A29F9C90-BA34-41C0-81A9-81D25E044C5B}"/>
              </a:ext>
            </a:extLst>
          </p:cNvPr>
          <p:cNvSpPr txBox="1"/>
          <p:nvPr/>
        </p:nvSpPr>
        <p:spPr>
          <a:xfrm>
            <a:off x="748737" y="1173993"/>
            <a:ext cx="10125947" cy="584775"/>
          </a:xfrm>
          <a:prstGeom prst="rect">
            <a:avLst/>
          </a:prstGeom>
          <a:noFill/>
        </p:spPr>
        <p:txBody>
          <a:bodyPr wrap="square" rtlCol="0">
            <a:spAutoFit/>
          </a:bodyPr>
          <a:lstStyle/>
          <a:p>
            <a:r>
              <a:rPr kumimoji="1" lang="en-US" altLang="ja-JP" sz="1600" dirty="0">
                <a:solidFill>
                  <a:srgbClr val="312D2A"/>
                </a:solidFill>
                <a:latin typeface="Oracle Sans Tab"/>
              </a:rPr>
              <a:t>Button</a:t>
            </a:r>
            <a:r>
              <a:rPr kumimoji="1" lang="ja-JP" altLang="en-US" sz="1600" dirty="0">
                <a:solidFill>
                  <a:srgbClr val="312D2A"/>
                </a:solidFill>
                <a:latin typeface="Oracle Sans Tab"/>
              </a:rPr>
              <a:t>、</a:t>
            </a:r>
            <a:r>
              <a:rPr kumimoji="1" lang="en-US" altLang="ja-JP" sz="1600" dirty="0">
                <a:solidFill>
                  <a:srgbClr val="312D2A"/>
                </a:solidFill>
                <a:latin typeface="Oracle Sans Tab"/>
              </a:rPr>
              <a:t>LED</a:t>
            </a:r>
            <a:r>
              <a:rPr kumimoji="1" lang="ja-JP" altLang="en-US" sz="1600" dirty="0">
                <a:solidFill>
                  <a:srgbClr val="312D2A"/>
                </a:solidFill>
                <a:latin typeface="Oracle Sans Tab"/>
              </a:rPr>
              <a:t>、</a:t>
            </a:r>
            <a:r>
              <a:rPr kumimoji="1" lang="en-US" altLang="ja-JP" sz="1600" dirty="0">
                <a:solidFill>
                  <a:srgbClr val="312D2A"/>
                </a:solidFill>
                <a:latin typeface="Oracle Sans Tab"/>
              </a:rPr>
              <a:t>Sensor</a:t>
            </a:r>
            <a:r>
              <a:rPr kumimoji="1" lang="ja-JP" altLang="en-US" sz="1600" dirty="0">
                <a:solidFill>
                  <a:srgbClr val="312D2A"/>
                </a:solidFill>
                <a:latin typeface="Oracle Sans Tab"/>
              </a:rPr>
              <a:t>の</a:t>
            </a:r>
            <a:r>
              <a:rPr kumimoji="1" lang="en-US" altLang="ja-JP" sz="1600" dirty="0">
                <a:solidFill>
                  <a:srgbClr val="312D2A"/>
                </a:solidFill>
                <a:latin typeface="Oracle Sans Tab"/>
              </a:rPr>
              <a:t>3</a:t>
            </a:r>
            <a:r>
              <a:rPr kumimoji="1" lang="ja-JP" altLang="en-US" sz="1600" dirty="0">
                <a:solidFill>
                  <a:srgbClr val="312D2A"/>
                </a:solidFill>
                <a:latin typeface="Oracle Sans Tab"/>
              </a:rPr>
              <a:t>クラス分類</a:t>
            </a:r>
            <a:endParaRPr kumimoji="1" lang="en-US" altLang="ja-JP" sz="1600" dirty="0">
              <a:solidFill>
                <a:srgbClr val="312D2A"/>
              </a:solidFill>
              <a:latin typeface="Oracle Sans Tab"/>
            </a:endParaRPr>
          </a:p>
          <a:p>
            <a:r>
              <a:rPr kumimoji="1" lang="en-US" altLang="ja-JP" sz="1600" dirty="0">
                <a:solidFill>
                  <a:srgbClr val="312D2A"/>
                </a:solidFill>
                <a:latin typeface="Oracle Sans Tab"/>
              </a:rPr>
              <a:t>(</a:t>
            </a:r>
            <a:r>
              <a:rPr kumimoji="1" lang="ja-JP" altLang="en-US" sz="1600" dirty="0">
                <a:solidFill>
                  <a:srgbClr val="312D2A"/>
                </a:solidFill>
                <a:latin typeface="Oracle Sans Tab"/>
              </a:rPr>
              <a:t>入力された画像がボタン、</a:t>
            </a:r>
            <a:r>
              <a:rPr kumimoji="1" lang="en-US" altLang="ja-JP" sz="1600" dirty="0">
                <a:solidFill>
                  <a:srgbClr val="312D2A"/>
                </a:solidFill>
                <a:latin typeface="Oracle Sans Tab"/>
              </a:rPr>
              <a:t>LED</a:t>
            </a:r>
            <a:r>
              <a:rPr kumimoji="1" lang="ja-JP" altLang="en-US" sz="1600" dirty="0">
                <a:solidFill>
                  <a:srgbClr val="312D2A"/>
                </a:solidFill>
                <a:latin typeface="Oracle Sans Tab"/>
              </a:rPr>
              <a:t>、センサーのどれになるのかを推論する画像分類のモデル構築と推論</a:t>
            </a:r>
            <a:r>
              <a:rPr kumimoji="1" lang="en-US" altLang="ja-JP" sz="1600" dirty="0">
                <a:solidFill>
                  <a:srgbClr val="312D2A"/>
                </a:solidFill>
                <a:latin typeface="Oracle Sans Tab"/>
              </a:rPr>
              <a:t>)</a:t>
            </a:r>
            <a:endParaRPr kumimoji="1" lang="ja-JP" altLang="en-US" sz="1600" dirty="0">
              <a:solidFill>
                <a:srgbClr val="312D2A"/>
              </a:solidFill>
              <a:latin typeface="Oracle Sans Tab"/>
            </a:endParaRPr>
          </a:p>
        </p:txBody>
      </p:sp>
      <p:grpSp>
        <p:nvGrpSpPr>
          <p:cNvPr id="12" name="Group 11">
            <a:extLst>
              <a:ext uri="{FF2B5EF4-FFF2-40B4-BE49-F238E27FC236}">
                <a16:creationId xmlns:a16="http://schemas.microsoft.com/office/drawing/2014/main" id="{E70CAB23-D8D7-49D3-9D6F-5914D94FE3B7}"/>
              </a:ext>
            </a:extLst>
          </p:cNvPr>
          <p:cNvGrpSpPr/>
          <p:nvPr/>
        </p:nvGrpSpPr>
        <p:grpSpPr>
          <a:xfrm>
            <a:off x="195254" y="1939910"/>
            <a:ext cx="11941118" cy="3457807"/>
            <a:chOff x="195254" y="2176980"/>
            <a:chExt cx="11941118" cy="3457807"/>
          </a:xfrm>
        </p:grpSpPr>
        <p:sp>
          <p:nvSpPr>
            <p:cNvPr id="86" name="正方形/長方形 10">
              <a:extLst>
                <a:ext uri="{FF2B5EF4-FFF2-40B4-BE49-F238E27FC236}">
                  <a16:creationId xmlns:a16="http://schemas.microsoft.com/office/drawing/2014/main" id="{1B85BF2E-559C-4810-9395-1DFA83326BD7}"/>
                </a:ext>
              </a:extLst>
            </p:cNvPr>
            <p:cNvSpPr/>
            <p:nvPr/>
          </p:nvSpPr>
          <p:spPr>
            <a:xfrm>
              <a:off x="6246679" y="3012251"/>
              <a:ext cx="709760" cy="203652"/>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312D2A"/>
                  </a:solidFill>
                  <a:effectLst/>
                  <a:uLnTx/>
                  <a:uFillTx/>
                  <a:latin typeface="Oracle Sans Tab"/>
                  <a:ea typeface="+mn-ea"/>
                  <a:cs typeface="+mn-cs"/>
                </a:rPr>
                <a:t>Data</a:t>
              </a:r>
              <a:endParaRPr kumimoji="1" lang="ja-JP" altLang="en-US" sz="10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87" name="正方形/長方形 43">
              <a:extLst>
                <a:ext uri="{FF2B5EF4-FFF2-40B4-BE49-F238E27FC236}">
                  <a16:creationId xmlns:a16="http://schemas.microsoft.com/office/drawing/2014/main" id="{FB66951E-9EBA-44CD-84D6-F3D6776A8A9D}"/>
                </a:ext>
              </a:extLst>
            </p:cNvPr>
            <p:cNvSpPr/>
            <p:nvPr/>
          </p:nvSpPr>
          <p:spPr>
            <a:xfrm>
              <a:off x="6246679" y="3213131"/>
              <a:ext cx="709760" cy="494123"/>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88" name="正方形/長方形 44">
              <a:extLst>
                <a:ext uri="{FF2B5EF4-FFF2-40B4-BE49-F238E27FC236}">
                  <a16:creationId xmlns:a16="http://schemas.microsoft.com/office/drawing/2014/main" id="{B3407719-C3D2-4986-91C0-1197FB287513}"/>
                </a:ext>
              </a:extLst>
            </p:cNvPr>
            <p:cNvSpPr/>
            <p:nvPr/>
          </p:nvSpPr>
          <p:spPr>
            <a:xfrm>
              <a:off x="6247261" y="3708084"/>
              <a:ext cx="709760" cy="494123"/>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89" name="正方形/長方形 46">
              <a:extLst>
                <a:ext uri="{FF2B5EF4-FFF2-40B4-BE49-F238E27FC236}">
                  <a16:creationId xmlns:a16="http://schemas.microsoft.com/office/drawing/2014/main" id="{872EAF30-1C9B-43CC-8784-61F667532BBF}"/>
                </a:ext>
              </a:extLst>
            </p:cNvPr>
            <p:cNvSpPr/>
            <p:nvPr/>
          </p:nvSpPr>
          <p:spPr>
            <a:xfrm>
              <a:off x="6246145" y="4200438"/>
              <a:ext cx="709760" cy="494123"/>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08" name="正方形/長方形 6">
              <a:extLst>
                <a:ext uri="{FF2B5EF4-FFF2-40B4-BE49-F238E27FC236}">
                  <a16:creationId xmlns:a16="http://schemas.microsoft.com/office/drawing/2014/main" id="{EA6DC3DF-8236-43F8-AAAA-1BEECF193D47}"/>
                </a:ext>
              </a:extLst>
            </p:cNvPr>
            <p:cNvSpPr/>
            <p:nvPr/>
          </p:nvSpPr>
          <p:spPr>
            <a:xfrm>
              <a:off x="6435908" y="4375832"/>
              <a:ext cx="440470"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09" name="正方形/長方形 25">
              <a:extLst>
                <a:ext uri="{FF2B5EF4-FFF2-40B4-BE49-F238E27FC236}">
                  <a16:creationId xmlns:a16="http://schemas.microsoft.com/office/drawing/2014/main" id="{E2BD565E-2F8D-404A-B9D2-D4171C06B5A2}"/>
                </a:ext>
              </a:extLst>
            </p:cNvPr>
            <p:cNvSpPr/>
            <p:nvPr/>
          </p:nvSpPr>
          <p:spPr>
            <a:xfrm>
              <a:off x="6405456" y="4345438"/>
              <a:ext cx="440470"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10" name="正方形/長方形 26">
              <a:extLst>
                <a:ext uri="{FF2B5EF4-FFF2-40B4-BE49-F238E27FC236}">
                  <a16:creationId xmlns:a16="http://schemas.microsoft.com/office/drawing/2014/main" id="{8901D297-39C3-4285-B5A6-07D2C639733C}"/>
                </a:ext>
              </a:extLst>
            </p:cNvPr>
            <p:cNvSpPr/>
            <p:nvPr/>
          </p:nvSpPr>
          <p:spPr>
            <a:xfrm>
              <a:off x="6367392" y="4306978"/>
              <a:ext cx="440470"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11" name="正方形/長方形 27">
              <a:extLst>
                <a:ext uri="{FF2B5EF4-FFF2-40B4-BE49-F238E27FC236}">
                  <a16:creationId xmlns:a16="http://schemas.microsoft.com/office/drawing/2014/main" id="{3A6E7C47-FCD2-493D-AC05-4C6BA2CF1B7F}"/>
                </a:ext>
              </a:extLst>
            </p:cNvPr>
            <p:cNvSpPr/>
            <p:nvPr/>
          </p:nvSpPr>
          <p:spPr>
            <a:xfrm>
              <a:off x="6337509" y="4274780"/>
              <a:ext cx="440470"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03" name="正方形/長方形 28">
              <a:extLst>
                <a:ext uri="{FF2B5EF4-FFF2-40B4-BE49-F238E27FC236}">
                  <a16:creationId xmlns:a16="http://schemas.microsoft.com/office/drawing/2014/main" id="{07D73978-3E1C-43B4-B754-665A5EB4BC97}"/>
                </a:ext>
              </a:extLst>
            </p:cNvPr>
            <p:cNvSpPr/>
            <p:nvPr/>
          </p:nvSpPr>
          <p:spPr>
            <a:xfrm>
              <a:off x="6436105" y="3905884"/>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04" name="正方形/長方形 29">
              <a:extLst>
                <a:ext uri="{FF2B5EF4-FFF2-40B4-BE49-F238E27FC236}">
                  <a16:creationId xmlns:a16="http://schemas.microsoft.com/office/drawing/2014/main" id="{2A258026-2966-4140-AE6E-5975DFCB81F6}"/>
                </a:ext>
              </a:extLst>
            </p:cNvPr>
            <p:cNvSpPr/>
            <p:nvPr/>
          </p:nvSpPr>
          <p:spPr>
            <a:xfrm>
              <a:off x="6405653" y="3875490"/>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05" name="正方形/長方形 30">
              <a:extLst>
                <a:ext uri="{FF2B5EF4-FFF2-40B4-BE49-F238E27FC236}">
                  <a16:creationId xmlns:a16="http://schemas.microsoft.com/office/drawing/2014/main" id="{BBB9FE83-64B5-464A-B72D-5DEC64A00D2C}"/>
                </a:ext>
              </a:extLst>
            </p:cNvPr>
            <p:cNvSpPr/>
            <p:nvPr/>
          </p:nvSpPr>
          <p:spPr>
            <a:xfrm>
              <a:off x="6367589" y="3837030"/>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06" name="正方形/長方形 31">
              <a:extLst>
                <a:ext uri="{FF2B5EF4-FFF2-40B4-BE49-F238E27FC236}">
                  <a16:creationId xmlns:a16="http://schemas.microsoft.com/office/drawing/2014/main" id="{B4ADD381-2DA7-4211-91AC-4CC1AC07EC97}"/>
                </a:ext>
              </a:extLst>
            </p:cNvPr>
            <p:cNvSpPr/>
            <p:nvPr/>
          </p:nvSpPr>
          <p:spPr>
            <a:xfrm>
              <a:off x="6337706" y="3804832"/>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98" name="正方形/長方形 33">
              <a:extLst>
                <a:ext uri="{FF2B5EF4-FFF2-40B4-BE49-F238E27FC236}">
                  <a16:creationId xmlns:a16="http://schemas.microsoft.com/office/drawing/2014/main" id="{AE946452-6185-45E1-A953-E8995D2A4589}"/>
                </a:ext>
              </a:extLst>
            </p:cNvPr>
            <p:cNvSpPr/>
            <p:nvPr/>
          </p:nvSpPr>
          <p:spPr>
            <a:xfrm>
              <a:off x="6435907" y="3421954"/>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99" name="正方形/長方形 34">
              <a:extLst>
                <a:ext uri="{FF2B5EF4-FFF2-40B4-BE49-F238E27FC236}">
                  <a16:creationId xmlns:a16="http://schemas.microsoft.com/office/drawing/2014/main" id="{37736FA2-252F-457B-B68D-00904627940B}"/>
                </a:ext>
              </a:extLst>
            </p:cNvPr>
            <p:cNvSpPr/>
            <p:nvPr/>
          </p:nvSpPr>
          <p:spPr>
            <a:xfrm>
              <a:off x="6405456" y="3391560"/>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00" name="正方形/長方形 35">
              <a:extLst>
                <a:ext uri="{FF2B5EF4-FFF2-40B4-BE49-F238E27FC236}">
                  <a16:creationId xmlns:a16="http://schemas.microsoft.com/office/drawing/2014/main" id="{5FB3DF78-FB5A-4C3E-B870-1DC715D1DB3D}"/>
                </a:ext>
              </a:extLst>
            </p:cNvPr>
            <p:cNvSpPr/>
            <p:nvPr/>
          </p:nvSpPr>
          <p:spPr>
            <a:xfrm>
              <a:off x="6367392" y="3353100"/>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01" name="正方形/長方形 36">
              <a:extLst>
                <a:ext uri="{FF2B5EF4-FFF2-40B4-BE49-F238E27FC236}">
                  <a16:creationId xmlns:a16="http://schemas.microsoft.com/office/drawing/2014/main" id="{3B0991FD-A944-429F-A4A2-97CC91946778}"/>
                </a:ext>
              </a:extLst>
            </p:cNvPr>
            <p:cNvSpPr/>
            <p:nvPr/>
          </p:nvSpPr>
          <p:spPr>
            <a:xfrm>
              <a:off x="6337509" y="3320902"/>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grpSp>
          <p:nvGrpSpPr>
            <p:cNvPr id="93" name="グループ化 11">
              <a:extLst>
                <a:ext uri="{FF2B5EF4-FFF2-40B4-BE49-F238E27FC236}">
                  <a16:creationId xmlns:a16="http://schemas.microsoft.com/office/drawing/2014/main" id="{E90CC618-1271-4E73-920E-33C74A32561D}"/>
                </a:ext>
              </a:extLst>
            </p:cNvPr>
            <p:cNvGrpSpPr/>
            <p:nvPr/>
          </p:nvGrpSpPr>
          <p:grpSpPr>
            <a:xfrm>
              <a:off x="6949286" y="3012953"/>
              <a:ext cx="717064" cy="1682310"/>
              <a:chOff x="4777464" y="1393617"/>
              <a:chExt cx="1305014" cy="3067428"/>
            </a:xfrm>
          </p:grpSpPr>
          <p:sp>
            <p:nvSpPr>
              <p:cNvPr id="94" name="正方形/長方形 47">
                <a:extLst>
                  <a:ext uri="{FF2B5EF4-FFF2-40B4-BE49-F238E27FC236}">
                    <a16:creationId xmlns:a16="http://schemas.microsoft.com/office/drawing/2014/main" id="{95738AA2-D0BF-422D-ACAA-5ACD694E1757}"/>
                  </a:ext>
                </a:extLst>
              </p:cNvPr>
              <p:cNvSpPr/>
              <p:nvPr/>
            </p:nvSpPr>
            <p:spPr>
              <a:xfrm>
                <a:off x="4777464" y="1393617"/>
                <a:ext cx="1291720" cy="371327"/>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312D2A"/>
                    </a:solidFill>
                    <a:effectLst/>
                    <a:uLnTx/>
                    <a:uFillTx/>
                    <a:latin typeface="Oracle Sans Tab"/>
                    <a:ea typeface="+mn-ea"/>
                    <a:cs typeface="+mn-cs"/>
                  </a:rPr>
                  <a:t>Label</a:t>
                </a:r>
                <a:endParaRPr kumimoji="1" lang="ja-JP" altLang="en-US" sz="10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95" name="正方形/長方形 48">
                <a:extLst>
                  <a:ext uri="{FF2B5EF4-FFF2-40B4-BE49-F238E27FC236}">
                    <a16:creationId xmlns:a16="http://schemas.microsoft.com/office/drawing/2014/main" id="{786EAC58-A785-4DA4-A343-03C02911035B}"/>
                  </a:ext>
                </a:extLst>
              </p:cNvPr>
              <p:cNvSpPr/>
              <p:nvPr/>
            </p:nvSpPr>
            <p:spPr>
              <a:xfrm>
                <a:off x="4777464" y="1759889"/>
                <a:ext cx="1291721"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312D2A"/>
                    </a:solidFill>
                    <a:effectLst/>
                    <a:uLnTx/>
                    <a:uFillTx/>
                    <a:latin typeface="Oracle Sans Tab"/>
                    <a:ea typeface="+mn-ea"/>
                    <a:cs typeface="+mn-cs"/>
                  </a:rPr>
                  <a:t>Button</a:t>
                </a:r>
                <a:endParaRPr kumimoji="1" lang="ja-JP" altLang="en-US" sz="10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96" name="正方形/長方形 49">
                <a:extLst>
                  <a:ext uri="{FF2B5EF4-FFF2-40B4-BE49-F238E27FC236}">
                    <a16:creationId xmlns:a16="http://schemas.microsoft.com/office/drawing/2014/main" id="{9F4C2FC8-4B97-4DF0-A5F5-68126D7C8478}"/>
                  </a:ext>
                </a:extLst>
              </p:cNvPr>
              <p:cNvSpPr/>
              <p:nvPr/>
            </p:nvSpPr>
            <p:spPr>
              <a:xfrm>
                <a:off x="4778241" y="2662360"/>
                <a:ext cx="1291720"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312D2A"/>
                    </a:solidFill>
                    <a:effectLst/>
                    <a:uLnTx/>
                    <a:uFillTx/>
                    <a:latin typeface="Oracle Sans Tab"/>
                    <a:ea typeface="+mn-ea"/>
                    <a:cs typeface="+mn-cs"/>
                  </a:rPr>
                  <a:t>LED</a:t>
                </a:r>
                <a:endParaRPr kumimoji="1" lang="ja-JP" altLang="en-US" sz="10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97" name="正方形/長方形 50">
                <a:extLst>
                  <a:ext uri="{FF2B5EF4-FFF2-40B4-BE49-F238E27FC236}">
                    <a16:creationId xmlns:a16="http://schemas.microsoft.com/office/drawing/2014/main" id="{8AB1CA92-F75A-48F1-BEA6-1CBE32E0D1E0}"/>
                  </a:ext>
                </a:extLst>
              </p:cNvPr>
              <p:cNvSpPr/>
              <p:nvPr/>
            </p:nvSpPr>
            <p:spPr>
              <a:xfrm>
                <a:off x="4790757" y="3560089"/>
                <a:ext cx="1291721"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312D2A"/>
                    </a:solidFill>
                    <a:effectLst/>
                    <a:uLnTx/>
                    <a:uFillTx/>
                    <a:latin typeface="Oracle Sans Tab"/>
                    <a:ea typeface="+mn-ea"/>
                    <a:cs typeface="+mn-cs"/>
                  </a:rPr>
                  <a:t>Sensor</a:t>
                </a:r>
                <a:endParaRPr kumimoji="1" lang="ja-JP" altLang="en-US" sz="1000" b="0" i="0" u="none" strike="noStrike" kern="0" cap="none" spc="0" normalizeH="0" baseline="0" noProof="0" dirty="0">
                  <a:ln>
                    <a:noFill/>
                  </a:ln>
                  <a:solidFill>
                    <a:srgbClr val="312D2A"/>
                  </a:solidFill>
                  <a:effectLst/>
                  <a:uLnTx/>
                  <a:uFillTx/>
                  <a:latin typeface="Oracle Sans Tab"/>
                  <a:ea typeface="+mn-ea"/>
                  <a:cs typeface="+mn-cs"/>
                </a:endParaRPr>
              </a:p>
            </p:txBody>
          </p:sp>
        </p:grpSp>
        <p:sp>
          <p:nvSpPr>
            <p:cNvPr id="85" name="テキスト ボックス 55">
              <a:extLst>
                <a:ext uri="{FF2B5EF4-FFF2-40B4-BE49-F238E27FC236}">
                  <a16:creationId xmlns:a16="http://schemas.microsoft.com/office/drawing/2014/main" id="{F70025DF-579A-47CF-9326-B5AFEEAECA09}"/>
                </a:ext>
              </a:extLst>
            </p:cNvPr>
            <p:cNvSpPr txBox="1"/>
            <p:nvPr/>
          </p:nvSpPr>
          <p:spPr>
            <a:xfrm>
              <a:off x="6380642" y="2755702"/>
              <a:ext cx="1215368" cy="2280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srgbClr val="312D2A"/>
                  </a:solidFill>
                  <a:effectLst/>
                  <a:uLnTx/>
                  <a:uFillTx/>
                  <a:latin typeface="Oracle Sans Tab"/>
                </a:rPr>
                <a:t>データセット</a:t>
              </a:r>
              <a:r>
                <a:rPr kumimoji="1" lang="en-US" altLang="ja-JP" sz="1000" b="0" i="0" u="none" strike="noStrike" kern="0" cap="none" spc="0" normalizeH="0" baseline="0" noProof="0" dirty="0">
                  <a:ln>
                    <a:noFill/>
                  </a:ln>
                  <a:solidFill>
                    <a:srgbClr val="312D2A"/>
                  </a:solidFill>
                  <a:effectLst/>
                  <a:uLnTx/>
                  <a:uFillTx/>
                  <a:latin typeface="Oracle Sans Tab"/>
                </a:rPr>
                <a:t>(</a:t>
              </a:r>
              <a:r>
                <a:rPr kumimoji="1" lang="ja-JP" altLang="en-US" sz="1000" b="0" i="0" u="none" strike="noStrike" kern="0" cap="none" spc="0" normalizeH="0" baseline="0" noProof="0" dirty="0">
                  <a:ln>
                    <a:noFill/>
                  </a:ln>
                  <a:solidFill>
                    <a:srgbClr val="312D2A"/>
                  </a:solidFill>
                  <a:effectLst/>
                  <a:uLnTx/>
                  <a:uFillTx/>
                  <a:latin typeface="Oracle Sans Tab"/>
                </a:rPr>
                <a:t>例</a:t>
              </a:r>
              <a:r>
                <a:rPr kumimoji="1" lang="en-US" altLang="ja-JP" sz="1000" b="0" i="0" u="none" strike="noStrike" kern="0" cap="none" spc="0" normalizeH="0" baseline="0" noProof="0" dirty="0">
                  <a:ln>
                    <a:noFill/>
                  </a:ln>
                  <a:solidFill>
                    <a:srgbClr val="312D2A"/>
                  </a:solidFill>
                  <a:effectLst/>
                  <a:uLnTx/>
                  <a:uFillTx/>
                  <a:latin typeface="Oracle Sans Tab"/>
                </a:rPr>
                <a:t>)</a:t>
              </a:r>
              <a:endParaRPr kumimoji="1" lang="ja-JP" altLang="en-US" sz="1000" b="0" i="0" u="none" strike="noStrike" kern="0" cap="none" spc="0" normalizeH="0" baseline="0" noProof="0" dirty="0">
                <a:ln>
                  <a:noFill/>
                </a:ln>
                <a:solidFill>
                  <a:srgbClr val="312D2A"/>
                </a:solidFill>
                <a:effectLst/>
                <a:uLnTx/>
                <a:uFillTx/>
                <a:latin typeface="Oracle Sans Tab"/>
              </a:endParaRPr>
            </a:p>
          </p:txBody>
        </p:sp>
        <p:sp>
          <p:nvSpPr>
            <p:cNvPr id="113" name="四角形: 角を丸くする 17">
              <a:extLst>
                <a:ext uri="{FF2B5EF4-FFF2-40B4-BE49-F238E27FC236}">
                  <a16:creationId xmlns:a16="http://schemas.microsoft.com/office/drawing/2014/main" id="{E8C75AC5-FA67-4E4E-8E61-5FF3E28B0D13}"/>
                </a:ext>
              </a:extLst>
            </p:cNvPr>
            <p:cNvSpPr/>
            <p:nvPr/>
          </p:nvSpPr>
          <p:spPr>
            <a:xfrm>
              <a:off x="4627074" y="3381229"/>
              <a:ext cx="1002148" cy="944713"/>
            </a:xfrm>
            <a:prstGeom prst="roundRect">
              <a:avLst/>
            </a:prstGeom>
            <a:solidFill>
              <a:srgbClr val="FCFBFA"/>
            </a:solidFill>
            <a:ln w="571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Labeling</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Service</a:t>
              </a:r>
              <a:endParaRPr kumimoji="1" lang="ja-JP" altLang="en-US" sz="14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114" name="四角形: 角を丸くする 59">
              <a:extLst>
                <a:ext uri="{FF2B5EF4-FFF2-40B4-BE49-F238E27FC236}">
                  <a16:creationId xmlns:a16="http://schemas.microsoft.com/office/drawing/2014/main" id="{9C1816B6-E758-4FD1-BFD1-EF1BB2801079}"/>
                </a:ext>
              </a:extLst>
            </p:cNvPr>
            <p:cNvSpPr/>
            <p:nvPr/>
          </p:nvSpPr>
          <p:spPr>
            <a:xfrm>
              <a:off x="8261503" y="3359324"/>
              <a:ext cx="1023188" cy="951620"/>
            </a:xfrm>
            <a:prstGeom prst="roundRect">
              <a:avLst/>
            </a:prstGeom>
            <a:solidFill>
              <a:srgbClr val="FCFBFA"/>
            </a:solidFill>
            <a:ln w="571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AI</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Vision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Service</a:t>
              </a:r>
              <a:endParaRPr kumimoji="1" lang="ja-JP" altLang="en-US" sz="14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118" name="テキスト ボックス 67">
              <a:extLst>
                <a:ext uri="{FF2B5EF4-FFF2-40B4-BE49-F238E27FC236}">
                  <a16:creationId xmlns:a16="http://schemas.microsoft.com/office/drawing/2014/main" id="{AA99BA42-F0DD-410A-B201-FA8D3975A97C}"/>
                </a:ext>
              </a:extLst>
            </p:cNvPr>
            <p:cNvSpPr txBox="1"/>
            <p:nvPr/>
          </p:nvSpPr>
          <p:spPr>
            <a:xfrm>
              <a:off x="9888528" y="3168502"/>
              <a:ext cx="615135" cy="400110"/>
            </a:xfrm>
            <a:prstGeom prst="rect">
              <a:avLst/>
            </a:prstGeom>
            <a:noFill/>
          </p:spPr>
          <p:txBody>
            <a:bodyPr wrap="square" rtlCol="0">
              <a:spAutoFit/>
            </a:bodyPr>
            <a:lstStyle/>
            <a:p>
              <a:pPr algn="ctr"/>
              <a:r>
                <a:rPr kumimoji="1" lang="ja-JP" altLang="en-US" sz="1000" dirty="0">
                  <a:solidFill>
                    <a:srgbClr val="312D2A"/>
                  </a:solidFill>
                  <a:latin typeface="Oracle Sans Tab"/>
                </a:rPr>
                <a:t>カスタム</a:t>
              </a:r>
              <a:endParaRPr kumimoji="1" lang="en-US" altLang="ja-JP" sz="1000" dirty="0">
                <a:solidFill>
                  <a:srgbClr val="312D2A"/>
                </a:solidFill>
                <a:latin typeface="Oracle Sans Tab"/>
              </a:endParaRPr>
            </a:p>
            <a:p>
              <a:pPr algn="ctr"/>
              <a:r>
                <a:rPr kumimoji="1" lang="ja-JP" altLang="en-US" sz="1000" dirty="0">
                  <a:solidFill>
                    <a:srgbClr val="312D2A"/>
                  </a:solidFill>
                  <a:latin typeface="Oracle Sans Tab"/>
                </a:rPr>
                <a:t>モデル</a:t>
              </a:r>
            </a:p>
          </p:txBody>
        </p:sp>
        <p:sp>
          <p:nvSpPr>
            <p:cNvPr id="120" name="テキスト ボックス 19">
              <a:extLst>
                <a:ext uri="{FF2B5EF4-FFF2-40B4-BE49-F238E27FC236}">
                  <a16:creationId xmlns:a16="http://schemas.microsoft.com/office/drawing/2014/main" id="{F0608C9A-679C-43C8-BA39-D6202AC67A97}"/>
                </a:ext>
              </a:extLst>
            </p:cNvPr>
            <p:cNvSpPr txBox="1"/>
            <p:nvPr/>
          </p:nvSpPr>
          <p:spPr>
            <a:xfrm>
              <a:off x="10895879" y="4119371"/>
              <a:ext cx="1240493" cy="246221"/>
            </a:xfrm>
            <a:prstGeom prst="rect">
              <a:avLst/>
            </a:prstGeom>
            <a:noFill/>
          </p:spPr>
          <p:txBody>
            <a:bodyPr wrap="square" rtlCol="0">
              <a:spAutoFit/>
            </a:bodyPr>
            <a:lstStyle/>
            <a:p>
              <a:r>
                <a:rPr kumimoji="1" lang="ja-JP" altLang="en-US" sz="1000" dirty="0">
                  <a:solidFill>
                    <a:srgbClr val="312D2A"/>
                  </a:solidFill>
                  <a:latin typeface="Oracle Sans Tab"/>
                </a:rPr>
                <a:t>予測結果：</a:t>
              </a:r>
              <a:r>
                <a:rPr kumimoji="1" lang="en-US" altLang="ja-JP" sz="1000" dirty="0">
                  <a:solidFill>
                    <a:srgbClr val="312D2A"/>
                  </a:solidFill>
                  <a:latin typeface="Oracle Sans Tab"/>
                </a:rPr>
                <a:t>Button</a:t>
              </a:r>
              <a:endParaRPr kumimoji="1" lang="ja-JP" altLang="en-US" sz="1000" dirty="0" err="1">
                <a:solidFill>
                  <a:srgbClr val="312D2A"/>
                </a:solidFill>
                <a:latin typeface="Oracle Sans Tab"/>
              </a:endParaRPr>
            </a:p>
          </p:txBody>
        </p:sp>
        <p:sp>
          <p:nvSpPr>
            <p:cNvPr id="121" name="矢印: 右カーブ 24">
              <a:extLst>
                <a:ext uri="{FF2B5EF4-FFF2-40B4-BE49-F238E27FC236}">
                  <a16:creationId xmlns:a16="http://schemas.microsoft.com/office/drawing/2014/main" id="{A2903C6F-9E5F-4640-806B-30C529499BA1}"/>
                </a:ext>
              </a:extLst>
            </p:cNvPr>
            <p:cNvSpPr/>
            <p:nvPr/>
          </p:nvSpPr>
          <p:spPr>
            <a:xfrm>
              <a:off x="10526707" y="3545158"/>
              <a:ext cx="331669" cy="785907"/>
            </a:xfrm>
            <a:prstGeom prst="curvedRightArrow">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22" name="テキスト ボックス 73">
              <a:extLst>
                <a:ext uri="{FF2B5EF4-FFF2-40B4-BE49-F238E27FC236}">
                  <a16:creationId xmlns:a16="http://schemas.microsoft.com/office/drawing/2014/main" id="{39D8E1C3-C5FA-4906-8FD2-A5B2BDDBAEE0}"/>
                </a:ext>
              </a:extLst>
            </p:cNvPr>
            <p:cNvSpPr txBox="1"/>
            <p:nvPr/>
          </p:nvSpPr>
          <p:spPr>
            <a:xfrm>
              <a:off x="11040411" y="3029055"/>
              <a:ext cx="824961" cy="228068"/>
            </a:xfrm>
            <a:prstGeom prst="rect">
              <a:avLst/>
            </a:prstGeom>
            <a:noFill/>
          </p:spPr>
          <p:txBody>
            <a:bodyPr wrap="square" rtlCol="0">
              <a:spAutoFit/>
            </a:bodyPr>
            <a:lstStyle/>
            <a:p>
              <a:r>
                <a:rPr kumimoji="1" lang="ja-JP" altLang="en-US" sz="1000" dirty="0">
                  <a:solidFill>
                    <a:srgbClr val="312D2A"/>
                  </a:solidFill>
                  <a:latin typeface="Oracle Sans Tab"/>
                </a:rPr>
                <a:t>予測処理</a:t>
              </a:r>
            </a:p>
          </p:txBody>
        </p:sp>
        <p:sp>
          <p:nvSpPr>
            <p:cNvPr id="125" name="矢印: 右 38">
              <a:extLst>
                <a:ext uri="{FF2B5EF4-FFF2-40B4-BE49-F238E27FC236}">
                  <a16:creationId xmlns:a16="http://schemas.microsoft.com/office/drawing/2014/main" id="{401C1021-1E23-43F9-A8FB-0B01AA79CC44}"/>
                </a:ext>
              </a:extLst>
            </p:cNvPr>
            <p:cNvSpPr/>
            <p:nvPr/>
          </p:nvSpPr>
          <p:spPr>
            <a:xfrm>
              <a:off x="4061647" y="3603477"/>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126" name="矢印: 右 79">
              <a:extLst>
                <a:ext uri="{FF2B5EF4-FFF2-40B4-BE49-F238E27FC236}">
                  <a16:creationId xmlns:a16="http://schemas.microsoft.com/office/drawing/2014/main" id="{8C1CBB4E-F47C-4849-A5F3-B736A3522B86}"/>
                </a:ext>
              </a:extLst>
            </p:cNvPr>
            <p:cNvSpPr/>
            <p:nvPr/>
          </p:nvSpPr>
          <p:spPr>
            <a:xfrm>
              <a:off x="5696052" y="3595100"/>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27" name="矢印: 右 81">
              <a:extLst>
                <a:ext uri="{FF2B5EF4-FFF2-40B4-BE49-F238E27FC236}">
                  <a16:creationId xmlns:a16="http://schemas.microsoft.com/office/drawing/2014/main" id="{00D23D0E-D1EC-423E-A5B2-DBE1E9199F52}"/>
                </a:ext>
              </a:extLst>
            </p:cNvPr>
            <p:cNvSpPr/>
            <p:nvPr/>
          </p:nvSpPr>
          <p:spPr>
            <a:xfrm>
              <a:off x="7710861" y="3570558"/>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28" name="矢印: 右 82">
              <a:extLst>
                <a:ext uri="{FF2B5EF4-FFF2-40B4-BE49-F238E27FC236}">
                  <a16:creationId xmlns:a16="http://schemas.microsoft.com/office/drawing/2014/main" id="{2B2C2525-43E5-4FB2-A1F1-AAF41B739144}"/>
                </a:ext>
              </a:extLst>
            </p:cNvPr>
            <p:cNvSpPr/>
            <p:nvPr/>
          </p:nvSpPr>
          <p:spPr>
            <a:xfrm>
              <a:off x="9382682" y="3574513"/>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130" name="テキスト ボックス 87">
              <a:extLst>
                <a:ext uri="{FF2B5EF4-FFF2-40B4-BE49-F238E27FC236}">
                  <a16:creationId xmlns:a16="http://schemas.microsoft.com/office/drawing/2014/main" id="{60DE69FF-D6B8-42B8-B32E-F31A622BD7BA}"/>
                </a:ext>
              </a:extLst>
            </p:cNvPr>
            <p:cNvSpPr txBox="1"/>
            <p:nvPr/>
          </p:nvSpPr>
          <p:spPr>
            <a:xfrm>
              <a:off x="3918808" y="2864385"/>
              <a:ext cx="2017396" cy="233673"/>
            </a:xfrm>
            <a:prstGeom prst="rect">
              <a:avLst/>
            </a:prstGeom>
            <a:noFill/>
          </p:spPr>
          <p:txBody>
            <a:bodyPr wrap="square">
              <a:spAutoFit/>
            </a:bodyPr>
            <a:lstStyle/>
            <a:p>
              <a:r>
                <a:rPr kumimoji="1" lang="ja-JP" altLang="en-US" sz="1400" b="1" u="sng" dirty="0">
                  <a:solidFill>
                    <a:srgbClr val="312D2A"/>
                  </a:solidFill>
                  <a:latin typeface="Oracle Sans Tab"/>
                </a:rPr>
                <a:t>データセットの構築、管理</a:t>
              </a:r>
              <a:endParaRPr lang="ja-JP" altLang="en-US" sz="1400" b="1" u="sng" dirty="0">
                <a:solidFill>
                  <a:srgbClr val="312D2A"/>
                </a:solidFill>
                <a:latin typeface="Oracle Sans Tab"/>
              </a:endParaRPr>
            </a:p>
          </p:txBody>
        </p:sp>
        <p:sp>
          <p:nvSpPr>
            <p:cNvPr id="131" name="テキスト ボックス 89">
              <a:extLst>
                <a:ext uri="{FF2B5EF4-FFF2-40B4-BE49-F238E27FC236}">
                  <a16:creationId xmlns:a16="http://schemas.microsoft.com/office/drawing/2014/main" id="{C5F55D5E-097A-4582-B465-6C8EE3235E95}"/>
                </a:ext>
              </a:extLst>
            </p:cNvPr>
            <p:cNvSpPr txBox="1"/>
            <p:nvPr/>
          </p:nvSpPr>
          <p:spPr>
            <a:xfrm>
              <a:off x="8059420" y="2864383"/>
              <a:ext cx="1510877" cy="285086"/>
            </a:xfrm>
            <a:prstGeom prst="rect">
              <a:avLst/>
            </a:prstGeom>
            <a:noFill/>
          </p:spPr>
          <p:txBody>
            <a:bodyPr wrap="square">
              <a:spAutoFit/>
            </a:bodyPr>
            <a:lstStyle/>
            <a:p>
              <a:r>
                <a:rPr kumimoji="1" lang="ja-JP" altLang="en-US" sz="1400" b="1" u="sng" dirty="0">
                  <a:solidFill>
                    <a:srgbClr val="312D2A"/>
                  </a:solidFill>
                  <a:latin typeface="Oracle Sans Tab"/>
                </a:rPr>
                <a:t>予測モデルの構築</a:t>
              </a:r>
              <a:endParaRPr kumimoji="1" lang="en-US" altLang="ja-JP" sz="1400" b="1" u="sng" dirty="0">
                <a:solidFill>
                  <a:srgbClr val="312D2A"/>
                </a:solidFill>
                <a:latin typeface="Oracle Sans Tab"/>
              </a:endParaRPr>
            </a:p>
          </p:txBody>
        </p:sp>
        <p:sp>
          <p:nvSpPr>
            <p:cNvPr id="132" name="テキスト ボックス 90">
              <a:extLst>
                <a:ext uri="{FF2B5EF4-FFF2-40B4-BE49-F238E27FC236}">
                  <a16:creationId xmlns:a16="http://schemas.microsoft.com/office/drawing/2014/main" id="{070D5DF3-37E1-460A-A832-1010A573EE51}"/>
                </a:ext>
              </a:extLst>
            </p:cNvPr>
            <p:cNvSpPr txBox="1"/>
            <p:nvPr/>
          </p:nvSpPr>
          <p:spPr>
            <a:xfrm>
              <a:off x="4066077" y="4152620"/>
              <a:ext cx="615134" cy="228068"/>
            </a:xfrm>
            <a:prstGeom prst="rect">
              <a:avLst/>
            </a:prstGeom>
            <a:noFill/>
          </p:spPr>
          <p:txBody>
            <a:bodyPr wrap="square" rtlCol="0">
              <a:spAutoFit/>
            </a:bodyPr>
            <a:lstStyle/>
            <a:p>
              <a:r>
                <a:rPr kumimoji="1" lang="en-US" altLang="ja-JP" sz="1000" dirty="0">
                  <a:solidFill>
                    <a:srgbClr val="312D2A"/>
                  </a:solidFill>
                  <a:latin typeface="Oracle Sans Tab"/>
                </a:rPr>
                <a:t>input</a:t>
              </a:r>
              <a:endParaRPr kumimoji="1" lang="ja-JP" altLang="en-US" sz="1000" dirty="0">
                <a:solidFill>
                  <a:srgbClr val="312D2A"/>
                </a:solidFill>
                <a:latin typeface="Oracle Sans Tab"/>
              </a:endParaRPr>
            </a:p>
          </p:txBody>
        </p:sp>
        <p:sp>
          <p:nvSpPr>
            <p:cNvPr id="133" name="テキスト ボックス 91">
              <a:extLst>
                <a:ext uri="{FF2B5EF4-FFF2-40B4-BE49-F238E27FC236}">
                  <a16:creationId xmlns:a16="http://schemas.microsoft.com/office/drawing/2014/main" id="{CD87D91A-8731-4D02-9F78-05C6C97B05AB}"/>
                </a:ext>
              </a:extLst>
            </p:cNvPr>
            <p:cNvSpPr txBox="1"/>
            <p:nvPr/>
          </p:nvSpPr>
          <p:spPr>
            <a:xfrm>
              <a:off x="7688220" y="4101019"/>
              <a:ext cx="615134" cy="228068"/>
            </a:xfrm>
            <a:prstGeom prst="rect">
              <a:avLst/>
            </a:prstGeom>
            <a:noFill/>
          </p:spPr>
          <p:txBody>
            <a:bodyPr wrap="square" rtlCol="0">
              <a:spAutoFit/>
            </a:bodyPr>
            <a:lstStyle/>
            <a:p>
              <a:r>
                <a:rPr kumimoji="1" lang="en-US" altLang="ja-JP" sz="1000" dirty="0">
                  <a:solidFill>
                    <a:srgbClr val="312D2A"/>
                  </a:solidFill>
                  <a:latin typeface="Oracle Sans Tab"/>
                </a:rPr>
                <a:t>input</a:t>
              </a:r>
              <a:endParaRPr kumimoji="1" lang="ja-JP" altLang="en-US" sz="1000" dirty="0">
                <a:solidFill>
                  <a:srgbClr val="312D2A"/>
                </a:solidFill>
                <a:latin typeface="Oracle Sans Tab"/>
              </a:endParaRPr>
            </a:p>
          </p:txBody>
        </p:sp>
        <p:sp>
          <p:nvSpPr>
            <p:cNvPr id="134" name="テキスト ボックス 92">
              <a:extLst>
                <a:ext uri="{FF2B5EF4-FFF2-40B4-BE49-F238E27FC236}">
                  <a16:creationId xmlns:a16="http://schemas.microsoft.com/office/drawing/2014/main" id="{66D7FF0D-C4AD-4E3E-AD0D-4CE610675A9C}"/>
                </a:ext>
              </a:extLst>
            </p:cNvPr>
            <p:cNvSpPr txBox="1"/>
            <p:nvPr/>
          </p:nvSpPr>
          <p:spPr>
            <a:xfrm>
              <a:off x="5614076" y="4133492"/>
              <a:ext cx="615134" cy="228068"/>
            </a:xfrm>
            <a:prstGeom prst="rect">
              <a:avLst/>
            </a:prstGeom>
            <a:noFill/>
          </p:spPr>
          <p:txBody>
            <a:bodyPr wrap="square" rtlCol="0">
              <a:spAutoFit/>
            </a:bodyPr>
            <a:lstStyle/>
            <a:p>
              <a:r>
                <a:rPr kumimoji="1" lang="en-US" altLang="ja-JP" sz="1000" dirty="0">
                  <a:solidFill>
                    <a:srgbClr val="312D2A"/>
                  </a:solidFill>
                  <a:latin typeface="Oracle Sans Tab"/>
                </a:rPr>
                <a:t>output</a:t>
              </a:r>
              <a:endParaRPr kumimoji="1" lang="ja-JP" altLang="en-US" sz="1000" dirty="0">
                <a:solidFill>
                  <a:srgbClr val="312D2A"/>
                </a:solidFill>
                <a:latin typeface="Oracle Sans Tab"/>
              </a:endParaRPr>
            </a:p>
          </p:txBody>
        </p:sp>
        <p:sp>
          <p:nvSpPr>
            <p:cNvPr id="135" name="テキスト ボックス 93">
              <a:extLst>
                <a:ext uri="{FF2B5EF4-FFF2-40B4-BE49-F238E27FC236}">
                  <a16:creationId xmlns:a16="http://schemas.microsoft.com/office/drawing/2014/main" id="{8FABCFFF-E3CA-4114-83ED-34F223C1993D}"/>
                </a:ext>
              </a:extLst>
            </p:cNvPr>
            <p:cNvSpPr txBox="1"/>
            <p:nvPr/>
          </p:nvSpPr>
          <p:spPr>
            <a:xfrm>
              <a:off x="9343826" y="4119371"/>
              <a:ext cx="615134" cy="228068"/>
            </a:xfrm>
            <a:prstGeom prst="rect">
              <a:avLst/>
            </a:prstGeom>
            <a:noFill/>
          </p:spPr>
          <p:txBody>
            <a:bodyPr wrap="square" rtlCol="0">
              <a:spAutoFit/>
            </a:bodyPr>
            <a:lstStyle/>
            <a:p>
              <a:r>
                <a:rPr kumimoji="1" lang="en-US" altLang="ja-JP" sz="1000" dirty="0">
                  <a:solidFill>
                    <a:srgbClr val="312D2A"/>
                  </a:solidFill>
                  <a:latin typeface="Oracle Sans Tab"/>
                </a:rPr>
                <a:t>output</a:t>
              </a:r>
              <a:endParaRPr kumimoji="1" lang="ja-JP" altLang="en-US" sz="1000" dirty="0">
                <a:solidFill>
                  <a:srgbClr val="312D2A"/>
                </a:solidFill>
                <a:latin typeface="Oracle Sans Tab"/>
              </a:endParaRPr>
            </a:p>
          </p:txBody>
        </p:sp>
        <p:pic>
          <p:nvPicPr>
            <p:cNvPr id="136" name="Graphic 135" descr="Right And Left Brain outline">
              <a:extLst>
                <a:ext uri="{FF2B5EF4-FFF2-40B4-BE49-F238E27FC236}">
                  <a16:creationId xmlns:a16="http://schemas.microsoft.com/office/drawing/2014/main" id="{A43148CD-9F64-4419-B8C0-5E93F6A32E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13131" y="3559111"/>
              <a:ext cx="595984" cy="533197"/>
            </a:xfrm>
            <a:prstGeom prst="rect">
              <a:avLst/>
            </a:prstGeom>
          </p:spPr>
        </p:pic>
        <p:pic>
          <p:nvPicPr>
            <p:cNvPr id="70" name="Picture 69" descr="A small black and grey button&#10;&#10;Description automatically generated with medium confidence">
              <a:extLst>
                <a:ext uri="{FF2B5EF4-FFF2-40B4-BE49-F238E27FC236}">
                  <a16:creationId xmlns:a16="http://schemas.microsoft.com/office/drawing/2014/main" id="{B078340F-E6A4-43DE-B733-B8858A301436}"/>
                </a:ext>
              </a:extLst>
            </p:cNvPr>
            <p:cNvPicPr>
              <a:picLocks noChangeAspect="1"/>
            </p:cNvPicPr>
            <p:nvPr/>
          </p:nvPicPr>
          <p:blipFill rotWithShape="1">
            <a:blip r:embed="rId4">
              <a:extLst>
                <a:ext uri="{28A0092B-C50C-407E-A947-70E740481C1C}">
                  <a14:useLocalDpi xmlns:a14="http://schemas.microsoft.com/office/drawing/2010/main" val="0"/>
                </a:ext>
              </a:extLst>
            </a:blip>
            <a:srcRect b="10271"/>
            <a:stretch/>
          </p:blipFill>
          <p:spPr>
            <a:xfrm>
              <a:off x="6443552" y="3346246"/>
              <a:ext cx="249325" cy="213278"/>
            </a:xfrm>
            <a:prstGeom prst="rect">
              <a:avLst/>
            </a:prstGeom>
          </p:spPr>
        </p:pic>
        <p:pic>
          <p:nvPicPr>
            <p:cNvPr id="116" name="Picture 115" descr="A close-up of a green led&#10;&#10;Description automatically generated">
              <a:extLst>
                <a:ext uri="{FF2B5EF4-FFF2-40B4-BE49-F238E27FC236}">
                  <a16:creationId xmlns:a16="http://schemas.microsoft.com/office/drawing/2014/main" id="{9075DEC0-3362-4734-A747-E347D0AECF16}"/>
                </a:ext>
              </a:extLst>
            </p:cNvPr>
            <p:cNvPicPr>
              <a:picLocks noChangeAspect="1"/>
            </p:cNvPicPr>
            <p:nvPr/>
          </p:nvPicPr>
          <p:blipFill rotWithShape="1">
            <a:blip r:embed="rId5">
              <a:extLst>
                <a:ext uri="{28A0092B-C50C-407E-A947-70E740481C1C}">
                  <a14:useLocalDpi xmlns:a14="http://schemas.microsoft.com/office/drawing/2010/main" val="0"/>
                </a:ext>
              </a:extLst>
            </a:blip>
            <a:srcRect r="11599" b="23122"/>
            <a:stretch/>
          </p:blipFill>
          <p:spPr>
            <a:xfrm>
              <a:off x="6442170" y="3838333"/>
              <a:ext cx="234293" cy="194247"/>
            </a:xfrm>
            <a:prstGeom prst="rect">
              <a:avLst/>
            </a:prstGeom>
          </p:spPr>
        </p:pic>
        <p:pic>
          <p:nvPicPr>
            <p:cNvPr id="137" name="Picture 136" descr="A close up of a device&#10;&#10;Description automatically generated">
              <a:extLst>
                <a:ext uri="{FF2B5EF4-FFF2-40B4-BE49-F238E27FC236}">
                  <a16:creationId xmlns:a16="http://schemas.microsoft.com/office/drawing/2014/main" id="{E2BB5AA9-3C8A-42C2-80A9-82913C7FE2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3360" y="4311495"/>
              <a:ext cx="209842" cy="200052"/>
            </a:xfrm>
            <a:prstGeom prst="rect">
              <a:avLst/>
            </a:prstGeom>
          </p:spPr>
        </p:pic>
        <p:grpSp>
          <p:nvGrpSpPr>
            <p:cNvPr id="7" name="Group 6">
              <a:extLst>
                <a:ext uri="{FF2B5EF4-FFF2-40B4-BE49-F238E27FC236}">
                  <a16:creationId xmlns:a16="http://schemas.microsoft.com/office/drawing/2014/main" id="{F10F575B-C9E6-4636-963C-D04903C5E302}"/>
                </a:ext>
              </a:extLst>
            </p:cNvPr>
            <p:cNvGrpSpPr/>
            <p:nvPr/>
          </p:nvGrpSpPr>
          <p:grpSpPr>
            <a:xfrm>
              <a:off x="11016908" y="3281337"/>
              <a:ext cx="824960" cy="540255"/>
              <a:chOff x="10409288" y="1735916"/>
              <a:chExt cx="849069" cy="583256"/>
            </a:xfrm>
          </p:grpSpPr>
          <p:sp>
            <p:nvSpPr>
              <p:cNvPr id="140" name="正方形/長方形 36">
                <a:extLst>
                  <a:ext uri="{FF2B5EF4-FFF2-40B4-BE49-F238E27FC236}">
                    <a16:creationId xmlns:a16="http://schemas.microsoft.com/office/drawing/2014/main" id="{F09BFAE8-D4A4-42C3-88F9-22D7FE902576}"/>
                  </a:ext>
                </a:extLst>
              </p:cNvPr>
              <p:cNvSpPr/>
              <p:nvPr/>
            </p:nvSpPr>
            <p:spPr>
              <a:xfrm>
                <a:off x="10409288" y="1735916"/>
                <a:ext cx="849069" cy="583256"/>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pic>
            <p:nvPicPr>
              <p:cNvPr id="139" name="Picture 138" descr="A small black and grey button&#10;&#10;Description automatically generated with medium confidence">
                <a:extLst>
                  <a:ext uri="{FF2B5EF4-FFF2-40B4-BE49-F238E27FC236}">
                    <a16:creationId xmlns:a16="http://schemas.microsoft.com/office/drawing/2014/main" id="{469F8986-1FCB-4C90-B6FF-4ED3035A5B06}"/>
                  </a:ext>
                </a:extLst>
              </p:cNvPr>
              <p:cNvPicPr>
                <a:picLocks noChangeAspect="1"/>
              </p:cNvPicPr>
              <p:nvPr/>
            </p:nvPicPr>
            <p:blipFill rotWithShape="1">
              <a:blip r:embed="rId4">
                <a:extLst>
                  <a:ext uri="{28A0092B-C50C-407E-A947-70E740481C1C}">
                    <a14:useLocalDpi xmlns:a14="http://schemas.microsoft.com/office/drawing/2010/main" val="0"/>
                  </a:ext>
                </a:extLst>
              </a:blip>
              <a:srcRect b="10271"/>
              <a:stretch/>
            </p:blipFill>
            <p:spPr>
              <a:xfrm>
                <a:off x="10570286" y="1785504"/>
                <a:ext cx="570301" cy="511724"/>
              </a:xfrm>
              <a:prstGeom prst="rect">
                <a:avLst/>
              </a:prstGeom>
            </p:spPr>
          </p:pic>
        </p:grpSp>
        <p:grpSp>
          <p:nvGrpSpPr>
            <p:cNvPr id="213" name="Group 212">
              <a:extLst>
                <a:ext uri="{FF2B5EF4-FFF2-40B4-BE49-F238E27FC236}">
                  <a16:creationId xmlns:a16="http://schemas.microsoft.com/office/drawing/2014/main" id="{A7B8E8C7-F8D3-477C-947D-14F42043B1A8}"/>
                </a:ext>
              </a:extLst>
            </p:cNvPr>
            <p:cNvGrpSpPr/>
            <p:nvPr/>
          </p:nvGrpSpPr>
          <p:grpSpPr>
            <a:xfrm>
              <a:off x="195254" y="2335891"/>
              <a:ext cx="1959188" cy="3171659"/>
              <a:chOff x="889242" y="1777635"/>
              <a:chExt cx="2311158" cy="3256009"/>
            </a:xfrm>
          </p:grpSpPr>
          <p:pic>
            <p:nvPicPr>
              <p:cNvPr id="214" name="Picture 213" descr="A small black and grey button&#10;&#10;Description automatically generated with medium confidence">
                <a:extLst>
                  <a:ext uri="{FF2B5EF4-FFF2-40B4-BE49-F238E27FC236}">
                    <a16:creationId xmlns:a16="http://schemas.microsoft.com/office/drawing/2014/main" id="{A4E5AEDF-9B2D-4C78-8046-95FAD5ABD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502" y="2192937"/>
                <a:ext cx="495444" cy="488623"/>
              </a:xfrm>
              <a:prstGeom prst="rect">
                <a:avLst/>
              </a:prstGeom>
            </p:spPr>
          </p:pic>
          <p:pic>
            <p:nvPicPr>
              <p:cNvPr id="215" name="Picture 214">
                <a:extLst>
                  <a:ext uri="{FF2B5EF4-FFF2-40B4-BE49-F238E27FC236}">
                    <a16:creationId xmlns:a16="http://schemas.microsoft.com/office/drawing/2014/main" id="{DD674C7D-0FDE-431E-B5E5-08E4D48663EB}"/>
                  </a:ext>
                </a:extLst>
              </p:cNvPr>
              <p:cNvPicPr>
                <a:picLocks noChangeAspect="1"/>
              </p:cNvPicPr>
              <p:nvPr/>
            </p:nvPicPr>
            <p:blipFill rotWithShape="1">
              <a:blip r:embed="rId7"/>
              <a:srcRect b="15504"/>
              <a:stretch/>
            </p:blipFill>
            <p:spPr>
              <a:xfrm>
                <a:off x="1672212" y="1777635"/>
                <a:ext cx="1528188" cy="995926"/>
              </a:xfrm>
              <a:prstGeom prst="rect">
                <a:avLst/>
              </a:prstGeom>
              <a:ln>
                <a:solidFill>
                  <a:schemeClr val="bg1">
                    <a:lumMod val="10000"/>
                  </a:schemeClr>
                </a:solidFill>
              </a:ln>
            </p:spPr>
          </p:pic>
          <p:sp>
            <p:nvSpPr>
              <p:cNvPr id="216" name="TextBox 215">
                <a:extLst>
                  <a:ext uri="{FF2B5EF4-FFF2-40B4-BE49-F238E27FC236}">
                    <a16:creationId xmlns:a16="http://schemas.microsoft.com/office/drawing/2014/main" id="{59A1EAD7-3432-4895-BBAE-EA6C58928948}"/>
                  </a:ext>
                </a:extLst>
              </p:cNvPr>
              <p:cNvSpPr txBox="1"/>
              <p:nvPr/>
            </p:nvSpPr>
            <p:spPr>
              <a:xfrm>
                <a:off x="889242" y="1922855"/>
                <a:ext cx="744445" cy="246221"/>
              </a:xfrm>
              <a:prstGeom prst="rect">
                <a:avLst/>
              </a:prstGeom>
              <a:noFill/>
            </p:spPr>
            <p:txBody>
              <a:bodyPr wrap="square" rtlCol="0">
                <a:spAutoFit/>
              </a:bodyPr>
              <a:lstStyle/>
              <a:p>
                <a:r>
                  <a:rPr kumimoji="1" lang="en-US" altLang="ja-JP" sz="1000" dirty="0"/>
                  <a:t>Button</a:t>
                </a:r>
                <a:endParaRPr kumimoji="1" lang="ja-JP" altLang="en-US" sz="1000" dirty="0"/>
              </a:p>
            </p:txBody>
          </p:sp>
          <p:pic>
            <p:nvPicPr>
              <p:cNvPr id="217" name="Picture 216" descr="A close-up of a green led&#10;&#10;Description automatically generated">
                <a:extLst>
                  <a:ext uri="{FF2B5EF4-FFF2-40B4-BE49-F238E27FC236}">
                    <a16:creationId xmlns:a16="http://schemas.microsoft.com/office/drawing/2014/main" id="{240D9094-6A58-4E4A-AB49-88FBCC0234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261" y="3327353"/>
                <a:ext cx="402826" cy="397281"/>
              </a:xfrm>
              <a:prstGeom prst="rect">
                <a:avLst/>
              </a:prstGeom>
            </p:spPr>
          </p:pic>
          <p:pic>
            <p:nvPicPr>
              <p:cNvPr id="218" name="Picture 217">
                <a:extLst>
                  <a:ext uri="{FF2B5EF4-FFF2-40B4-BE49-F238E27FC236}">
                    <a16:creationId xmlns:a16="http://schemas.microsoft.com/office/drawing/2014/main" id="{F426EDC0-257C-463F-9D20-BE51BD4E532F}"/>
                  </a:ext>
                </a:extLst>
              </p:cNvPr>
              <p:cNvPicPr>
                <a:picLocks noChangeAspect="1"/>
              </p:cNvPicPr>
              <p:nvPr/>
            </p:nvPicPr>
            <p:blipFill>
              <a:blip r:embed="rId8"/>
              <a:stretch>
                <a:fillRect/>
              </a:stretch>
            </p:blipFill>
            <p:spPr>
              <a:xfrm>
                <a:off x="1677851" y="2913368"/>
                <a:ext cx="1522549" cy="924466"/>
              </a:xfrm>
              <a:prstGeom prst="rect">
                <a:avLst/>
              </a:prstGeom>
              <a:ln>
                <a:solidFill>
                  <a:schemeClr val="bg1">
                    <a:lumMod val="10000"/>
                  </a:schemeClr>
                </a:solidFill>
              </a:ln>
            </p:spPr>
          </p:pic>
          <p:sp>
            <p:nvSpPr>
              <p:cNvPr id="219" name="TextBox 218">
                <a:extLst>
                  <a:ext uri="{FF2B5EF4-FFF2-40B4-BE49-F238E27FC236}">
                    <a16:creationId xmlns:a16="http://schemas.microsoft.com/office/drawing/2014/main" id="{3C4B663B-72BF-455F-B478-0AEE85EA346F}"/>
                  </a:ext>
                </a:extLst>
              </p:cNvPr>
              <p:cNvSpPr txBox="1"/>
              <p:nvPr/>
            </p:nvSpPr>
            <p:spPr>
              <a:xfrm>
                <a:off x="998217" y="3058497"/>
                <a:ext cx="559338" cy="246221"/>
              </a:xfrm>
              <a:prstGeom prst="rect">
                <a:avLst/>
              </a:prstGeom>
              <a:noFill/>
            </p:spPr>
            <p:txBody>
              <a:bodyPr wrap="square" rtlCol="0">
                <a:spAutoFit/>
              </a:bodyPr>
              <a:lstStyle/>
              <a:p>
                <a:r>
                  <a:rPr kumimoji="1" lang="en-US" altLang="ja-JP" sz="1000" dirty="0"/>
                  <a:t>LED</a:t>
                </a:r>
                <a:endParaRPr kumimoji="1" lang="ja-JP" altLang="en-US" sz="1000" dirty="0"/>
              </a:p>
            </p:txBody>
          </p:sp>
          <p:pic>
            <p:nvPicPr>
              <p:cNvPr id="220" name="Picture 219" descr="A close up of a device&#10;&#10;Description automatically generated">
                <a:extLst>
                  <a:ext uri="{FF2B5EF4-FFF2-40B4-BE49-F238E27FC236}">
                    <a16:creationId xmlns:a16="http://schemas.microsoft.com/office/drawing/2014/main" id="{9DAB6F08-1D4D-4AD7-BB8D-42D1388CE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515" y="4447211"/>
                <a:ext cx="426105" cy="420238"/>
              </a:xfrm>
              <a:prstGeom prst="rect">
                <a:avLst/>
              </a:prstGeom>
            </p:spPr>
          </p:pic>
          <p:pic>
            <p:nvPicPr>
              <p:cNvPr id="221" name="Picture 220">
                <a:extLst>
                  <a:ext uri="{FF2B5EF4-FFF2-40B4-BE49-F238E27FC236}">
                    <a16:creationId xmlns:a16="http://schemas.microsoft.com/office/drawing/2014/main" id="{39B2114E-3EF8-4F34-9353-221EA5E08B7B}"/>
                  </a:ext>
                </a:extLst>
              </p:cNvPr>
              <p:cNvPicPr>
                <a:picLocks noChangeAspect="1"/>
              </p:cNvPicPr>
              <p:nvPr/>
            </p:nvPicPr>
            <p:blipFill rotWithShape="1">
              <a:blip r:embed="rId9"/>
              <a:srcRect b="19295"/>
              <a:stretch/>
            </p:blipFill>
            <p:spPr>
              <a:xfrm>
                <a:off x="1664426" y="3989789"/>
                <a:ext cx="1535974" cy="1043855"/>
              </a:xfrm>
              <a:prstGeom prst="rect">
                <a:avLst/>
              </a:prstGeom>
              <a:ln>
                <a:solidFill>
                  <a:schemeClr val="bg1">
                    <a:lumMod val="10000"/>
                  </a:schemeClr>
                </a:solidFill>
              </a:ln>
            </p:spPr>
          </p:pic>
          <p:sp>
            <p:nvSpPr>
              <p:cNvPr id="222" name="TextBox 221">
                <a:extLst>
                  <a:ext uri="{FF2B5EF4-FFF2-40B4-BE49-F238E27FC236}">
                    <a16:creationId xmlns:a16="http://schemas.microsoft.com/office/drawing/2014/main" id="{70A0E9F6-16E6-42C7-B0B8-2080A019B526}"/>
                  </a:ext>
                </a:extLst>
              </p:cNvPr>
              <p:cNvSpPr txBox="1"/>
              <p:nvPr/>
            </p:nvSpPr>
            <p:spPr>
              <a:xfrm>
                <a:off x="944297" y="4157380"/>
                <a:ext cx="723258" cy="246221"/>
              </a:xfrm>
              <a:prstGeom prst="rect">
                <a:avLst/>
              </a:prstGeom>
              <a:noFill/>
            </p:spPr>
            <p:txBody>
              <a:bodyPr wrap="square" rtlCol="0">
                <a:spAutoFit/>
              </a:bodyPr>
              <a:lstStyle/>
              <a:p>
                <a:r>
                  <a:rPr kumimoji="1" lang="en-US" altLang="ja-JP" sz="1000" dirty="0"/>
                  <a:t>Sensor</a:t>
                </a:r>
                <a:endParaRPr kumimoji="1" lang="ja-JP" altLang="en-US" sz="1000" dirty="0"/>
              </a:p>
            </p:txBody>
          </p:sp>
          <p:sp>
            <p:nvSpPr>
              <p:cNvPr id="223" name="Rectangle 222">
                <a:extLst>
                  <a:ext uri="{FF2B5EF4-FFF2-40B4-BE49-F238E27FC236}">
                    <a16:creationId xmlns:a16="http://schemas.microsoft.com/office/drawing/2014/main" id="{C622F512-D4B5-4194-B68A-BD8D523B7FF2}"/>
                  </a:ext>
                </a:extLst>
              </p:cNvPr>
              <p:cNvSpPr/>
              <p:nvPr/>
            </p:nvSpPr>
            <p:spPr>
              <a:xfrm>
                <a:off x="1803150" y="2112138"/>
                <a:ext cx="1295653" cy="38048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5</a:t>
                </a:r>
                <a:r>
                  <a:rPr kumimoji="1" lang="ja-JP" altLang="en-US" sz="1000" dirty="0"/>
                  <a:t>～</a:t>
                </a:r>
                <a:r>
                  <a:rPr kumimoji="1" lang="en-US" altLang="ja-JP" sz="1000" dirty="0"/>
                  <a:t>10KB/image</a:t>
                </a:r>
              </a:p>
              <a:p>
                <a:pPr algn="ctr"/>
                <a:r>
                  <a:rPr kumimoji="1" lang="en-US" altLang="ja-JP" sz="1000" dirty="0"/>
                  <a:t>30 files</a:t>
                </a:r>
                <a:endParaRPr kumimoji="1" lang="ja-JP" altLang="en-US" sz="1000" dirty="0"/>
              </a:p>
            </p:txBody>
          </p:sp>
          <p:sp>
            <p:nvSpPr>
              <p:cNvPr id="224" name="Rectangle 223">
                <a:extLst>
                  <a:ext uri="{FF2B5EF4-FFF2-40B4-BE49-F238E27FC236}">
                    <a16:creationId xmlns:a16="http://schemas.microsoft.com/office/drawing/2014/main" id="{A5B50F34-E468-44F4-B7A8-D103F3401253}"/>
                  </a:ext>
                </a:extLst>
              </p:cNvPr>
              <p:cNvSpPr/>
              <p:nvPr/>
            </p:nvSpPr>
            <p:spPr>
              <a:xfrm>
                <a:off x="1793053" y="3215168"/>
                <a:ext cx="1295653" cy="38048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5</a:t>
                </a:r>
                <a:r>
                  <a:rPr kumimoji="1" lang="ja-JP" altLang="en-US" sz="1000" dirty="0"/>
                  <a:t>～</a:t>
                </a:r>
                <a:r>
                  <a:rPr kumimoji="1" lang="en-US" altLang="ja-JP" sz="1000" dirty="0"/>
                  <a:t>10KB/image</a:t>
                </a:r>
              </a:p>
              <a:p>
                <a:pPr algn="ctr"/>
                <a:r>
                  <a:rPr kumimoji="1" lang="en-US" altLang="ja-JP" sz="1000" dirty="0"/>
                  <a:t>30 files</a:t>
                </a:r>
                <a:endParaRPr kumimoji="1" lang="ja-JP" altLang="en-US" sz="1000" dirty="0"/>
              </a:p>
            </p:txBody>
          </p:sp>
          <p:sp>
            <p:nvSpPr>
              <p:cNvPr id="225" name="Rectangle 224">
                <a:extLst>
                  <a:ext uri="{FF2B5EF4-FFF2-40B4-BE49-F238E27FC236}">
                    <a16:creationId xmlns:a16="http://schemas.microsoft.com/office/drawing/2014/main" id="{2FE605DB-8D0D-4B6C-9FCA-67BC98E7CA94}"/>
                  </a:ext>
                </a:extLst>
              </p:cNvPr>
              <p:cNvSpPr/>
              <p:nvPr/>
            </p:nvSpPr>
            <p:spPr>
              <a:xfrm>
                <a:off x="1793053" y="4369299"/>
                <a:ext cx="1295653" cy="38048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5</a:t>
                </a:r>
                <a:r>
                  <a:rPr kumimoji="1" lang="ja-JP" altLang="en-US" sz="1000" dirty="0"/>
                  <a:t>～</a:t>
                </a:r>
                <a:r>
                  <a:rPr kumimoji="1" lang="en-US" altLang="ja-JP" sz="1000" dirty="0"/>
                  <a:t>10KB/image</a:t>
                </a:r>
              </a:p>
              <a:p>
                <a:pPr algn="ctr"/>
                <a:r>
                  <a:rPr kumimoji="1" lang="en-US" altLang="ja-JP" sz="1000" dirty="0"/>
                  <a:t>30 files</a:t>
                </a:r>
                <a:endParaRPr kumimoji="1" lang="ja-JP" altLang="en-US" sz="1000" dirty="0"/>
              </a:p>
            </p:txBody>
          </p:sp>
        </p:grpSp>
        <p:sp>
          <p:nvSpPr>
            <p:cNvPr id="226" name="四角形: 角を丸くする 17">
              <a:extLst>
                <a:ext uri="{FF2B5EF4-FFF2-40B4-BE49-F238E27FC236}">
                  <a16:creationId xmlns:a16="http://schemas.microsoft.com/office/drawing/2014/main" id="{F5E32750-1393-452C-95DB-DD2F5B07F07D}"/>
                </a:ext>
              </a:extLst>
            </p:cNvPr>
            <p:cNvSpPr/>
            <p:nvPr/>
          </p:nvSpPr>
          <p:spPr>
            <a:xfrm>
              <a:off x="2934804" y="3403564"/>
              <a:ext cx="1002148" cy="944713"/>
            </a:xfrm>
            <a:prstGeom prst="roundRect">
              <a:avLst/>
            </a:prstGeom>
            <a:solidFill>
              <a:srgbClr val="FCFBFA"/>
            </a:solidFill>
            <a:ln w="571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Object Storage Service</a:t>
              </a:r>
              <a:endParaRPr kumimoji="1" lang="ja-JP" altLang="en-US" sz="14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227" name="矢印: 右 38">
              <a:extLst>
                <a:ext uri="{FF2B5EF4-FFF2-40B4-BE49-F238E27FC236}">
                  <a16:creationId xmlns:a16="http://schemas.microsoft.com/office/drawing/2014/main" id="{40FC8722-B901-4833-BD0D-83819DD0969F}"/>
                </a:ext>
              </a:extLst>
            </p:cNvPr>
            <p:cNvSpPr/>
            <p:nvPr/>
          </p:nvSpPr>
          <p:spPr>
            <a:xfrm>
              <a:off x="2349764" y="3632235"/>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11" name="Right Brace 10">
              <a:extLst>
                <a:ext uri="{FF2B5EF4-FFF2-40B4-BE49-F238E27FC236}">
                  <a16:creationId xmlns:a16="http://schemas.microsoft.com/office/drawing/2014/main" id="{3A9F9503-046C-4CDB-BF42-888679653704}"/>
                </a:ext>
              </a:extLst>
            </p:cNvPr>
            <p:cNvSpPr/>
            <p:nvPr/>
          </p:nvSpPr>
          <p:spPr>
            <a:xfrm>
              <a:off x="2079432" y="2176980"/>
              <a:ext cx="292297" cy="345780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28" name="テキスト ボックス 90">
              <a:extLst>
                <a:ext uri="{FF2B5EF4-FFF2-40B4-BE49-F238E27FC236}">
                  <a16:creationId xmlns:a16="http://schemas.microsoft.com/office/drawing/2014/main" id="{ECCC7E7F-2779-4160-950B-0AD8E01D22C6}"/>
                </a:ext>
              </a:extLst>
            </p:cNvPr>
            <p:cNvSpPr txBox="1"/>
            <p:nvPr/>
          </p:nvSpPr>
          <p:spPr>
            <a:xfrm>
              <a:off x="2286130" y="4142540"/>
              <a:ext cx="615134" cy="246221"/>
            </a:xfrm>
            <a:prstGeom prst="rect">
              <a:avLst/>
            </a:prstGeom>
            <a:noFill/>
          </p:spPr>
          <p:txBody>
            <a:bodyPr wrap="square" rtlCol="0">
              <a:spAutoFit/>
            </a:bodyPr>
            <a:lstStyle/>
            <a:p>
              <a:r>
                <a:rPr kumimoji="1" lang="en-US" altLang="ja-JP" sz="1000" dirty="0">
                  <a:solidFill>
                    <a:srgbClr val="312D2A"/>
                  </a:solidFill>
                  <a:latin typeface="Oracle Sans Tab"/>
                </a:rPr>
                <a:t>upload</a:t>
              </a:r>
              <a:endParaRPr kumimoji="1" lang="ja-JP" altLang="en-US" sz="1000" dirty="0">
                <a:solidFill>
                  <a:srgbClr val="312D2A"/>
                </a:solidFill>
                <a:latin typeface="Oracle Sans Tab"/>
              </a:endParaRPr>
            </a:p>
          </p:txBody>
        </p:sp>
      </p:grpSp>
      <p:sp>
        <p:nvSpPr>
          <p:cNvPr id="229" name="テキスト ボックス 51">
            <a:extLst>
              <a:ext uri="{FF2B5EF4-FFF2-40B4-BE49-F238E27FC236}">
                <a16:creationId xmlns:a16="http://schemas.microsoft.com/office/drawing/2014/main" id="{C6B4C630-978B-4B31-B919-CCEB49D35F8B}"/>
              </a:ext>
            </a:extLst>
          </p:cNvPr>
          <p:cNvSpPr txBox="1"/>
          <p:nvPr/>
        </p:nvSpPr>
        <p:spPr>
          <a:xfrm>
            <a:off x="2410453" y="4721126"/>
            <a:ext cx="1661617" cy="954107"/>
          </a:xfrm>
          <a:prstGeom prst="rect">
            <a:avLst/>
          </a:prstGeom>
          <a:noFill/>
        </p:spPr>
        <p:txBody>
          <a:bodyPr wrap="square" rtlCol="0">
            <a:spAutoFit/>
          </a:bodyPr>
          <a:lstStyle/>
          <a:p>
            <a:r>
              <a:rPr kumimoji="1" lang="ja-JP" altLang="en-US" sz="1400" dirty="0">
                <a:solidFill>
                  <a:srgbClr val="312D2A"/>
                </a:solidFill>
                <a:latin typeface="Oracle Sans Tab"/>
              </a:rPr>
              <a:t>①</a:t>
            </a:r>
            <a:r>
              <a:rPr kumimoji="1" lang="en-US" altLang="ja-JP" sz="1400" dirty="0">
                <a:solidFill>
                  <a:srgbClr val="312D2A"/>
                </a:solidFill>
                <a:latin typeface="Oracle Sans Tab"/>
              </a:rPr>
              <a:t>Button</a:t>
            </a:r>
            <a:r>
              <a:rPr kumimoji="1" lang="ja-JP" altLang="en-US" sz="1400" dirty="0">
                <a:solidFill>
                  <a:srgbClr val="312D2A"/>
                </a:solidFill>
                <a:latin typeface="Oracle Sans Tab"/>
              </a:rPr>
              <a:t>、</a:t>
            </a:r>
            <a:r>
              <a:rPr kumimoji="1" lang="en-US" altLang="ja-JP" sz="1400" dirty="0">
                <a:solidFill>
                  <a:srgbClr val="312D2A"/>
                </a:solidFill>
                <a:latin typeface="Oracle Sans Tab"/>
              </a:rPr>
              <a:t>LED</a:t>
            </a:r>
            <a:r>
              <a:rPr kumimoji="1" lang="ja-JP" altLang="en-US" sz="1400" dirty="0">
                <a:solidFill>
                  <a:srgbClr val="312D2A"/>
                </a:solidFill>
                <a:latin typeface="Oracle Sans Tab"/>
              </a:rPr>
              <a:t>、</a:t>
            </a:r>
            <a:r>
              <a:rPr kumimoji="1" lang="en-US" altLang="ja-JP" sz="1400" dirty="0">
                <a:solidFill>
                  <a:srgbClr val="312D2A"/>
                </a:solidFill>
                <a:latin typeface="Oracle Sans Tab"/>
              </a:rPr>
              <a:t>Sensor</a:t>
            </a:r>
            <a:r>
              <a:rPr kumimoji="1" lang="ja-JP" altLang="en-US" sz="1400" dirty="0">
                <a:solidFill>
                  <a:srgbClr val="312D2A"/>
                </a:solidFill>
                <a:latin typeface="Oracle Sans Tab"/>
              </a:rPr>
              <a:t>の画像、各</a:t>
            </a:r>
            <a:r>
              <a:rPr kumimoji="1" lang="en-US" altLang="ja-JP" sz="1400" dirty="0">
                <a:solidFill>
                  <a:srgbClr val="312D2A"/>
                </a:solidFill>
                <a:latin typeface="Oracle Sans Tab"/>
              </a:rPr>
              <a:t>30</a:t>
            </a:r>
            <a:r>
              <a:rPr kumimoji="1" lang="ja-JP" altLang="en-US" sz="1400" dirty="0">
                <a:solidFill>
                  <a:srgbClr val="312D2A"/>
                </a:solidFill>
                <a:latin typeface="Oracle Sans Tab"/>
              </a:rPr>
              <a:t>枚をオブジェクトストレージにアップロード</a:t>
            </a:r>
          </a:p>
        </p:txBody>
      </p:sp>
      <p:sp>
        <p:nvSpPr>
          <p:cNvPr id="230" name="テキスト ボックス 51">
            <a:extLst>
              <a:ext uri="{FF2B5EF4-FFF2-40B4-BE49-F238E27FC236}">
                <a16:creationId xmlns:a16="http://schemas.microsoft.com/office/drawing/2014/main" id="{5AE4DDC2-B303-4C51-9A9F-B312A1906190}"/>
              </a:ext>
            </a:extLst>
          </p:cNvPr>
          <p:cNvSpPr txBox="1"/>
          <p:nvPr/>
        </p:nvSpPr>
        <p:spPr>
          <a:xfrm>
            <a:off x="5128148" y="4713871"/>
            <a:ext cx="1905214" cy="1384995"/>
          </a:xfrm>
          <a:prstGeom prst="rect">
            <a:avLst/>
          </a:prstGeom>
          <a:noFill/>
        </p:spPr>
        <p:txBody>
          <a:bodyPr wrap="square" rtlCol="0">
            <a:spAutoFit/>
          </a:bodyPr>
          <a:lstStyle/>
          <a:p>
            <a:r>
              <a:rPr kumimoji="1" lang="ja-JP" altLang="en-US" sz="1400" dirty="0">
                <a:solidFill>
                  <a:srgbClr val="312D2A"/>
                </a:solidFill>
                <a:latin typeface="Oracle Sans Tab"/>
              </a:rPr>
              <a:t>②</a:t>
            </a:r>
            <a:r>
              <a:rPr kumimoji="1" lang="en-US" altLang="ja-JP" sz="1400" dirty="0">
                <a:solidFill>
                  <a:srgbClr val="312D2A"/>
                </a:solidFill>
                <a:latin typeface="Oracle Sans Tab"/>
              </a:rPr>
              <a:t>Data Labeling Service</a:t>
            </a:r>
            <a:r>
              <a:rPr kumimoji="1" lang="ja-JP" altLang="en-US" sz="1400" dirty="0">
                <a:solidFill>
                  <a:srgbClr val="312D2A"/>
                </a:solidFill>
                <a:latin typeface="Oracle Sans Tab"/>
              </a:rPr>
              <a:t>から</a:t>
            </a:r>
            <a:r>
              <a:rPr kumimoji="1" lang="en-US" altLang="ja-JP" sz="1400" dirty="0">
                <a:solidFill>
                  <a:srgbClr val="312D2A"/>
                </a:solidFill>
                <a:latin typeface="Oracle Sans Tab"/>
              </a:rPr>
              <a:t>Object Storage</a:t>
            </a:r>
            <a:r>
              <a:rPr kumimoji="1" lang="ja-JP" altLang="en-US" sz="1400" dirty="0">
                <a:solidFill>
                  <a:srgbClr val="312D2A"/>
                </a:solidFill>
                <a:latin typeface="Oracle Sans Tab"/>
              </a:rPr>
              <a:t>上の画像データを読み込み、正解ラベルの設定を行い、データセットを作る</a:t>
            </a:r>
          </a:p>
        </p:txBody>
      </p:sp>
      <p:sp>
        <p:nvSpPr>
          <p:cNvPr id="231" name="テキスト ボックス 51">
            <a:extLst>
              <a:ext uri="{FF2B5EF4-FFF2-40B4-BE49-F238E27FC236}">
                <a16:creationId xmlns:a16="http://schemas.microsoft.com/office/drawing/2014/main" id="{C4A7F0F4-CC1C-494F-8328-B4159E006893}"/>
              </a:ext>
            </a:extLst>
          </p:cNvPr>
          <p:cNvSpPr txBox="1"/>
          <p:nvPr/>
        </p:nvSpPr>
        <p:spPr>
          <a:xfrm>
            <a:off x="8171851" y="4735158"/>
            <a:ext cx="1617930" cy="1169551"/>
          </a:xfrm>
          <a:prstGeom prst="rect">
            <a:avLst/>
          </a:prstGeom>
          <a:noFill/>
        </p:spPr>
        <p:txBody>
          <a:bodyPr wrap="square" rtlCol="0">
            <a:spAutoFit/>
          </a:bodyPr>
          <a:lstStyle/>
          <a:p>
            <a:r>
              <a:rPr kumimoji="1" lang="ja-JP" altLang="en-US" sz="1400" dirty="0">
                <a:solidFill>
                  <a:srgbClr val="312D2A"/>
                </a:solidFill>
                <a:latin typeface="Oracle Sans Tab"/>
              </a:rPr>
              <a:t>③</a:t>
            </a:r>
            <a:r>
              <a:rPr kumimoji="1" lang="en-US" altLang="ja-JP" sz="1400" dirty="0">
                <a:solidFill>
                  <a:srgbClr val="312D2A"/>
                </a:solidFill>
                <a:latin typeface="Oracle Sans Tab"/>
              </a:rPr>
              <a:t>Data Labeling Service</a:t>
            </a:r>
            <a:r>
              <a:rPr kumimoji="1" lang="ja-JP" altLang="en-US" sz="1400" dirty="0">
                <a:solidFill>
                  <a:srgbClr val="312D2A"/>
                </a:solidFill>
                <a:latin typeface="Oracle Sans Tab"/>
              </a:rPr>
              <a:t>で作成したデータセットを読み込み、カスタムモデルを構築する</a:t>
            </a:r>
          </a:p>
        </p:txBody>
      </p:sp>
      <p:sp>
        <p:nvSpPr>
          <p:cNvPr id="232" name="テキスト ボックス 51">
            <a:extLst>
              <a:ext uri="{FF2B5EF4-FFF2-40B4-BE49-F238E27FC236}">
                <a16:creationId xmlns:a16="http://schemas.microsoft.com/office/drawing/2014/main" id="{CDABA1AD-7051-4F2D-AD59-FBA5E356AC36}"/>
              </a:ext>
            </a:extLst>
          </p:cNvPr>
          <p:cNvSpPr txBox="1"/>
          <p:nvPr/>
        </p:nvSpPr>
        <p:spPr>
          <a:xfrm>
            <a:off x="10364370" y="4739258"/>
            <a:ext cx="1496511" cy="738664"/>
          </a:xfrm>
          <a:prstGeom prst="rect">
            <a:avLst/>
          </a:prstGeom>
          <a:noFill/>
        </p:spPr>
        <p:txBody>
          <a:bodyPr wrap="square" rtlCol="0">
            <a:spAutoFit/>
          </a:bodyPr>
          <a:lstStyle/>
          <a:p>
            <a:r>
              <a:rPr kumimoji="1" lang="ja-JP" altLang="en-US" sz="1400" dirty="0">
                <a:solidFill>
                  <a:srgbClr val="312D2A"/>
                </a:solidFill>
                <a:latin typeface="Oracle Sans Tab"/>
              </a:rPr>
              <a:t>④構築したカスタムモデルでテストデータを推論する</a:t>
            </a:r>
          </a:p>
        </p:txBody>
      </p:sp>
    </p:spTree>
    <p:extLst>
      <p:ext uri="{BB962C8B-B14F-4D97-AF65-F5344CB8AC3E}">
        <p14:creationId xmlns:p14="http://schemas.microsoft.com/office/powerpoint/2010/main" val="2838429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010D-0D25-4EBD-A3AA-ABD0F782C722}"/>
              </a:ext>
            </a:extLst>
          </p:cNvPr>
          <p:cNvSpPr>
            <a:spLocks noGrp="1"/>
          </p:cNvSpPr>
          <p:nvPr>
            <p:ph type="title"/>
          </p:nvPr>
        </p:nvSpPr>
        <p:spPr/>
        <p:txBody>
          <a:bodyPr/>
          <a:lstStyle/>
          <a:p>
            <a:r>
              <a:rPr kumimoji="1" lang="ja-JP" altLang="en-US" dirty="0"/>
              <a:t>画像分類の分析シナリオ例</a:t>
            </a:r>
            <a:r>
              <a:rPr kumimoji="1" lang="en-US" altLang="ja-JP" dirty="0"/>
              <a:t>(1)</a:t>
            </a:r>
            <a:endParaRPr kumimoji="1" lang="ja-JP" altLang="en-US" dirty="0"/>
          </a:p>
        </p:txBody>
      </p:sp>
      <p:sp>
        <p:nvSpPr>
          <p:cNvPr id="3" name="Date Placeholder 2">
            <a:extLst>
              <a:ext uri="{FF2B5EF4-FFF2-40B4-BE49-F238E27FC236}">
                <a16:creationId xmlns:a16="http://schemas.microsoft.com/office/drawing/2014/main" id="{DC558B8C-05AA-4F92-86CE-9D9164F42C0B}"/>
              </a:ext>
            </a:extLst>
          </p:cNvPr>
          <p:cNvSpPr>
            <a:spLocks noGrp="1"/>
          </p:cNvSpPr>
          <p:nvPr>
            <p:ph type="dt" sz="half" idx="10"/>
          </p:nvPr>
        </p:nvSpPr>
        <p:spPr/>
        <p:txBody>
          <a:bodyPr/>
          <a:lstStyle/>
          <a:p>
            <a:fld id="{E5EC4CD4-BEBA-4C46-A206-EFE463E4FF42}" type="datetime1">
              <a:rPr lang="ja-JP" altLang="en-US" smtClean="0"/>
              <a:t>2023/8/29</a:t>
            </a:fld>
            <a:endParaRPr lang="en-US" dirty="0"/>
          </a:p>
        </p:txBody>
      </p:sp>
      <p:sp>
        <p:nvSpPr>
          <p:cNvPr id="4" name="Footer Placeholder 3">
            <a:extLst>
              <a:ext uri="{FF2B5EF4-FFF2-40B4-BE49-F238E27FC236}">
                <a16:creationId xmlns:a16="http://schemas.microsoft.com/office/drawing/2014/main" id="{8A9A8E60-3556-4E4C-9CE5-931090B6312E}"/>
              </a:ext>
            </a:extLst>
          </p:cNvPr>
          <p:cNvSpPr>
            <a:spLocks noGrp="1"/>
          </p:cNvSpPr>
          <p:nvPr>
            <p:ph type="ftr" sz="quarter" idx="11"/>
          </p:nvPr>
        </p:nvSpPr>
        <p:spPr/>
        <p:txBody>
          <a:bodyPr/>
          <a:lstStyle/>
          <a:p>
            <a:r>
              <a:rPr lang="en-US"/>
              <a:t>Copyright © 2023, Oracle and/or its affiliates </a:t>
            </a:r>
            <a:endParaRPr lang="en-US" dirty="0"/>
          </a:p>
        </p:txBody>
      </p:sp>
      <p:sp>
        <p:nvSpPr>
          <p:cNvPr id="5" name="Slide Number Placeholder 4">
            <a:extLst>
              <a:ext uri="{FF2B5EF4-FFF2-40B4-BE49-F238E27FC236}">
                <a16:creationId xmlns:a16="http://schemas.microsoft.com/office/drawing/2014/main" id="{4A1105F1-87A4-48E3-A44C-C6B4E2D0189C}"/>
              </a:ext>
            </a:extLst>
          </p:cNvPr>
          <p:cNvSpPr>
            <a:spLocks noGrp="1"/>
          </p:cNvSpPr>
          <p:nvPr>
            <p:ph type="sldNum" sz="quarter" idx="12"/>
          </p:nvPr>
        </p:nvSpPr>
        <p:spPr/>
        <p:txBody>
          <a:bodyPr/>
          <a:lstStyle/>
          <a:p>
            <a:fld id="{345D60D9-5372-5F40-9443-0F9AE5BDC3C8}" type="slidenum">
              <a:rPr lang="en-US" smtClean="0"/>
              <a:pPr/>
              <a:t>18</a:t>
            </a:fld>
            <a:endParaRPr lang="en-US" dirty="0"/>
          </a:p>
        </p:txBody>
      </p:sp>
      <p:sp>
        <p:nvSpPr>
          <p:cNvPr id="12" name="正方形/長方形 10">
            <a:extLst>
              <a:ext uri="{FF2B5EF4-FFF2-40B4-BE49-F238E27FC236}">
                <a16:creationId xmlns:a16="http://schemas.microsoft.com/office/drawing/2014/main" id="{7AB02E24-D7B2-4E5A-9B86-09E7858F327D}"/>
              </a:ext>
            </a:extLst>
          </p:cNvPr>
          <p:cNvSpPr/>
          <p:nvPr/>
        </p:nvSpPr>
        <p:spPr>
          <a:xfrm>
            <a:off x="6246679" y="2775181"/>
            <a:ext cx="709760" cy="203652"/>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312D2A"/>
                </a:solidFill>
                <a:effectLst/>
                <a:uLnTx/>
                <a:uFillTx/>
                <a:latin typeface="Oracle Sans Tab"/>
                <a:ea typeface="+mn-ea"/>
                <a:cs typeface="+mn-cs"/>
              </a:rPr>
              <a:t>Data</a:t>
            </a:r>
            <a:endParaRPr kumimoji="1" lang="ja-JP" altLang="en-US" sz="10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13" name="正方形/長方形 43">
            <a:extLst>
              <a:ext uri="{FF2B5EF4-FFF2-40B4-BE49-F238E27FC236}">
                <a16:creationId xmlns:a16="http://schemas.microsoft.com/office/drawing/2014/main" id="{AE22F532-FF76-4433-894F-3E25BE62B594}"/>
              </a:ext>
            </a:extLst>
          </p:cNvPr>
          <p:cNvSpPr/>
          <p:nvPr/>
        </p:nvSpPr>
        <p:spPr>
          <a:xfrm>
            <a:off x="6246679" y="2976061"/>
            <a:ext cx="709760" cy="494123"/>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4" name="正方形/長方形 44">
            <a:extLst>
              <a:ext uri="{FF2B5EF4-FFF2-40B4-BE49-F238E27FC236}">
                <a16:creationId xmlns:a16="http://schemas.microsoft.com/office/drawing/2014/main" id="{4C456C28-5C66-40AA-B0A1-9CE38640AE7E}"/>
              </a:ext>
            </a:extLst>
          </p:cNvPr>
          <p:cNvSpPr/>
          <p:nvPr/>
        </p:nvSpPr>
        <p:spPr>
          <a:xfrm>
            <a:off x="6247261" y="3471014"/>
            <a:ext cx="709760" cy="494123"/>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5" name="正方形/長方形 46">
            <a:extLst>
              <a:ext uri="{FF2B5EF4-FFF2-40B4-BE49-F238E27FC236}">
                <a16:creationId xmlns:a16="http://schemas.microsoft.com/office/drawing/2014/main" id="{95AE9D0A-0283-4B80-8924-E93113D592B6}"/>
              </a:ext>
            </a:extLst>
          </p:cNvPr>
          <p:cNvSpPr/>
          <p:nvPr/>
        </p:nvSpPr>
        <p:spPr>
          <a:xfrm>
            <a:off x="6246145" y="3963368"/>
            <a:ext cx="709760" cy="494123"/>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6" name="正方形/長方形 6">
            <a:extLst>
              <a:ext uri="{FF2B5EF4-FFF2-40B4-BE49-F238E27FC236}">
                <a16:creationId xmlns:a16="http://schemas.microsoft.com/office/drawing/2014/main" id="{8F125D42-7E5E-43A6-924C-1309F6BA8DD0}"/>
              </a:ext>
            </a:extLst>
          </p:cNvPr>
          <p:cNvSpPr/>
          <p:nvPr/>
        </p:nvSpPr>
        <p:spPr>
          <a:xfrm>
            <a:off x="6435908" y="4138762"/>
            <a:ext cx="440470"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7" name="正方形/長方形 25">
            <a:extLst>
              <a:ext uri="{FF2B5EF4-FFF2-40B4-BE49-F238E27FC236}">
                <a16:creationId xmlns:a16="http://schemas.microsoft.com/office/drawing/2014/main" id="{AF0C615F-7EAE-48DB-8D93-022E5BF8C6DC}"/>
              </a:ext>
            </a:extLst>
          </p:cNvPr>
          <p:cNvSpPr/>
          <p:nvPr/>
        </p:nvSpPr>
        <p:spPr>
          <a:xfrm>
            <a:off x="6405456" y="4108368"/>
            <a:ext cx="440470"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8" name="正方形/長方形 26">
            <a:extLst>
              <a:ext uri="{FF2B5EF4-FFF2-40B4-BE49-F238E27FC236}">
                <a16:creationId xmlns:a16="http://schemas.microsoft.com/office/drawing/2014/main" id="{9347FDC4-A9CA-462F-AE36-2C60E9110278}"/>
              </a:ext>
            </a:extLst>
          </p:cNvPr>
          <p:cNvSpPr/>
          <p:nvPr/>
        </p:nvSpPr>
        <p:spPr>
          <a:xfrm>
            <a:off x="6367392" y="4069908"/>
            <a:ext cx="440470"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9" name="正方形/長方形 27">
            <a:extLst>
              <a:ext uri="{FF2B5EF4-FFF2-40B4-BE49-F238E27FC236}">
                <a16:creationId xmlns:a16="http://schemas.microsoft.com/office/drawing/2014/main" id="{636E7E21-D95F-47A2-B8F2-26F5F8E66CC3}"/>
              </a:ext>
            </a:extLst>
          </p:cNvPr>
          <p:cNvSpPr/>
          <p:nvPr/>
        </p:nvSpPr>
        <p:spPr>
          <a:xfrm>
            <a:off x="6337509" y="4037710"/>
            <a:ext cx="440470"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0" name="正方形/長方形 28">
            <a:extLst>
              <a:ext uri="{FF2B5EF4-FFF2-40B4-BE49-F238E27FC236}">
                <a16:creationId xmlns:a16="http://schemas.microsoft.com/office/drawing/2014/main" id="{815F8B0C-15BA-43CA-B320-F7BB62078928}"/>
              </a:ext>
            </a:extLst>
          </p:cNvPr>
          <p:cNvSpPr/>
          <p:nvPr/>
        </p:nvSpPr>
        <p:spPr>
          <a:xfrm>
            <a:off x="6436105" y="3668814"/>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1" name="正方形/長方形 29">
            <a:extLst>
              <a:ext uri="{FF2B5EF4-FFF2-40B4-BE49-F238E27FC236}">
                <a16:creationId xmlns:a16="http://schemas.microsoft.com/office/drawing/2014/main" id="{60FBBBC8-CF2C-4784-B103-BAF01FA87D96}"/>
              </a:ext>
            </a:extLst>
          </p:cNvPr>
          <p:cNvSpPr/>
          <p:nvPr/>
        </p:nvSpPr>
        <p:spPr>
          <a:xfrm>
            <a:off x="6405653" y="3638420"/>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2" name="正方形/長方形 30">
            <a:extLst>
              <a:ext uri="{FF2B5EF4-FFF2-40B4-BE49-F238E27FC236}">
                <a16:creationId xmlns:a16="http://schemas.microsoft.com/office/drawing/2014/main" id="{8A41F5BB-47E1-4BDE-B281-B45BA8A21C60}"/>
              </a:ext>
            </a:extLst>
          </p:cNvPr>
          <p:cNvSpPr/>
          <p:nvPr/>
        </p:nvSpPr>
        <p:spPr>
          <a:xfrm>
            <a:off x="6367589" y="3599960"/>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3" name="正方形/長方形 31">
            <a:extLst>
              <a:ext uri="{FF2B5EF4-FFF2-40B4-BE49-F238E27FC236}">
                <a16:creationId xmlns:a16="http://schemas.microsoft.com/office/drawing/2014/main" id="{C4A1DD28-38AE-4945-BFC2-2B4A4D1CA32E}"/>
              </a:ext>
            </a:extLst>
          </p:cNvPr>
          <p:cNvSpPr/>
          <p:nvPr/>
        </p:nvSpPr>
        <p:spPr>
          <a:xfrm>
            <a:off x="6337706" y="3567762"/>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4" name="正方形/長方形 33">
            <a:extLst>
              <a:ext uri="{FF2B5EF4-FFF2-40B4-BE49-F238E27FC236}">
                <a16:creationId xmlns:a16="http://schemas.microsoft.com/office/drawing/2014/main" id="{5A81AC2E-03BB-4495-A924-F69EC9EAA404}"/>
              </a:ext>
            </a:extLst>
          </p:cNvPr>
          <p:cNvSpPr/>
          <p:nvPr/>
        </p:nvSpPr>
        <p:spPr>
          <a:xfrm>
            <a:off x="6435907" y="3184884"/>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5" name="正方形/長方形 34">
            <a:extLst>
              <a:ext uri="{FF2B5EF4-FFF2-40B4-BE49-F238E27FC236}">
                <a16:creationId xmlns:a16="http://schemas.microsoft.com/office/drawing/2014/main" id="{043AF140-DBF3-4758-9018-AE7F15518980}"/>
              </a:ext>
            </a:extLst>
          </p:cNvPr>
          <p:cNvSpPr/>
          <p:nvPr/>
        </p:nvSpPr>
        <p:spPr>
          <a:xfrm>
            <a:off x="6405456" y="3154490"/>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6" name="正方形/長方形 35">
            <a:extLst>
              <a:ext uri="{FF2B5EF4-FFF2-40B4-BE49-F238E27FC236}">
                <a16:creationId xmlns:a16="http://schemas.microsoft.com/office/drawing/2014/main" id="{44D49C2F-1B45-432F-9D79-2BFBEA5615DE}"/>
              </a:ext>
            </a:extLst>
          </p:cNvPr>
          <p:cNvSpPr/>
          <p:nvPr/>
        </p:nvSpPr>
        <p:spPr>
          <a:xfrm>
            <a:off x="6367392" y="3116030"/>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7" name="正方形/長方形 36">
            <a:extLst>
              <a:ext uri="{FF2B5EF4-FFF2-40B4-BE49-F238E27FC236}">
                <a16:creationId xmlns:a16="http://schemas.microsoft.com/office/drawing/2014/main" id="{E3545A6A-6BCD-4133-AB7A-2538610C21F0}"/>
              </a:ext>
            </a:extLst>
          </p:cNvPr>
          <p:cNvSpPr/>
          <p:nvPr/>
        </p:nvSpPr>
        <p:spPr>
          <a:xfrm>
            <a:off x="6337509" y="3083832"/>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grpSp>
        <p:nvGrpSpPr>
          <p:cNvPr id="28" name="グループ化 11">
            <a:extLst>
              <a:ext uri="{FF2B5EF4-FFF2-40B4-BE49-F238E27FC236}">
                <a16:creationId xmlns:a16="http://schemas.microsoft.com/office/drawing/2014/main" id="{DFD8A18C-3E91-4BD2-B3FB-8AF9BBDB71B6}"/>
              </a:ext>
            </a:extLst>
          </p:cNvPr>
          <p:cNvGrpSpPr/>
          <p:nvPr/>
        </p:nvGrpSpPr>
        <p:grpSpPr>
          <a:xfrm>
            <a:off x="6949286" y="2775883"/>
            <a:ext cx="717064" cy="1682310"/>
            <a:chOff x="4777464" y="1393617"/>
            <a:chExt cx="1305014" cy="3067428"/>
          </a:xfrm>
        </p:grpSpPr>
        <p:sp>
          <p:nvSpPr>
            <p:cNvPr id="70" name="正方形/長方形 47">
              <a:extLst>
                <a:ext uri="{FF2B5EF4-FFF2-40B4-BE49-F238E27FC236}">
                  <a16:creationId xmlns:a16="http://schemas.microsoft.com/office/drawing/2014/main" id="{877EAB9D-A253-4030-8B36-DB1BC7C935A7}"/>
                </a:ext>
              </a:extLst>
            </p:cNvPr>
            <p:cNvSpPr/>
            <p:nvPr/>
          </p:nvSpPr>
          <p:spPr>
            <a:xfrm>
              <a:off x="4777464" y="1393617"/>
              <a:ext cx="1291720" cy="371327"/>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312D2A"/>
                  </a:solidFill>
                  <a:effectLst/>
                  <a:uLnTx/>
                  <a:uFillTx/>
                  <a:latin typeface="Oracle Sans Tab"/>
                  <a:ea typeface="+mn-ea"/>
                  <a:cs typeface="+mn-cs"/>
                </a:rPr>
                <a:t>Label</a:t>
              </a:r>
              <a:endParaRPr kumimoji="1" lang="ja-JP" altLang="en-US" sz="10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71" name="正方形/長方形 48">
              <a:extLst>
                <a:ext uri="{FF2B5EF4-FFF2-40B4-BE49-F238E27FC236}">
                  <a16:creationId xmlns:a16="http://schemas.microsoft.com/office/drawing/2014/main" id="{BCE461CB-9570-4CF6-9D52-5D29E62BEF2D}"/>
                </a:ext>
              </a:extLst>
            </p:cNvPr>
            <p:cNvSpPr/>
            <p:nvPr/>
          </p:nvSpPr>
          <p:spPr>
            <a:xfrm>
              <a:off x="4777464" y="1759889"/>
              <a:ext cx="1291721"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00" kern="0" dirty="0">
                  <a:solidFill>
                    <a:srgbClr val="312D2A"/>
                  </a:solidFill>
                  <a:latin typeface="Oracle Sans Tab"/>
                </a:rPr>
                <a:t>健常者</a:t>
              </a:r>
              <a:endParaRPr kumimoji="1" lang="ja-JP" altLang="en-US" sz="10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72" name="正方形/長方形 49">
              <a:extLst>
                <a:ext uri="{FF2B5EF4-FFF2-40B4-BE49-F238E27FC236}">
                  <a16:creationId xmlns:a16="http://schemas.microsoft.com/office/drawing/2014/main" id="{4C6F9652-CF02-4BA9-BE06-0E384E31135B}"/>
                </a:ext>
              </a:extLst>
            </p:cNvPr>
            <p:cNvSpPr/>
            <p:nvPr/>
          </p:nvSpPr>
          <p:spPr>
            <a:xfrm>
              <a:off x="4778241" y="2662360"/>
              <a:ext cx="1291720"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srgbClr val="312D2A"/>
                  </a:solidFill>
                  <a:effectLst/>
                  <a:uLnTx/>
                  <a:uFillTx/>
                  <a:latin typeface="Oracle Sans Tab"/>
                  <a:ea typeface="+mn-ea"/>
                  <a:cs typeface="+mn-cs"/>
                </a:rPr>
                <a:t>肺炎</a:t>
              </a:r>
            </a:p>
          </p:txBody>
        </p:sp>
        <p:sp>
          <p:nvSpPr>
            <p:cNvPr id="73" name="正方形/長方形 50">
              <a:extLst>
                <a:ext uri="{FF2B5EF4-FFF2-40B4-BE49-F238E27FC236}">
                  <a16:creationId xmlns:a16="http://schemas.microsoft.com/office/drawing/2014/main" id="{4C338778-368B-407B-A5B2-D2F561659194}"/>
                </a:ext>
              </a:extLst>
            </p:cNvPr>
            <p:cNvSpPr/>
            <p:nvPr/>
          </p:nvSpPr>
          <p:spPr>
            <a:xfrm>
              <a:off x="4790757" y="3560089"/>
              <a:ext cx="1291721" cy="900956"/>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312D2A"/>
                  </a:solidFill>
                  <a:effectLst/>
                  <a:uLnTx/>
                  <a:uFillTx/>
                  <a:latin typeface="Oracle Sans Tab"/>
                  <a:ea typeface="+mn-ea"/>
                  <a:cs typeface="+mn-cs"/>
                </a:rPr>
                <a:t>COVID</a:t>
              </a:r>
              <a:endParaRPr kumimoji="1" lang="ja-JP" altLang="en-US" sz="1000" b="0" i="0" u="none" strike="noStrike" kern="0" cap="none" spc="0" normalizeH="0" baseline="0" noProof="0" dirty="0">
                <a:ln>
                  <a:noFill/>
                </a:ln>
                <a:solidFill>
                  <a:srgbClr val="312D2A"/>
                </a:solidFill>
                <a:effectLst/>
                <a:uLnTx/>
                <a:uFillTx/>
                <a:latin typeface="Oracle Sans Tab"/>
                <a:ea typeface="+mn-ea"/>
                <a:cs typeface="+mn-cs"/>
              </a:endParaRPr>
            </a:p>
          </p:txBody>
        </p:sp>
      </p:grpSp>
      <p:sp>
        <p:nvSpPr>
          <p:cNvPr id="29" name="テキスト ボックス 55">
            <a:extLst>
              <a:ext uri="{FF2B5EF4-FFF2-40B4-BE49-F238E27FC236}">
                <a16:creationId xmlns:a16="http://schemas.microsoft.com/office/drawing/2014/main" id="{D85BCC64-DCE9-459C-9B37-125E0026B1EC}"/>
              </a:ext>
            </a:extLst>
          </p:cNvPr>
          <p:cNvSpPr txBox="1"/>
          <p:nvPr/>
        </p:nvSpPr>
        <p:spPr>
          <a:xfrm>
            <a:off x="6380642" y="2518632"/>
            <a:ext cx="1215368" cy="2280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srgbClr val="312D2A"/>
                </a:solidFill>
                <a:effectLst/>
                <a:uLnTx/>
                <a:uFillTx/>
                <a:latin typeface="Oracle Sans Tab"/>
              </a:rPr>
              <a:t>データセット</a:t>
            </a:r>
            <a:r>
              <a:rPr kumimoji="1" lang="en-US" altLang="ja-JP" sz="1000" b="0" i="0" u="none" strike="noStrike" kern="0" cap="none" spc="0" normalizeH="0" baseline="0" noProof="0" dirty="0">
                <a:ln>
                  <a:noFill/>
                </a:ln>
                <a:solidFill>
                  <a:srgbClr val="312D2A"/>
                </a:solidFill>
                <a:effectLst/>
                <a:uLnTx/>
                <a:uFillTx/>
                <a:latin typeface="Oracle Sans Tab"/>
              </a:rPr>
              <a:t>(</a:t>
            </a:r>
            <a:r>
              <a:rPr kumimoji="1" lang="ja-JP" altLang="en-US" sz="1000" b="0" i="0" u="none" strike="noStrike" kern="0" cap="none" spc="0" normalizeH="0" baseline="0" noProof="0" dirty="0">
                <a:ln>
                  <a:noFill/>
                </a:ln>
                <a:solidFill>
                  <a:srgbClr val="312D2A"/>
                </a:solidFill>
                <a:effectLst/>
                <a:uLnTx/>
                <a:uFillTx/>
                <a:latin typeface="Oracle Sans Tab"/>
              </a:rPr>
              <a:t>例</a:t>
            </a:r>
            <a:r>
              <a:rPr kumimoji="1" lang="en-US" altLang="ja-JP" sz="1000" b="0" i="0" u="none" strike="noStrike" kern="0" cap="none" spc="0" normalizeH="0" baseline="0" noProof="0" dirty="0">
                <a:ln>
                  <a:noFill/>
                </a:ln>
                <a:solidFill>
                  <a:srgbClr val="312D2A"/>
                </a:solidFill>
                <a:effectLst/>
                <a:uLnTx/>
                <a:uFillTx/>
                <a:latin typeface="Oracle Sans Tab"/>
              </a:rPr>
              <a:t>)</a:t>
            </a:r>
            <a:endParaRPr kumimoji="1" lang="ja-JP" altLang="en-US" sz="1000" b="0" i="0" u="none" strike="noStrike" kern="0" cap="none" spc="0" normalizeH="0" baseline="0" noProof="0" dirty="0">
              <a:ln>
                <a:noFill/>
              </a:ln>
              <a:solidFill>
                <a:srgbClr val="312D2A"/>
              </a:solidFill>
              <a:effectLst/>
              <a:uLnTx/>
              <a:uFillTx/>
              <a:latin typeface="Oracle Sans Tab"/>
            </a:endParaRPr>
          </a:p>
        </p:txBody>
      </p:sp>
      <p:sp>
        <p:nvSpPr>
          <p:cNvPr id="30" name="四角形: 角を丸くする 17">
            <a:extLst>
              <a:ext uri="{FF2B5EF4-FFF2-40B4-BE49-F238E27FC236}">
                <a16:creationId xmlns:a16="http://schemas.microsoft.com/office/drawing/2014/main" id="{71326EF4-B644-4E6A-84AE-66FC2D8A4DF9}"/>
              </a:ext>
            </a:extLst>
          </p:cNvPr>
          <p:cNvSpPr/>
          <p:nvPr/>
        </p:nvSpPr>
        <p:spPr>
          <a:xfrm>
            <a:off x="4627074" y="3144159"/>
            <a:ext cx="1002148" cy="944713"/>
          </a:xfrm>
          <a:prstGeom prst="roundRect">
            <a:avLst/>
          </a:prstGeom>
          <a:solidFill>
            <a:srgbClr val="FCFBFA"/>
          </a:solidFill>
          <a:ln w="571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Labeling</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Service</a:t>
            </a:r>
            <a:endParaRPr kumimoji="1" lang="ja-JP" altLang="en-US" sz="14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31" name="四角形: 角を丸くする 59">
            <a:extLst>
              <a:ext uri="{FF2B5EF4-FFF2-40B4-BE49-F238E27FC236}">
                <a16:creationId xmlns:a16="http://schemas.microsoft.com/office/drawing/2014/main" id="{1A44787B-4460-4DA9-9593-0324D5A0997E}"/>
              </a:ext>
            </a:extLst>
          </p:cNvPr>
          <p:cNvSpPr/>
          <p:nvPr/>
        </p:nvSpPr>
        <p:spPr>
          <a:xfrm>
            <a:off x="8261503" y="3122254"/>
            <a:ext cx="1023188" cy="951620"/>
          </a:xfrm>
          <a:prstGeom prst="roundRect">
            <a:avLst/>
          </a:prstGeom>
          <a:solidFill>
            <a:srgbClr val="FCFBFA"/>
          </a:solidFill>
          <a:ln w="571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AI</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Vision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Service</a:t>
            </a:r>
            <a:endParaRPr kumimoji="1" lang="ja-JP" altLang="en-US" sz="14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32" name="テキスト ボックス 67">
            <a:extLst>
              <a:ext uri="{FF2B5EF4-FFF2-40B4-BE49-F238E27FC236}">
                <a16:creationId xmlns:a16="http://schemas.microsoft.com/office/drawing/2014/main" id="{D6F8C623-6AF1-439B-8144-A3A10C45B9BC}"/>
              </a:ext>
            </a:extLst>
          </p:cNvPr>
          <p:cNvSpPr txBox="1"/>
          <p:nvPr/>
        </p:nvSpPr>
        <p:spPr>
          <a:xfrm>
            <a:off x="9888528" y="2931432"/>
            <a:ext cx="615135" cy="400110"/>
          </a:xfrm>
          <a:prstGeom prst="rect">
            <a:avLst/>
          </a:prstGeom>
          <a:noFill/>
        </p:spPr>
        <p:txBody>
          <a:bodyPr wrap="square" rtlCol="0">
            <a:spAutoFit/>
          </a:bodyPr>
          <a:lstStyle/>
          <a:p>
            <a:pPr algn="ctr"/>
            <a:r>
              <a:rPr kumimoji="1" lang="ja-JP" altLang="en-US" sz="1000" dirty="0">
                <a:solidFill>
                  <a:srgbClr val="312D2A"/>
                </a:solidFill>
                <a:latin typeface="Oracle Sans Tab"/>
              </a:rPr>
              <a:t>カスタム</a:t>
            </a:r>
            <a:endParaRPr kumimoji="1" lang="en-US" altLang="ja-JP" sz="1000" dirty="0">
              <a:solidFill>
                <a:srgbClr val="312D2A"/>
              </a:solidFill>
              <a:latin typeface="Oracle Sans Tab"/>
            </a:endParaRPr>
          </a:p>
          <a:p>
            <a:pPr algn="ctr"/>
            <a:r>
              <a:rPr kumimoji="1" lang="ja-JP" altLang="en-US" sz="1000" dirty="0">
                <a:solidFill>
                  <a:srgbClr val="312D2A"/>
                </a:solidFill>
                <a:latin typeface="Oracle Sans Tab"/>
              </a:rPr>
              <a:t>モデル</a:t>
            </a:r>
          </a:p>
        </p:txBody>
      </p:sp>
      <p:sp>
        <p:nvSpPr>
          <p:cNvPr id="33" name="テキスト ボックス 19">
            <a:extLst>
              <a:ext uri="{FF2B5EF4-FFF2-40B4-BE49-F238E27FC236}">
                <a16:creationId xmlns:a16="http://schemas.microsoft.com/office/drawing/2014/main" id="{2E686230-5320-4FA2-BD19-CB18DDF599A0}"/>
              </a:ext>
            </a:extLst>
          </p:cNvPr>
          <p:cNvSpPr txBox="1"/>
          <p:nvPr/>
        </p:nvSpPr>
        <p:spPr>
          <a:xfrm>
            <a:off x="10895879" y="3941570"/>
            <a:ext cx="1240493" cy="246221"/>
          </a:xfrm>
          <a:prstGeom prst="rect">
            <a:avLst/>
          </a:prstGeom>
          <a:noFill/>
        </p:spPr>
        <p:txBody>
          <a:bodyPr wrap="square" rtlCol="0">
            <a:spAutoFit/>
          </a:bodyPr>
          <a:lstStyle/>
          <a:p>
            <a:r>
              <a:rPr kumimoji="1" lang="ja-JP" altLang="en-US" sz="1000" dirty="0">
                <a:solidFill>
                  <a:srgbClr val="312D2A"/>
                </a:solidFill>
                <a:latin typeface="Oracle Sans Tab"/>
              </a:rPr>
              <a:t>予測結果：</a:t>
            </a:r>
            <a:r>
              <a:rPr kumimoji="1" lang="en-US" altLang="ja-JP" sz="1000" dirty="0">
                <a:solidFill>
                  <a:srgbClr val="312D2A"/>
                </a:solidFill>
                <a:latin typeface="Oracle Sans Tab"/>
              </a:rPr>
              <a:t>COVID</a:t>
            </a:r>
            <a:endParaRPr kumimoji="1" lang="ja-JP" altLang="en-US" sz="1000" dirty="0" err="1">
              <a:solidFill>
                <a:srgbClr val="312D2A"/>
              </a:solidFill>
              <a:latin typeface="Oracle Sans Tab"/>
            </a:endParaRPr>
          </a:p>
        </p:txBody>
      </p:sp>
      <p:sp>
        <p:nvSpPr>
          <p:cNvPr id="34" name="矢印: 右カーブ 24">
            <a:extLst>
              <a:ext uri="{FF2B5EF4-FFF2-40B4-BE49-F238E27FC236}">
                <a16:creationId xmlns:a16="http://schemas.microsoft.com/office/drawing/2014/main" id="{551220BE-9CC2-4351-BF61-202FC2FA486D}"/>
              </a:ext>
            </a:extLst>
          </p:cNvPr>
          <p:cNvSpPr/>
          <p:nvPr/>
        </p:nvSpPr>
        <p:spPr>
          <a:xfrm>
            <a:off x="10526707" y="3308088"/>
            <a:ext cx="331669" cy="785907"/>
          </a:xfrm>
          <a:prstGeom prst="curvedRightArrow">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35" name="テキスト ボックス 73">
            <a:extLst>
              <a:ext uri="{FF2B5EF4-FFF2-40B4-BE49-F238E27FC236}">
                <a16:creationId xmlns:a16="http://schemas.microsoft.com/office/drawing/2014/main" id="{C06F5B79-A0AE-4225-ABA6-2C264C33266E}"/>
              </a:ext>
            </a:extLst>
          </p:cNvPr>
          <p:cNvSpPr txBox="1"/>
          <p:nvPr/>
        </p:nvSpPr>
        <p:spPr>
          <a:xfrm>
            <a:off x="10976943" y="2577901"/>
            <a:ext cx="824961" cy="228068"/>
          </a:xfrm>
          <a:prstGeom prst="rect">
            <a:avLst/>
          </a:prstGeom>
          <a:noFill/>
        </p:spPr>
        <p:txBody>
          <a:bodyPr wrap="square" rtlCol="0">
            <a:spAutoFit/>
          </a:bodyPr>
          <a:lstStyle/>
          <a:p>
            <a:r>
              <a:rPr kumimoji="1" lang="ja-JP" altLang="en-US" sz="1000" dirty="0">
                <a:solidFill>
                  <a:srgbClr val="312D2A"/>
                </a:solidFill>
                <a:latin typeface="Oracle Sans Tab"/>
              </a:rPr>
              <a:t>予測処理</a:t>
            </a:r>
          </a:p>
        </p:txBody>
      </p:sp>
      <p:sp>
        <p:nvSpPr>
          <p:cNvPr id="36" name="矢印: 右 38">
            <a:extLst>
              <a:ext uri="{FF2B5EF4-FFF2-40B4-BE49-F238E27FC236}">
                <a16:creationId xmlns:a16="http://schemas.microsoft.com/office/drawing/2014/main" id="{5970B508-A1C8-46E5-8BC9-82DC35FE4D1E}"/>
              </a:ext>
            </a:extLst>
          </p:cNvPr>
          <p:cNvSpPr/>
          <p:nvPr/>
        </p:nvSpPr>
        <p:spPr>
          <a:xfrm>
            <a:off x="4061647" y="3366407"/>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37" name="矢印: 右 79">
            <a:extLst>
              <a:ext uri="{FF2B5EF4-FFF2-40B4-BE49-F238E27FC236}">
                <a16:creationId xmlns:a16="http://schemas.microsoft.com/office/drawing/2014/main" id="{034FD8EC-623C-4F6D-ABFA-DE09682EF076}"/>
              </a:ext>
            </a:extLst>
          </p:cNvPr>
          <p:cNvSpPr/>
          <p:nvPr/>
        </p:nvSpPr>
        <p:spPr>
          <a:xfrm>
            <a:off x="5696052" y="3358030"/>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38" name="矢印: 右 81">
            <a:extLst>
              <a:ext uri="{FF2B5EF4-FFF2-40B4-BE49-F238E27FC236}">
                <a16:creationId xmlns:a16="http://schemas.microsoft.com/office/drawing/2014/main" id="{660F3DC4-C090-4808-B702-342BC1172D13}"/>
              </a:ext>
            </a:extLst>
          </p:cNvPr>
          <p:cNvSpPr/>
          <p:nvPr/>
        </p:nvSpPr>
        <p:spPr>
          <a:xfrm>
            <a:off x="7710861" y="3333488"/>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39" name="矢印: 右 82">
            <a:extLst>
              <a:ext uri="{FF2B5EF4-FFF2-40B4-BE49-F238E27FC236}">
                <a16:creationId xmlns:a16="http://schemas.microsoft.com/office/drawing/2014/main" id="{FEF380DF-EA62-4DAD-9A6D-2214D65FA4B7}"/>
              </a:ext>
            </a:extLst>
          </p:cNvPr>
          <p:cNvSpPr/>
          <p:nvPr/>
        </p:nvSpPr>
        <p:spPr>
          <a:xfrm>
            <a:off x="9382682" y="3337443"/>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40" name="テキスト ボックス 87">
            <a:extLst>
              <a:ext uri="{FF2B5EF4-FFF2-40B4-BE49-F238E27FC236}">
                <a16:creationId xmlns:a16="http://schemas.microsoft.com/office/drawing/2014/main" id="{2905AEF9-549B-4CAC-AB1C-91D64CA56AAF}"/>
              </a:ext>
            </a:extLst>
          </p:cNvPr>
          <p:cNvSpPr txBox="1"/>
          <p:nvPr/>
        </p:nvSpPr>
        <p:spPr>
          <a:xfrm>
            <a:off x="3918808" y="2627315"/>
            <a:ext cx="2017396" cy="233673"/>
          </a:xfrm>
          <a:prstGeom prst="rect">
            <a:avLst/>
          </a:prstGeom>
          <a:noFill/>
        </p:spPr>
        <p:txBody>
          <a:bodyPr wrap="square">
            <a:spAutoFit/>
          </a:bodyPr>
          <a:lstStyle/>
          <a:p>
            <a:r>
              <a:rPr kumimoji="1" lang="ja-JP" altLang="en-US" sz="1400" b="1" u="sng" dirty="0">
                <a:solidFill>
                  <a:srgbClr val="312D2A"/>
                </a:solidFill>
                <a:latin typeface="Oracle Sans Tab"/>
              </a:rPr>
              <a:t>データセットの構築、管理</a:t>
            </a:r>
            <a:endParaRPr lang="ja-JP" altLang="en-US" sz="1400" b="1" u="sng" dirty="0">
              <a:solidFill>
                <a:srgbClr val="312D2A"/>
              </a:solidFill>
              <a:latin typeface="Oracle Sans Tab"/>
            </a:endParaRPr>
          </a:p>
        </p:txBody>
      </p:sp>
      <p:sp>
        <p:nvSpPr>
          <p:cNvPr id="41" name="テキスト ボックス 89">
            <a:extLst>
              <a:ext uri="{FF2B5EF4-FFF2-40B4-BE49-F238E27FC236}">
                <a16:creationId xmlns:a16="http://schemas.microsoft.com/office/drawing/2014/main" id="{6C307E86-03B2-41A4-B6C1-96932CAAB3A3}"/>
              </a:ext>
            </a:extLst>
          </p:cNvPr>
          <p:cNvSpPr txBox="1"/>
          <p:nvPr/>
        </p:nvSpPr>
        <p:spPr>
          <a:xfrm>
            <a:off x="8059420" y="2627313"/>
            <a:ext cx="1510877" cy="285086"/>
          </a:xfrm>
          <a:prstGeom prst="rect">
            <a:avLst/>
          </a:prstGeom>
          <a:noFill/>
        </p:spPr>
        <p:txBody>
          <a:bodyPr wrap="square">
            <a:spAutoFit/>
          </a:bodyPr>
          <a:lstStyle/>
          <a:p>
            <a:r>
              <a:rPr kumimoji="1" lang="ja-JP" altLang="en-US" sz="1400" b="1" u="sng" dirty="0">
                <a:solidFill>
                  <a:srgbClr val="312D2A"/>
                </a:solidFill>
                <a:latin typeface="Oracle Sans Tab"/>
              </a:rPr>
              <a:t>予測モデルの構築</a:t>
            </a:r>
            <a:endParaRPr kumimoji="1" lang="en-US" altLang="ja-JP" sz="1400" b="1" u="sng" dirty="0">
              <a:solidFill>
                <a:srgbClr val="312D2A"/>
              </a:solidFill>
              <a:latin typeface="Oracle Sans Tab"/>
            </a:endParaRPr>
          </a:p>
        </p:txBody>
      </p:sp>
      <p:sp>
        <p:nvSpPr>
          <p:cNvPr id="42" name="テキスト ボックス 90">
            <a:extLst>
              <a:ext uri="{FF2B5EF4-FFF2-40B4-BE49-F238E27FC236}">
                <a16:creationId xmlns:a16="http://schemas.microsoft.com/office/drawing/2014/main" id="{111EF552-718E-448F-8DA1-5CBA1BE87190}"/>
              </a:ext>
            </a:extLst>
          </p:cNvPr>
          <p:cNvSpPr txBox="1"/>
          <p:nvPr/>
        </p:nvSpPr>
        <p:spPr>
          <a:xfrm>
            <a:off x="4066077" y="3915550"/>
            <a:ext cx="615134" cy="228068"/>
          </a:xfrm>
          <a:prstGeom prst="rect">
            <a:avLst/>
          </a:prstGeom>
          <a:noFill/>
        </p:spPr>
        <p:txBody>
          <a:bodyPr wrap="square" rtlCol="0">
            <a:spAutoFit/>
          </a:bodyPr>
          <a:lstStyle/>
          <a:p>
            <a:r>
              <a:rPr kumimoji="1" lang="en-US" altLang="ja-JP" sz="1000" dirty="0">
                <a:solidFill>
                  <a:srgbClr val="312D2A"/>
                </a:solidFill>
                <a:latin typeface="Oracle Sans Tab"/>
              </a:rPr>
              <a:t>input</a:t>
            </a:r>
            <a:endParaRPr kumimoji="1" lang="ja-JP" altLang="en-US" sz="1000" dirty="0">
              <a:solidFill>
                <a:srgbClr val="312D2A"/>
              </a:solidFill>
              <a:latin typeface="Oracle Sans Tab"/>
            </a:endParaRPr>
          </a:p>
        </p:txBody>
      </p:sp>
      <p:sp>
        <p:nvSpPr>
          <p:cNvPr id="43" name="テキスト ボックス 91">
            <a:extLst>
              <a:ext uri="{FF2B5EF4-FFF2-40B4-BE49-F238E27FC236}">
                <a16:creationId xmlns:a16="http://schemas.microsoft.com/office/drawing/2014/main" id="{73455F1B-4C91-4EEC-B0D9-89D17B5427E3}"/>
              </a:ext>
            </a:extLst>
          </p:cNvPr>
          <p:cNvSpPr txBox="1"/>
          <p:nvPr/>
        </p:nvSpPr>
        <p:spPr>
          <a:xfrm>
            <a:off x="7688220" y="3863949"/>
            <a:ext cx="615134" cy="228068"/>
          </a:xfrm>
          <a:prstGeom prst="rect">
            <a:avLst/>
          </a:prstGeom>
          <a:noFill/>
        </p:spPr>
        <p:txBody>
          <a:bodyPr wrap="square" rtlCol="0">
            <a:spAutoFit/>
          </a:bodyPr>
          <a:lstStyle/>
          <a:p>
            <a:r>
              <a:rPr kumimoji="1" lang="en-US" altLang="ja-JP" sz="1000" dirty="0">
                <a:solidFill>
                  <a:srgbClr val="312D2A"/>
                </a:solidFill>
                <a:latin typeface="Oracle Sans Tab"/>
              </a:rPr>
              <a:t>input</a:t>
            </a:r>
            <a:endParaRPr kumimoji="1" lang="ja-JP" altLang="en-US" sz="1000" dirty="0">
              <a:solidFill>
                <a:srgbClr val="312D2A"/>
              </a:solidFill>
              <a:latin typeface="Oracle Sans Tab"/>
            </a:endParaRPr>
          </a:p>
        </p:txBody>
      </p:sp>
      <p:sp>
        <p:nvSpPr>
          <p:cNvPr id="44" name="テキスト ボックス 92">
            <a:extLst>
              <a:ext uri="{FF2B5EF4-FFF2-40B4-BE49-F238E27FC236}">
                <a16:creationId xmlns:a16="http://schemas.microsoft.com/office/drawing/2014/main" id="{93B07042-BEF7-474C-BA37-C5DC597D88B5}"/>
              </a:ext>
            </a:extLst>
          </p:cNvPr>
          <p:cNvSpPr txBox="1"/>
          <p:nvPr/>
        </p:nvSpPr>
        <p:spPr>
          <a:xfrm>
            <a:off x="5614076" y="3896422"/>
            <a:ext cx="615134" cy="228068"/>
          </a:xfrm>
          <a:prstGeom prst="rect">
            <a:avLst/>
          </a:prstGeom>
          <a:noFill/>
        </p:spPr>
        <p:txBody>
          <a:bodyPr wrap="square" rtlCol="0">
            <a:spAutoFit/>
          </a:bodyPr>
          <a:lstStyle/>
          <a:p>
            <a:r>
              <a:rPr kumimoji="1" lang="en-US" altLang="ja-JP" sz="1000" dirty="0">
                <a:solidFill>
                  <a:srgbClr val="312D2A"/>
                </a:solidFill>
                <a:latin typeface="Oracle Sans Tab"/>
              </a:rPr>
              <a:t>output</a:t>
            </a:r>
            <a:endParaRPr kumimoji="1" lang="ja-JP" altLang="en-US" sz="1000" dirty="0">
              <a:solidFill>
                <a:srgbClr val="312D2A"/>
              </a:solidFill>
              <a:latin typeface="Oracle Sans Tab"/>
            </a:endParaRPr>
          </a:p>
        </p:txBody>
      </p:sp>
      <p:sp>
        <p:nvSpPr>
          <p:cNvPr id="45" name="テキスト ボックス 93">
            <a:extLst>
              <a:ext uri="{FF2B5EF4-FFF2-40B4-BE49-F238E27FC236}">
                <a16:creationId xmlns:a16="http://schemas.microsoft.com/office/drawing/2014/main" id="{A261CA02-7478-491A-A365-FE0A4D7EBD33}"/>
              </a:ext>
            </a:extLst>
          </p:cNvPr>
          <p:cNvSpPr txBox="1"/>
          <p:nvPr/>
        </p:nvSpPr>
        <p:spPr>
          <a:xfrm>
            <a:off x="9343826" y="3882301"/>
            <a:ext cx="615134" cy="228068"/>
          </a:xfrm>
          <a:prstGeom prst="rect">
            <a:avLst/>
          </a:prstGeom>
          <a:noFill/>
        </p:spPr>
        <p:txBody>
          <a:bodyPr wrap="square" rtlCol="0">
            <a:spAutoFit/>
          </a:bodyPr>
          <a:lstStyle/>
          <a:p>
            <a:r>
              <a:rPr kumimoji="1" lang="en-US" altLang="ja-JP" sz="1000" dirty="0">
                <a:solidFill>
                  <a:srgbClr val="312D2A"/>
                </a:solidFill>
                <a:latin typeface="Oracle Sans Tab"/>
              </a:rPr>
              <a:t>output</a:t>
            </a:r>
            <a:endParaRPr kumimoji="1" lang="ja-JP" altLang="en-US" sz="1000" dirty="0">
              <a:solidFill>
                <a:srgbClr val="312D2A"/>
              </a:solidFill>
              <a:latin typeface="Oracle Sans Tab"/>
            </a:endParaRPr>
          </a:p>
        </p:txBody>
      </p:sp>
      <p:pic>
        <p:nvPicPr>
          <p:cNvPr id="46" name="Graphic 45" descr="Right And Left Brain outline">
            <a:extLst>
              <a:ext uri="{FF2B5EF4-FFF2-40B4-BE49-F238E27FC236}">
                <a16:creationId xmlns:a16="http://schemas.microsoft.com/office/drawing/2014/main" id="{CA894D92-EDD4-409C-8F55-87B421926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13131" y="3322041"/>
            <a:ext cx="595984" cy="533197"/>
          </a:xfrm>
          <a:prstGeom prst="rect">
            <a:avLst/>
          </a:prstGeom>
        </p:spPr>
      </p:pic>
      <p:sp>
        <p:nvSpPr>
          <p:cNvPr id="52" name="四角形: 角を丸くする 17">
            <a:extLst>
              <a:ext uri="{FF2B5EF4-FFF2-40B4-BE49-F238E27FC236}">
                <a16:creationId xmlns:a16="http://schemas.microsoft.com/office/drawing/2014/main" id="{4DEBEFF4-5802-448C-A390-B4E2302A0CB5}"/>
              </a:ext>
            </a:extLst>
          </p:cNvPr>
          <p:cNvSpPr/>
          <p:nvPr/>
        </p:nvSpPr>
        <p:spPr>
          <a:xfrm>
            <a:off x="2934804" y="3166494"/>
            <a:ext cx="1002148" cy="944713"/>
          </a:xfrm>
          <a:prstGeom prst="roundRect">
            <a:avLst/>
          </a:prstGeom>
          <a:solidFill>
            <a:srgbClr val="FCFBFA"/>
          </a:solidFill>
          <a:ln w="571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Object Storage Service</a:t>
            </a:r>
            <a:endParaRPr kumimoji="1" lang="ja-JP" altLang="en-US" sz="14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53" name="矢印: 右 38">
            <a:extLst>
              <a:ext uri="{FF2B5EF4-FFF2-40B4-BE49-F238E27FC236}">
                <a16:creationId xmlns:a16="http://schemas.microsoft.com/office/drawing/2014/main" id="{4125B77D-2BA2-4837-A1E3-0108DCB7BD90}"/>
              </a:ext>
            </a:extLst>
          </p:cNvPr>
          <p:cNvSpPr/>
          <p:nvPr/>
        </p:nvSpPr>
        <p:spPr>
          <a:xfrm>
            <a:off x="2349764" y="3395165"/>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54" name="Right Brace 53">
            <a:extLst>
              <a:ext uri="{FF2B5EF4-FFF2-40B4-BE49-F238E27FC236}">
                <a16:creationId xmlns:a16="http://schemas.microsoft.com/office/drawing/2014/main" id="{063B0EBB-4021-4C3B-8A98-DEB6EDE232C7}"/>
              </a:ext>
            </a:extLst>
          </p:cNvPr>
          <p:cNvSpPr/>
          <p:nvPr/>
        </p:nvSpPr>
        <p:spPr>
          <a:xfrm>
            <a:off x="2079432" y="1939910"/>
            <a:ext cx="292297" cy="345780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55" name="テキスト ボックス 90">
            <a:extLst>
              <a:ext uri="{FF2B5EF4-FFF2-40B4-BE49-F238E27FC236}">
                <a16:creationId xmlns:a16="http://schemas.microsoft.com/office/drawing/2014/main" id="{8EABEF91-F4BD-4508-A020-3664488C550F}"/>
              </a:ext>
            </a:extLst>
          </p:cNvPr>
          <p:cNvSpPr txBox="1"/>
          <p:nvPr/>
        </p:nvSpPr>
        <p:spPr>
          <a:xfrm>
            <a:off x="2286130" y="3905470"/>
            <a:ext cx="615134" cy="246221"/>
          </a:xfrm>
          <a:prstGeom prst="rect">
            <a:avLst/>
          </a:prstGeom>
          <a:noFill/>
        </p:spPr>
        <p:txBody>
          <a:bodyPr wrap="square" rtlCol="0">
            <a:spAutoFit/>
          </a:bodyPr>
          <a:lstStyle/>
          <a:p>
            <a:r>
              <a:rPr kumimoji="1" lang="en-US" altLang="ja-JP" sz="1000" dirty="0">
                <a:solidFill>
                  <a:srgbClr val="312D2A"/>
                </a:solidFill>
                <a:latin typeface="Oracle Sans Tab"/>
              </a:rPr>
              <a:t>upload</a:t>
            </a:r>
            <a:endParaRPr kumimoji="1" lang="ja-JP" altLang="en-US" sz="1000" dirty="0">
              <a:solidFill>
                <a:srgbClr val="312D2A"/>
              </a:solidFill>
              <a:latin typeface="Oracle Sans Tab"/>
            </a:endParaRPr>
          </a:p>
        </p:txBody>
      </p:sp>
      <p:pic>
        <p:nvPicPr>
          <p:cNvPr id="75" name="Picture 74">
            <a:extLst>
              <a:ext uri="{FF2B5EF4-FFF2-40B4-BE49-F238E27FC236}">
                <a16:creationId xmlns:a16="http://schemas.microsoft.com/office/drawing/2014/main" id="{E2FC9D8B-900A-46B7-9B14-9C77A21C8A37}"/>
              </a:ext>
            </a:extLst>
          </p:cNvPr>
          <p:cNvPicPr>
            <a:picLocks noChangeAspect="1"/>
          </p:cNvPicPr>
          <p:nvPr/>
        </p:nvPicPr>
        <p:blipFill rotWithShape="1">
          <a:blip r:embed="rId4"/>
          <a:srcRect t="17047" r="68783"/>
          <a:stretch/>
        </p:blipFill>
        <p:spPr>
          <a:xfrm>
            <a:off x="1074678" y="2064346"/>
            <a:ext cx="863157" cy="944437"/>
          </a:xfrm>
          <a:prstGeom prst="rect">
            <a:avLst/>
          </a:prstGeom>
        </p:spPr>
      </p:pic>
      <p:pic>
        <p:nvPicPr>
          <p:cNvPr id="76" name="Picture 75">
            <a:extLst>
              <a:ext uri="{FF2B5EF4-FFF2-40B4-BE49-F238E27FC236}">
                <a16:creationId xmlns:a16="http://schemas.microsoft.com/office/drawing/2014/main" id="{8BD97F8B-C2F5-4940-80E5-3DC1C15DF8E6}"/>
              </a:ext>
            </a:extLst>
          </p:cNvPr>
          <p:cNvPicPr>
            <a:picLocks noChangeAspect="1"/>
          </p:cNvPicPr>
          <p:nvPr/>
        </p:nvPicPr>
        <p:blipFill rotWithShape="1">
          <a:blip r:embed="rId4"/>
          <a:srcRect l="31784" t="17047" r="35071"/>
          <a:stretch/>
        </p:blipFill>
        <p:spPr>
          <a:xfrm>
            <a:off x="1083149" y="3209194"/>
            <a:ext cx="883356" cy="910317"/>
          </a:xfrm>
          <a:prstGeom prst="rect">
            <a:avLst/>
          </a:prstGeom>
        </p:spPr>
      </p:pic>
      <p:pic>
        <p:nvPicPr>
          <p:cNvPr id="77" name="Picture 76">
            <a:extLst>
              <a:ext uri="{FF2B5EF4-FFF2-40B4-BE49-F238E27FC236}">
                <a16:creationId xmlns:a16="http://schemas.microsoft.com/office/drawing/2014/main" id="{D4942C9A-19EA-435D-B596-21288D730FB2}"/>
              </a:ext>
            </a:extLst>
          </p:cNvPr>
          <p:cNvPicPr>
            <a:picLocks noChangeAspect="1"/>
          </p:cNvPicPr>
          <p:nvPr/>
        </p:nvPicPr>
        <p:blipFill rotWithShape="1">
          <a:blip r:embed="rId4"/>
          <a:srcRect l="32773" t="17047" r="34592"/>
          <a:stretch/>
        </p:blipFill>
        <p:spPr>
          <a:xfrm>
            <a:off x="1074678" y="4348751"/>
            <a:ext cx="883357" cy="924554"/>
          </a:xfrm>
          <a:prstGeom prst="rect">
            <a:avLst/>
          </a:prstGeom>
        </p:spPr>
      </p:pic>
      <p:sp>
        <p:nvSpPr>
          <p:cNvPr id="78" name="TextBox 77">
            <a:extLst>
              <a:ext uri="{FF2B5EF4-FFF2-40B4-BE49-F238E27FC236}">
                <a16:creationId xmlns:a16="http://schemas.microsoft.com/office/drawing/2014/main" id="{86BB595B-90C4-45D5-B314-C7A6DD06D24F}"/>
              </a:ext>
            </a:extLst>
          </p:cNvPr>
          <p:cNvSpPr txBox="1"/>
          <p:nvPr/>
        </p:nvSpPr>
        <p:spPr>
          <a:xfrm>
            <a:off x="233872" y="2382675"/>
            <a:ext cx="893887" cy="307777"/>
          </a:xfrm>
          <a:prstGeom prst="rect">
            <a:avLst/>
          </a:prstGeom>
          <a:noFill/>
        </p:spPr>
        <p:txBody>
          <a:bodyPr wrap="square" rtlCol="0">
            <a:spAutoFit/>
          </a:bodyPr>
          <a:lstStyle/>
          <a:p>
            <a:r>
              <a:rPr kumimoji="1" lang="ja-JP" altLang="en-US" sz="1400" dirty="0"/>
              <a:t>健常者</a:t>
            </a:r>
            <a:endParaRPr kumimoji="1" lang="ja-JP" altLang="en-US" dirty="0"/>
          </a:p>
        </p:txBody>
      </p:sp>
      <p:sp>
        <p:nvSpPr>
          <p:cNvPr id="79" name="TextBox 78">
            <a:extLst>
              <a:ext uri="{FF2B5EF4-FFF2-40B4-BE49-F238E27FC236}">
                <a16:creationId xmlns:a16="http://schemas.microsoft.com/office/drawing/2014/main" id="{0F884A0D-1848-4557-98F0-E758B4C09E83}"/>
              </a:ext>
            </a:extLst>
          </p:cNvPr>
          <p:cNvSpPr txBox="1"/>
          <p:nvPr/>
        </p:nvSpPr>
        <p:spPr>
          <a:xfrm>
            <a:off x="328400" y="3342853"/>
            <a:ext cx="578338" cy="523220"/>
          </a:xfrm>
          <a:prstGeom prst="rect">
            <a:avLst/>
          </a:prstGeom>
          <a:noFill/>
        </p:spPr>
        <p:txBody>
          <a:bodyPr wrap="square" rtlCol="0">
            <a:spAutoFit/>
          </a:bodyPr>
          <a:lstStyle/>
          <a:p>
            <a:r>
              <a:rPr kumimoji="1" lang="ja-JP" altLang="en-US" sz="1400" dirty="0"/>
              <a:t>肺炎</a:t>
            </a:r>
            <a:endParaRPr kumimoji="1" lang="en-US" altLang="ja-JP" sz="1400" dirty="0"/>
          </a:p>
          <a:p>
            <a:r>
              <a:rPr kumimoji="1" lang="ja-JP" altLang="en-US" sz="1400" dirty="0"/>
              <a:t>患者</a:t>
            </a:r>
            <a:endParaRPr kumimoji="1" lang="ja-JP" altLang="en-US" dirty="0"/>
          </a:p>
        </p:txBody>
      </p:sp>
      <p:sp>
        <p:nvSpPr>
          <p:cNvPr id="80" name="TextBox 79">
            <a:extLst>
              <a:ext uri="{FF2B5EF4-FFF2-40B4-BE49-F238E27FC236}">
                <a16:creationId xmlns:a16="http://schemas.microsoft.com/office/drawing/2014/main" id="{F55A3BBC-57DF-4032-9F8E-6C2229A4FC21}"/>
              </a:ext>
            </a:extLst>
          </p:cNvPr>
          <p:cNvSpPr txBox="1"/>
          <p:nvPr/>
        </p:nvSpPr>
        <p:spPr>
          <a:xfrm>
            <a:off x="249525" y="4551752"/>
            <a:ext cx="736087" cy="523220"/>
          </a:xfrm>
          <a:prstGeom prst="rect">
            <a:avLst/>
          </a:prstGeom>
          <a:noFill/>
        </p:spPr>
        <p:txBody>
          <a:bodyPr wrap="square" rtlCol="0">
            <a:spAutoFit/>
          </a:bodyPr>
          <a:lstStyle/>
          <a:p>
            <a:r>
              <a:rPr kumimoji="1" lang="en-US" altLang="ja-JP" sz="1400" dirty="0"/>
              <a:t>COVID</a:t>
            </a:r>
          </a:p>
          <a:p>
            <a:r>
              <a:rPr kumimoji="1" lang="ja-JP" altLang="en-US" sz="1400" dirty="0"/>
              <a:t>患者</a:t>
            </a:r>
          </a:p>
        </p:txBody>
      </p:sp>
      <p:pic>
        <p:nvPicPr>
          <p:cNvPr id="82" name="Picture 81">
            <a:extLst>
              <a:ext uri="{FF2B5EF4-FFF2-40B4-BE49-F238E27FC236}">
                <a16:creationId xmlns:a16="http://schemas.microsoft.com/office/drawing/2014/main" id="{3BC3EDA6-C2C3-4413-AFC2-E914208A58EA}"/>
              </a:ext>
            </a:extLst>
          </p:cNvPr>
          <p:cNvPicPr>
            <a:picLocks noChangeAspect="1"/>
          </p:cNvPicPr>
          <p:nvPr/>
        </p:nvPicPr>
        <p:blipFill rotWithShape="1">
          <a:blip r:embed="rId4"/>
          <a:srcRect l="32773" t="17047" r="34592"/>
          <a:stretch/>
        </p:blipFill>
        <p:spPr>
          <a:xfrm>
            <a:off x="11027442" y="2903527"/>
            <a:ext cx="723965" cy="757728"/>
          </a:xfrm>
          <a:prstGeom prst="rect">
            <a:avLst/>
          </a:prstGeom>
        </p:spPr>
      </p:pic>
      <p:sp>
        <p:nvSpPr>
          <p:cNvPr id="83" name="TextBox 82">
            <a:extLst>
              <a:ext uri="{FF2B5EF4-FFF2-40B4-BE49-F238E27FC236}">
                <a16:creationId xmlns:a16="http://schemas.microsoft.com/office/drawing/2014/main" id="{94B8807F-0AB0-4A60-8C2D-8E799B43B518}"/>
              </a:ext>
            </a:extLst>
          </p:cNvPr>
          <p:cNvSpPr txBox="1"/>
          <p:nvPr/>
        </p:nvSpPr>
        <p:spPr>
          <a:xfrm>
            <a:off x="680815" y="1227279"/>
            <a:ext cx="7357534" cy="369332"/>
          </a:xfrm>
          <a:prstGeom prst="rect">
            <a:avLst/>
          </a:prstGeom>
          <a:noFill/>
        </p:spPr>
        <p:txBody>
          <a:bodyPr wrap="square" rtlCol="0">
            <a:spAutoFit/>
          </a:bodyPr>
          <a:lstStyle/>
          <a:p>
            <a:r>
              <a:rPr kumimoji="1" lang="ja-JP" altLang="en-US" dirty="0"/>
              <a:t>医療用画像</a:t>
            </a:r>
            <a:r>
              <a:rPr kumimoji="1" lang="en-US" altLang="ja-JP" dirty="0"/>
              <a:t>(</a:t>
            </a:r>
            <a:r>
              <a:rPr kumimoji="1" lang="ja-JP" altLang="en-US" dirty="0"/>
              <a:t>レントゲン写真</a:t>
            </a:r>
            <a:r>
              <a:rPr kumimoji="1" lang="en-US" altLang="ja-JP" dirty="0"/>
              <a:t>)</a:t>
            </a:r>
            <a:r>
              <a:rPr kumimoji="1" lang="ja-JP" altLang="en-US" dirty="0"/>
              <a:t>を使ったウィルス感染者の診断支援</a:t>
            </a:r>
          </a:p>
        </p:txBody>
      </p:sp>
      <p:sp>
        <p:nvSpPr>
          <p:cNvPr id="84" name="テキスト ボックス 51">
            <a:extLst>
              <a:ext uri="{FF2B5EF4-FFF2-40B4-BE49-F238E27FC236}">
                <a16:creationId xmlns:a16="http://schemas.microsoft.com/office/drawing/2014/main" id="{6CE1537E-221B-4981-814D-2AAA912E8690}"/>
              </a:ext>
            </a:extLst>
          </p:cNvPr>
          <p:cNvSpPr txBox="1"/>
          <p:nvPr/>
        </p:nvSpPr>
        <p:spPr>
          <a:xfrm>
            <a:off x="2410453" y="4721126"/>
            <a:ext cx="1661617" cy="954107"/>
          </a:xfrm>
          <a:prstGeom prst="rect">
            <a:avLst/>
          </a:prstGeom>
          <a:noFill/>
        </p:spPr>
        <p:txBody>
          <a:bodyPr wrap="square" rtlCol="0">
            <a:spAutoFit/>
          </a:bodyPr>
          <a:lstStyle/>
          <a:p>
            <a:r>
              <a:rPr kumimoji="1" lang="ja-JP" altLang="en-US" sz="1400" dirty="0">
                <a:solidFill>
                  <a:srgbClr val="312D2A"/>
                </a:solidFill>
                <a:latin typeface="Oracle Sans Tab"/>
              </a:rPr>
              <a:t>①</a:t>
            </a:r>
            <a:r>
              <a:rPr kumimoji="1" lang="en-US" altLang="ja-JP" sz="1400" dirty="0">
                <a:solidFill>
                  <a:srgbClr val="312D2A"/>
                </a:solidFill>
                <a:latin typeface="Oracle Sans Tab"/>
              </a:rPr>
              <a:t>Button</a:t>
            </a:r>
            <a:r>
              <a:rPr kumimoji="1" lang="ja-JP" altLang="en-US" sz="1400" dirty="0">
                <a:solidFill>
                  <a:srgbClr val="312D2A"/>
                </a:solidFill>
                <a:latin typeface="Oracle Sans Tab"/>
              </a:rPr>
              <a:t>、</a:t>
            </a:r>
            <a:r>
              <a:rPr kumimoji="1" lang="en-US" altLang="ja-JP" sz="1400" dirty="0">
                <a:solidFill>
                  <a:srgbClr val="312D2A"/>
                </a:solidFill>
                <a:latin typeface="Oracle Sans Tab"/>
              </a:rPr>
              <a:t>LED</a:t>
            </a:r>
            <a:r>
              <a:rPr kumimoji="1" lang="ja-JP" altLang="en-US" sz="1400" dirty="0">
                <a:solidFill>
                  <a:srgbClr val="312D2A"/>
                </a:solidFill>
                <a:latin typeface="Oracle Sans Tab"/>
              </a:rPr>
              <a:t>、</a:t>
            </a:r>
            <a:r>
              <a:rPr kumimoji="1" lang="en-US" altLang="ja-JP" sz="1400" dirty="0">
                <a:solidFill>
                  <a:srgbClr val="312D2A"/>
                </a:solidFill>
                <a:latin typeface="Oracle Sans Tab"/>
              </a:rPr>
              <a:t>Sensor</a:t>
            </a:r>
            <a:r>
              <a:rPr kumimoji="1" lang="ja-JP" altLang="en-US" sz="1400" dirty="0">
                <a:solidFill>
                  <a:srgbClr val="312D2A"/>
                </a:solidFill>
                <a:latin typeface="Oracle Sans Tab"/>
              </a:rPr>
              <a:t>の画像、各</a:t>
            </a:r>
            <a:r>
              <a:rPr kumimoji="1" lang="en-US" altLang="ja-JP" sz="1400" dirty="0">
                <a:solidFill>
                  <a:srgbClr val="312D2A"/>
                </a:solidFill>
                <a:latin typeface="Oracle Sans Tab"/>
              </a:rPr>
              <a:t>30</a:t>
            </a:r>
            <a:r>
              <a:rPr kumimoji="1" lang="ja-JP" altLang="en-US" sz="1400" dirty="0">
                <a:solidFill>
                  <a:srgbClr val="312D2A"/>
                </a:solidFill>
                <a:latin typeface="Oracle Sans Tab"/>
              </a:rPr>
              <a:t>枚をオブジェクトストレージにアップロード</a:t>
            </a:r>
          </a:p>
        </p:txBody>
      </p:sp>
      <p:sp>
        <p:nvSpPr>
          <p:cNvPr id="85" name="テキスト ボックス 51">
            <a:extLst>
              <a:ext uri="{FF2B5EF4-FFF2-40B4-BE49-F238E27FC236}">
                <a16:creationId xmlns:a16="http://schemas.microsoft.com/office/drawing/2014/main" id="{131BAB66-67D8-4877-ACF4-067335EACECD}"/>
              </a:ext>
            </a:extLst>
          </p:cNvPr>
          <p:cNvSpPr txBox="1"/>
          <p:nvPr/>
        </p:nvSpPr>
        <p:spPr>
          <a:xfrm>
            <a:off x="5128148" y="4713871"/>
            <a:ext cx="1905214" cy="1384995"/>
          </a:xfrm>
          <a:prstGeom prst="rect">
            <a:avLst/>
          </a:prstGeom>
          <a:noFill/>
        </p:spPr>
        <p:txBody>
          <a:bodyPr wrap="square" rtlCol="0">
            <a:spAutoFit/>
          </a:bodyPr>
          <a:lstStyle/>
          <a:p>
            <a:r>
              <a:rPr kumimoji="1" lang="ja-JP" altLang="en-US" sz="1400" dirty="0">
                <a:solidFill>
                  <a:srgbClr val="312D2A"/>
                </a:solidFill>
                <a:latin typeface="Oracle Sans Tab"/>
              </a:rPr>
              <a:t>②</a:t>
            </a:r>
            <a:r>
              <a:rPr kumimoji="1" lang="en-US" altLang="ja-JP" sz="1400" dirty="0">
                <a:solidFill>
                  <a:srgbClr val="312D2A"/>
                </a:solidFill>
                <a:latin typeface="Oracle Sans Tab"/>
              </a:rPr>
              <a:t>Data Labeling Service</a:t>
            </a:r>
            <a:r>
              <a:rPr kumimoji="1" lang="ja-JP" altLang="en-US" sz="1400" dirty="0">
                <a:solidFill>
                  <a:srgbClr val="312D2A"/>
                </a:solidFill>
                <a:latin typeface="Oracle Sans Tab"/>
              </a:rPr>
              <a:t>から</a:t>
            </a:r>
            <a:r>
              <a:rPr kumimoji="1" lang="en-US" altLang="ja-JP" sz="1400" dirty="0">
                <a:solidFill>
                  <a:srgbClr val="312D2A"/>
                </a:solidFill>
                <a:latin typeface="Oracle Sans Tab"/>
              </a:rPr>
              <a:t>Object Storage</a:t>
            </a:r>
            <a:r>
              <a:rPr kumimoji="1" lang="ja-JP" altLang="en-US" sz="1400" dirty="0">
                <a:solidFill>
                  <a:srgbClr val="312D2A"/>
                </a:solidFill>
                <a:latin typeface="Oracle Sans Tab"/>
              </a:rPr>
              <a:t>上の画像データを読み込み、正解ラベルの設定を行い、データセットを作る</a:t>
            </a:r>
          </a:p>
        </p:txBody>
      </p:sp>
      <p:sp>
        <p:nvSpPr>
          <p:cNvPr id="86" name="テキスト ボックス 51">
            <a:extLst>
              <a:ext uri="{FF2B5EF4-FFF2-40B4-BE49-F238E27FC236}">
                <a16:creationId xmlns:a16="http://schemas.microsoft.com/office/drawing/2014/main" id="{1D67EF9C-A4F9-4A43-A92C-717331942A9D}"/>
              </a:ext>
            </a:extLst>
          </p:cNvPr>
          <p:cNvSpPr txBox="1"/>
          <p:nvPr/>
        </p:nvSpPr>
        <p:spPr>
          <a:xfrm>
            <a:off x="8171851" y="4735158"/>
            <a:ext cx="1617930" cy="1169551"/>
          </a:xfrm>
          <a:prstGeom prst="rect">
            <a:avLst/>
          </a:prstGeom>
          <a:noFill/>
        </p:spPr>
        <p:txBody>
          <a:bodyPr wrap="square" rtlCol="0">
            <a:spAutoFit/>
          </a:bodyPr>
          <a:lstStyle/>
          <a:p>
            <a:r>
              <a:rPr kumimoji="1" lang="ja-JP" altLang="en-US" sz="1400" dirty="0">
                <a:solidFill>
                  <a:srgbClr val="312D2A"/>
                </a:solidFill>
                <a:latin typeface="Oracle Sans Tab"/>
              </a:rPr>
              <a:t>③</a:t>
            </a:r>
            <a:r>
              <a:rPr kumimoji="1" lang="en-US" altLang="ja-JP" sz="1400" dirty="0">
                <a:solidFill>
                  <a:srgbClr val="312D2A"/>
                </a:solidFill>
                <a:latin typeface="Oracle Sans Tab"/>
              </a:rPr>
              <a:t>Data Labeling Service</a:t>
            </a:r>
            <a:r>
              <a:rPr kumimoji="1" lang="ja-JP" altLang="en-US" sz="1400" dirty="0">
                <a:solidFill>
                  <a:srgbClr val="312D2A"/>
                </a:solidFill>
                <a:latin typeface="Oracle Sans Tab"/>
              </a:rPr>
              <a:t>で作成したデータセットを読み込み、カスタムモデルを構築する</a:t>
            </a:r>
          </a:p>
        </p:txBody>
      </p:sp>
      <p:sp>
        <p:nvSpPr>
          <p:cNvPr id="87" name="テキスト ボックス 51">
            <a:extLst>
              <a:ext uri="{FF2B5EF4-FFF2-40B4-BE49-F238E27FC236}">
                <a16:creationId xmlns:a16="http://schemas.microsoft.com/office/drawing/2014/main" id="{9AECB8FD-D494-41E2-996E-15AE011D008D}"/>
              </a:ext>
            </a:extLst>
          </p:cNvPr>
          <p:cNvSpPr txBox="1"/>
          <p:nvPr/>
        </p:nvSpPr>
        <p:spPr>
          <a:xfrm>
            <a:off x="10364370" y="4739258"/>
            <a:ext cx="1496511" cy="738664"/>
          </a:xfrm>
          <a:prstGeom prst="rect">
            <a:avLst/>
          </a:prstGeom>
          <a:noFill/>
        </p:spPr>
        <p:txBody>
          <a:bodyPr wrap="square" rtlCol="0">
            <a:spAutoFit/>
          </a:bodyPr>
          <a:lstStyle/>
          <a:p>
            <a:r>
              <a:rPr kumimoji="1" lang="ja-JP" altLang="en-US" sz="1400" dirty="0">
                <a:solidFill>
                  <a:srgbClr val="312D2A"/>
                </a:solidFill>
                <a:latin typeface="Oracle Sans Tab"/>
              </a:rPr>
              <a:t>④構築したカスタムモデルでテストデータを推論する</a:t>
            </a:r>
          </a:p>
        </p:txBody>
      </p:sp>
    </p:spTree>
    <p:extLst>
      <p:ext uri="{BB962C8B-B14F-4D97-AF65-F5344CB8AC3E}">
        <p14:creationId xmlns:p14="http://schemas.microsoft.com/office/powerpoint/2010/main" val="2070344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010D-0D25-4EBD-A3AA-ABD0F782C722}"/>
              </a:ext>
            </a:extLst>
          </p:cNvPr>
          <p:cNvSpPr>
            <a:spLocks noGrp="1"/>
          </p:cNvSpPr>
          <p:nvPr>
            <p:ph type="title"/>
          </p:nvPr>
        </p:nvSpPr>
        <p:spPr/>
        <p:txBody>
          <a:bodyPr/>
          <a:lstStyle/>
          <a:p>
            <a:r>
              <a:rPr kumimoji="1" lang="ja-JP" altLang="en-US" dirty="0"/>
              <a:t>画像分類の分析シナリオ例</a:t>
            </a:r>
            <a:r>
              <a:rPr kumimoji="1" lang="en-US" altLang="ja-JP" dirty="0"/>
              <a:t>(2)</a:t>
            </a:r>
            <a:endParaRPr kumimoji="1" lang="ja-JP" altLang="en-US" dirty="0"/>
          </a:p>
        </p:txBody>
      </p:sp>
      <p:sp>
        <p:nvSpPr>
          <p:cNvPr id="3" name="Date Placeholder 2">
            <a:extLst>
              <a:ext uri="{FF2B5EF4-FFF2-40B4-BE49-F238E27FC236}">
                <a16:creationId xmlns:a16="http://schemas.microsoft.com/office/drawing/2014/main" id="{DC558B8C-05AA-4F92-86CE-9D9164F42C0B}"/>
              </a:ext>
            </a:extLst>
          </p:cNvPr>
          <p:cNvSpPr>
            <a:spLocks noGrp="1"/>
          </p:cNvSpPr>
          <p:nvPr>
            <p:ph type="dt" sz="half" idx="10"/>
          </p:nvPr>
        </p:nvSpPr>
        <p:spPr/>
        <p:txBody>
          <a:bodyPr/>
          <a:lstStyle/>
          <a:p>
            <a:fld id="{E5EC4CD4-BEBA-4C46-A206-EFE463E4FF42}" type="datetime1">
              <a:rPr lang="ja-JP" altLang="en-US" smtClean="0"/>
              <a:t>2023/8/29</a:t>
            </a:fld>
            <a:endParaRPr lang="en-US" dirty="0"/>
          </a:p>
        </p:txBody>
      </p:sp>
      <p:sp>
        <p:nvSpPr>
          <p:cNvPr id="4" name="Footer Placeholder 3">
            <a:extLst>
              <a:ext uri="{FF2B5EF4-FFF2-40B4-BE49-F238E27FC236}">
                <a16:creationId xmlns:a16="http://schemas.microsoft.com/office/drawing/2014/main" id="{8A9A8E60-3556-4E4C-9CE5-931090B6312E}"/>
              </a:ext>
            </a:extLst>
          </p:cNvPr>
          <p:cNvSpPr>
            <a:spLocks noGrp="1"/>
          </p:cNvSpPr>
          <p:nvPr>
            <p:ph type="ftr" sz="quarter" idx="11"/>
          </p:nvPr>
        </p:nvSpPr>
        <p:spPr/>
        <p:txBody>
          <a:bodyPr/>
          <a:lstStyle/>
          <a:p>
            <a:r>
              <a:rPr lang="en-US"/>
              <a:t>Copyright © 2023, Oracle and/or its affiliates </a:t>
            </a:r>
            <a:endParaRPr lang="en-US" dirty="0"/>
          </a:p>
        </p:txBody>
      </p:sp>
      <p:sp>
        <p:nvSpPr>
          <p:cNvPr id="5" name="Slide Number Placeholder 4">
            <a:extLst>
              <a:ext uri="{FF2B5EF4-FFF2-40B4-BE49-F238E27FC236}">
                <a16:creationId xmlns:a16="http://schemas.microsoft.com/office/drawing/2014/main" id="{4A1105F1-87A4-48E3-A44C-C6B4E2D0189C}"/>
              </a:ext>
            </a:extLst>
          </p:cNvPr>
          <p:cNvSpPr>
            <a:spLocks noGrp="1"/>
          </p:cNvSpPr>
          <p:nvPr>
            <p:ph type="sldNum" sz="quarter" idx="12"/>
          </p:nvPr>
        </p:nvSpPr>
        <p:spPr/>
        <p:txBody>
          <a:bodyPr/>
          <a:lstStyle/>
          <a:p>
            <a:fld id="{345D60D9-5372-5F40-9443-0F9AE5BDC3C8}" type="slidenum">
              <a:rPr lang="en-US" smtClean="0"/>
              <a:pPr/>
              <a:t>19</a:t>
            </a:fld>
            <a:endParaRPr lang="en-US" dirty="0"/>
          </a:p>
        </p:txBody>
      </p:sp>
      <p:sp>
        <p:nvSpPr>
          <p:cNvPr id="12" name="正方形/長方形 10">
            <a:extLst>
              <a:ext uri="{FF2B5EF4-FFF2-40B4-BE49-F238E27FC236}">
                <a16:creationId xmlns:a16="http://schemas.microsoft.com/office/drawing/2014/main" id="{7AB02E24-D7B2-4E5A-9B86-09E7858F327D}"/>
              </a:ext>
            </a:extLst>
          </p:cNvPr>
          <p:cNvSpPr/>
          <p:nvPr/>
        </p:nvSpPr>
        <p:spPr>
          <a:xfrm>
            <a:off x="6246679" y="3003784"/>
            <a:ext cx="709760" cy="203652"/>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312D2A"/>
                </a:solidFill>
                <a:effectLst/>
                <a:uLnTx/>
                <a:uFillTx/>
                <a:latin typeface="Oracle Sans Tab"/>
                <a:ea typeface="+mn-ea"/>
                <a:cs typeface="+mn-cs"/>
              </a:rPr>
              <a:t>Data</a:t>
            </a:r>
            <a:endParaRPr kumimoji="1" lang="ja-JP" altLang="en-US" sz="10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13" name="正方形/長方形 43">
            <a:extLst>
              <a:ext uri="{FF2B5EF4-FFF2-40B4-BE49-F238E27FC236}">
                <a16:creationId xmlns:a16="http://schemas.microsoft.com/office/drawing/2014/main" id="{AE22F532-FF76-4433-894F-3E25BE62B594}"/>
              </a:ext>
            </a:extLst>
          </p:cNvPr>
          <p:cNvSpPr/>
          <p:nvPr/>
        </p:nvSpPr>
        <p:spPr>
          <a:xfrm>
            <a:off x="6246679" y="3204664"/>
            <a:ext cx="709760" cy="494123"/>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14" name="正方形/長方形 44">
            <a:extLst>
              <a:ext uri="{FF2B5EF4-FFF2-40B4-BE49-F238E27FC236}">
                <a16:creationId xmlns:a16="http://schemas.microsoft.com/office/drawing/2014/main" id="{4C456C28-5C66-40AA-B0A1-9CE38640AE7E}"/>
              </a:ext>
            </a:extLst>
          </p:cNvPr>
          <p:cNvSpPr/>
          <p:nvPr/>
        </p:nvSpPr>
        <p:spPr>
          <a:xfrm>
            <a:off x="6247261" y="3699617"/>
            <a:ext cx="709760" cy="494123"/>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0" name="正方形/長方形 28">
            <a:extLst>
              <a:ext uri="{FF2B5EF4-FFF2-40B4-BE49-F238E27FC236}">
                <a16:creationId xmlns:a16="http://schemas.microsoft.com/office/drawing/2014/main" id="{815F8B0C-15BA-43CA-B320-F7BB62078928}"/>
              </a:ext>
            </a:extLst>
          </p:cNvPr>
          <p:cNvSpPr/>
          <p:nvPr/>
        </p:nvSpPr>
        <p:spPr>
          <a:xfrm>
            <a:off x="6436105" y="3897417"/>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1" name="正方形/長方形 29">
            <a:extLst>
              <a:ext uri="{FF2B5EF4-FFF2-40B4-BE49-F238E27FC236}">
                <a16:creationId xmlns:a16="http://schemas.microsoft.com/office/drawing/2014/main" id="{60FBBBC8-CF2C-4784-B103-BAF01FA87D96}"/>
              </a:ext>
            </a:extLst>
          </p:cNvPr>
          <p:cNvSpPr/>
          <p:nvPr/>
        </p:nvSpPr>
        <p:spPr>
          <a:xfrm>
            <a:off x="6405653" y="3867023"/>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2" name="正方形/長方形 30">
            <a:extLst>
              <a:ext uri="{FF2B5EF4-FFF2-40B4-BE49-F238E27FC236}">
                <a16:creationId xmlns:a16="http://schemas.microsoft.com/office/drawing/2014/main" id="{8A41F5BB-47E1-4BDE-B281-B45BA8A21C60}"/>
              </a:ext>
            </a:extLst>
          </p:cNvPr>
          <p:cNvSpPr/>
          <p:nvPr/>
        </p:nvSpPr>
        <p:spPr>
          <a:xfrm>
            <a:off x="6367589" y="3828563"/>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3" name="正方形/長方形 31">
            <a:extLst>
              <a:ext uri="{FF2B5EF4-FFF2-40B4-BE49-F238E27FC236}">
                <a16:creationId xmlns:a16="http://schemas.microsoft.com/office/drawing/2014/main" id="{C4A1DD28-38AE-4945-BFC2-2B4A4D1CA32E}"/>
              </a:ext>
            </a:extLst>
          </p:cNvPr>
          <p:cNvSpPr/>
          <p:nvPr/>
        </p:nvSpPr>
        <p:spPr>
          <a:xfrm>
            <a:off x="6337706" y="3796365"/>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4" name="正方形/長方形 33">
            <a:extLst>
              <a:ext uri="{FF2B5EF4-FFF2-40B4-BE49-F238E27FC236}">
                <a16:creationId xmlns:a16="http://schemas.microsoft.com/office/drawing/2014/main" id="{5A81AC2E-03BB-4495-A924-F69EC9EAA404}"/>
              </a:ext>
            </a:extLst>
          </p:cNvPr>
          <p:cNvSpPr/>
          <p:nvPr/>
        </p:nvSpPr>
        <p:spPr>
          <a:xfrm>
            <a:off x="6435907" y="3413487"/>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5" name="正方形/長方形 34">
            <a:extLst>
              <a:ext uri="{FF2B5EF4-FFF2-40B4-BE49-F238E27FC236}">
                <a16:creationId xmlns:a16="http://schemas.microsoft.com/office/drawing/2014/main" id="{043AF140-DBF3-4758-9018-AE7F15518980}"/>
              </a:ext>
            </a:extLst>
          </p:cNvPr>
          <p:cNvSpPr/>
          <p:nvPr/>
        </p:nvSpPr>
        <p:spPr>
          <a:xfrm>
            <a:off x="6405456" y="3383093"/>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6" name="正方形/長方形 35">
            <a:extLst>
              <a:ext uri="{FF2B5EF4-FFF2-40B4-BE49-F238E27FC236}">
                <a16:creationId xmlns:a16="http://schemas.microsoft.com/office/drawing/2014/main" id="{44D49C2F-1B45-432F-9D79-2BFBEA5615DE}"/>
              </a:ext>
            </a:extLst>
          </p:cNvPr>
          <p:cNvSpPr/>
          <p:nvPr/>
        </p:nvSpPr>
        <p:spPr>
          <a:xfrm>
            <a:off x="6367392" y="3344633"/>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27" name="正方形/長方形 36">
            <a:extLst>
              <a:ext uri="{FF2B5EF4-FFF2-40B4-BE49-F238E27FC236}">
                <a16:creationId xmlns:a16="http://schemas.microsoft.com/office/drawing/2014/main" id="{E3545A6A-6BCD-4133-AB7A-2538610C21F0}"/>
              </a:ext>
            </a:extLst>
          </p:cNvPr>
          <p:cNvSpPr/>
          <p:nvPr/>
        </p:nvSpPr>
        <p:spPr>
          <a:xfrm>
            <a:off x="6337509" y="3312435"/>
            <a:ext cx="440471" cy="259021"/>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70" name="正方形/長方形 47">
            <a:extLst>
              <a:ext uri="{FF2B5EF4-FFF2-40B4-BE49-F238E27FC236}">
                <a16:creationId xmlns:a16="http://schemas.microsoft.com/office/drawing/2014/main" id="{877EAB9D-A253-4030-8B36-DB1BC7C935A7}"/>
              </a:ext>
            </a:extLst>
          </p:cNvPr>
          <p:cNvSpPr/>
          <p:nvPr/>
        </p:nvSpPr>
        <p:spPr>
          <a:xfrm>
            <a:off x="6949286" y="3004486"/>
            <a:ext cx="709759" cy="203652"/>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a:ln>
                  <a:noFill/>
                </a:ln>
                <a:solidFill>
                  <a:srgbClr val="312D2A"/>
                </a:solidFill>
                <a:effectLst/>
                <a:uLnTx/>
                <a:uFillTx/>
                <a:latin typeface="Oracle Sans Tab"/>
                <a:ea typeface="+mn-ea"/>
                <a:cs typeface="+mn-cs"/>
              </a:rPr>
              <a:t>Label</a:t>
            </a:r>
            <a:endParaRPr kumimoji="1" lang="ja-JP" altLang="en-US" sz="10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71" name="正方形/長方形 48">
            <a:extLst>
              <a:ext uri="{FF2B5EF4-FFF2-40B4-BE49-F238E27FC236}">
                <a16:creationId xmlns:a16="http://schemas.microsoft.com/office/drawing/2014/main" id="{BCE461CB-9570-4CF6-9D52-5D29E62BEF2D}"/>
              </a:ext>
            </a:extLst>
          </p:cNvPr>
          <p:cNvSpPr/>
          <p:nvPr/>
        </p:nvSpPr>
        <p:spPr>
          <a:xfrm>
            <a:off x="6949286" y="3205365"/>
            <a:ext cx="709760" cy="494123"/>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srgbClr val="312D2A"/>
                </a:solidFill>
                <a:effectLst/>
                <a:uLnTx/>
                <a:uFillTx/>
                <a:latin typeface="Oracle Sans Tab"/>
                <a:ea typeface="+mn-ea"/>
                <a:cs typeface="+mn-cs"/>
              </a:rPr>
              <a:t>良品</a:t>
            </a:r>
          </a:p>
        </p:txBody>
      </p:sp>
      <p:sp>
        <p:nvSpPr>
          <p:cNvPr id="72" name="正方形/長方形 49">
            <a:extLst>
              <a:ext uri="{FF2B5EF4-FFF2-40B4-BE49-F238E27FC236}">
                <a16:creationId xmlns:a16="http://schemas.microsoft.com/office/drawing/2014/main" id="{4C6F9652-CF02-4BA9-BE06-0E384E31135B}"/>
              </a:ext>
            </a:extLst>
          </p:cNvPr>
          <p:cNvSpPr/>
          <p:nvPr/>
        </p:nvSpPr>
        <p:spPr>
          <a:xfrm>
            <a:off x="6949713" y="3700319"/>
            <a:ext cx="709759" cy="494123"/>
          </a:xfrm>
          <a:prstGeom prst="rect">
            <a:avLst/>
          </a:prstGeom>
          <a:solidFill>
            <a:srgbClr val="FCFBFA"/>
          </a:solidFill>
          <a:ln w="190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srgbClr val="312D2A"/>
                </a:solidFill>
                <a:effectLst/>
                <a:uLnTx/>
                <a:uFillTx/>
                <a:latin typeface="Oracle Sans Tab"/>
                <a:ea typeface="+mn-ea"/>
                <a:cs typeface="+mn-cs"/>
              </a:rPr>
              <a:t>不良品</a:t>
            </a:r>
          </a:p>
        </p:txBody>
      </p:sp>
      <p:sp>
        <p:nvSpPr>
          <p:cNvPr id="29" name="テキスト ボックス 55">
            <a:extLst>
              <a:ext uri="{FF2B5EF4-FFF2-40B4-BE49-F238E27FC236}">
                <a16:creationId xmlns:a16="http://schemas.microsoft.com/office/drawing/2014/main" id="{D85BCC64-DCE9-459C-9B37-125E0026B1EC}"/>
              </a:ext>
            </a:extLst>
          </p:cNvPr>
          <p:cNvSpPr txBox="1"/>
          <p:nvPr/>
        </p:nvSpPr>
        <p:spPr>
          <a:xfrm>
            <a:off x="6380642" y="2747235"/>
            <a:ext cx="1215368" cy="2280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srgbClr val="312D2A"/>
                </a:solidFill>
                <a:effectLst/>
                <a:uLnTx/>
                <a:uFillTx/>
                <a:latin typeface="Oracle Sans Tab"/>
              </a:rPr>
              <a:t>データセット</a:t>
            </a:r>
            <a:r>
              <a:rPr kumimoji="1" lang="en-US" altLang="ja-JP" sz="1000" b="0" i="0" u="none" strike="noStrike" kern="0" cap="none" spc="0" normalizeH="0" baseline="0" noProof="0" dirty="0">
                <a:ln>
                  <a:noFill/>
                </a:ln>
                <a:solidFill>
                  <a:srgbClr val="312D2A"/>
                </a:solidFill>
                <a:effectLst/>
                <a:uLnTx/>
                <a:uFillTx/>
                <a:latin typeface="Oracle Sans Tab"/>
              </a:rPr>
              <a:t>(</a:t>
            </a:r>
            <a:r>
              <a:rPr kumimoji="1" lang="ja-JP" altLang="en-US" sz="1000" b="0" i="0" u="none" strike="noStrike" kern="0" cap="none" spc="0" normalizeH="0" baseline="0" noProof="0" dirty="0">
                <a:ln>
                  <a:noFill/>
                </a:ln>
                <a:solidFill>
                  <a:srgbClr val="312D2A"/>
                </a:solidFill>
                <a:effectLst/>
                <a:uLnTx/>
                <a:uFillTx/>
                <a:latin typeface="Oracle Sans Tab"/>
              </a:rPr>
              <a:t>例</a:t>
            </a:r>
            <a:r>
              <a:rPr kumimoji="1" lang="en-US" altLang="ja-JP" sz="1000" b="0" i="0" u="none" strike="noStrike" kern="0" cap="none" spc="0" normalizeH="0" baseline="0" noProof="0" dirty="0">
                <a:ln>
                  <a:noFill/>
                </a:ln>
                <a:solidFill>
                  <a:srgbClr val="312D2A"/>
                </a:solidFill>
                <a:effectLst/>
                <a:uLnTx/>
                <a:uFillTx/>
                <a:latin typeface="Oracle Sans Tab"/>
              </a:rPr>
              <a:t>)</a:t>
            </a:r>
            <a:endParaRPr kumimoji="1" lang="ja-JP" altLang="en-US" sz="1000" b="0" i="0" u="none" strike="noStrike" kern="0" cap="none" spc="0" normalizeH="0" baseline="0" noProof="0" dirty="0">
              <a:ln>
                <a:noFill/>
              </a:ln>
              <a:solidFill>
                <a:srgbClr val="312D2A"/>
              </a:solidFill>
              <a:effectLst/>
              <a:uLnTx/>
              <a:uFillTx/>
              <a:latin typeface="Oracle Sans Tab"/>
            </a:endParaRPr>
          </a:p>
        </p:txBody>
      </p:sp>
      <p:sp>
        <p:nvSpPr>
          <p:cNvPr id="30" name="四角形: 角を丸くする 17">
            <a:extLst>
              <a:ext uri="{FF2B5EF4-FFF2-40B4-BE49-F238E27FC236}">
                <a16:creationId xmlns:a16="http://schemas.microsoft.com/office/drawing/2014/main" id="{71326EF4-B644-4E6A-84AE-66FC2D8A4DF9}"/>
              </a:ext>
            </a:extLst>
          </p:cNvPr>
          <p:cNvSpPr/>
          <p:nvPr/>
        </p:nvSpPr>
        <p:spPr>
          <a:xfrm>
            <a:off x="4627074" y="3186494"/>
            <a:ext cx="1002148" cy="944713"/>
          </a:xfrm>
          <a:prstGeom prst="roundRect">
            <a:avLst/>
          </a:prstGeom>
          <a:solidFill>
            <a:srgbClr val="FCFBFA"/>
          </a:solidFill>
          <a:ln w="571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Labeling</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Service</a:t>
            </a:r>
            <a:endParaRPr kumimoji="1" lang="ja-JP" altLang="en-US" sz="14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31" name="四角形: 角を丸くする 59">
            <a:extLst>
              <a:ext uri="{FF2B5EF4-FFF2-40B4-BE49-F238E27FC236}">
                <a16:creationId xmlns:a16="http://schemas.microsoft.com/office/drawing/2014/main" id="{1A44787B-4460-4DA9-9593-0324D5A0997E}"/>
              </a:ext>
            </a:extLst>
          </p:cNvPr>
          <p:cNvSpPr/>
          <p:nvPr/>
        </p:nvSpPr>
        <p:spPr>
          <a:xfrm>
            <a:off x="8261503" y="3164589"/>
            <a:ext cx="1023188" cy="951620"/>
          </a:xfrm>
          <a:prstGeom prst="roundRect">
            <a:avLst/>
          </a:prstGeom>
          <a:solidFill>
            <a:srgbClr val="FCFBFA"/>
          </a:solidFill>
          <a:ln w="571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AI</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Vision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Service</a:t>
            </a:r>
            <a:endParaRPr kumimoji="1" lang="ja-JP" altLang="en-US" sz="14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32" name="テキスト ボックス 67">
            <a:extLst>
              <a:ext uri="{FF2B5EF4-FFF2-40B4-BE49-F238E27FC236}">
                <a16:creationId xmlns:a16="http://schemas.microsoft.com/office/drawing/2014/main" id="{D6F8C623-6AF1-439B-8144-A3A10C45B9BC}"/>
              </a:ext>
            </a:extLst>
          </p:cNvPr>
          <p:cNvSpPr txBox="1"/>
          <p:nvPr/>
        </p:nvSpPr>
        <p:spPr>
          <a:xfrm>
            <a:off x="9888528" y="2973767"/>
            <a:ext cx="615135" cy="400110"/>
          </a:xfrm>
          <a:prstGeom prst="rect">
            <a:avLst/>
          </a:prstGeom>
          <a:noFill/>
        </p:spPr>
        <p:txBody>
          <a:bodyPr wrap="square" rtlCol="0">
            <a:spAutoFit/>
          </a:bodyPr>
          <a:lstStyle/>
          <a:p>
            <a:pPr algn="ctr"/>
            <a:r>
              <a:rPr kumimoji="1" lang="ja-JP" altLang="en-US" sz="1000" dirty="0">
                <a:solidFill>
                  <a:srgbClr val="312D2A"/>
                </a:solidFill>
                <a:latin typeface="Oracle Sans Tab"/>
              </a:rPr>
              <a:t>カスタム</a:t>
            </a:r>
            <a:endParaRPr kumimoji="1" lang="en-US" altLang="ja-JP" sz="1000" dirty="0">
              <a:solidFill>
                <a:srgbClr val="312D2A"/>
              </a:solidFill>
              <a:latin typeface="Oracle Sans Tab"/>
            </a:endParaRPr>
          </a:p>
          <a:p>
            <a:pPr algn="ctr"/>
            <a:r>
              <a:rPr kumimoji="1" lang="ja-JP" altLang="en-US" sz="1000" dirty="0">
                <a:solidFill>
                  <a:srgbClr val="312D2A"/>
                </a:solidFill>
                <a:latin typeface="Oracle Sans Tab"/>
              </a:rPr>
              <a:t>モデル</a:t>
            </a:r>
          </a:p>
        </p:txBody>
      </p:sp>
      <p:sp>
        <p:nvSpPr>
          <p:cNvPr id="33" name="テキスト ボックス 19">
            <a:extLst>
              <a:ext uri="{FF2B5EF4-FFF2-40B4-BE49-F238E27FC236}">
                <a16:creationId xmlns:a16="http://schemas.microsoft.com/office/drawing/2014/main" id="{2E686230-5320-4FA2-BD19-CB18DDF599A0}"/>
              </a:ext>
            </a:extLst>
          </p:cNvPr>
          <p:cNvSpPr txBox="1"/>
          <p:nvPr/>
        </p:nvSpPr>
        <p:spPr>
          <a:xfrm>
            <a:off x="10895879" y="3924636"/>
            <a:ext cx="1240493" cy="246221"/>
          </a:xfrm>
          <a:prstGeom prst="rect">
            <a:avLst/>
          </a:prstGeom>
          <a:noFill/>
        </p:spPr>
        <p:txBody>
          <a:bodyPr wrap="square" rtlCol="0">
            <a:spAutoFit/>
          </a:bodyPr>
          <a:lstStyle/>
          <a:p>
            <a:r>
              <a:rPr kumimoji="1" lang="ja-JP" altLang="en-US" sz="1000" dirty="0">
                <a:solidFill>
                  <a:srgbClr val="312D2A"/>
                </a:solidFill>
                <a:latin typeface="Oracle Sans Tab"/>
              </a:rPr>
              <a:t>予測結果：不良品</a:t>
            </a:r>
          </a:p>
        </p:txBody>
      </p:sp>
      <p:sp>
        <p:nvSpPr>
          <p:cNvPr id="34" name="矢印: 右カーブ 24">
            <a:extLst>
              <a:ext uri="{FF2B5EF4-FFF2-40B4-BE49-F238E27FC236}">
                <a16:creationId xmlns:a16="http://schemas.microsoft.com/office/drawing/2014/main" id="{551220BE-9CC2-4351-BF61-202FC2FA486D}"/>
              </a:ext>
            </a:extLst>
          </p:cNvPr>
          <p:cNvSpPr/>
          <p:nvPr/>
        </p:nvSpPr>
        <p:spPr>
          <a:xfrm>
            <a:off x="10526707" y="3350423"/>
            <a:ext cx="331669" cy="785907"/>
          </a:xfrm>
          <a:prstGeom prst="curvedRightArrow">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35" name="テキスト ボックス 73">
            <a:extLst>
              <a:ext uri="{FF2B5EF4-FFF2-40B4-BE49-F238E27FC236}">
                <a16:creationId xmlns:a16="http://schemas.microsoft.com/office/drawing/2014/main" id="{C06F5B79-A0AE-4225-ABA6-2C264C33266E}"/>
              </a:ext>
            </a:extLst>
          </p:cNvPr>
          <p:cNvSpPr txBox="1"/>
          <p:nvPr/>
        </p:nvSpPr>
        <p:spPr>
          <a:xfrm>
            <a:off x="11040411" y="2834320"/>
            <a:ext cx="824961" cy="228068"/>
          </a:xfrm>
          <a:prstGeom prst="rect">
            <a:avLst/>
          </a:prstGeom>
          <a:noFill/>
        </p:spPr>
        <p:txBody>
          <a:bodyPr wrap="square" rtlCol="0">
            <a:spAutoFit/>
          </a:bodyPr>
          <a:lstStyle/>
          <a:p>
            <a:r>
              <a:rPr kumimoji="1" lang="ja-JP" altLang="en-US" sz="1000" dirty="0">
                <a:solidFill>
                  <a:srgbClr val="312D2A"/>
                </a:solidFill>
                <a:latin typeface="Oracle Sans Tab"/>
              </a:rPr>
              <a:t>予測処理</a:t>
            </a:r>
          </a:p>
        </p:txBody>
      </p:sp>
      <p:sp>
        <p:nvSpPr>
          <p:cNvPr id="36" name="矢印: 右 38">
            <a:extLst>
              <a:ext uri="{FF2B5EF4-FFF2-40B4-BE49-F238E27FC236}">
                <a16:creationId xmlns:a16="http://schemas.microsoft.com/office/drawing/2014/main" id="{5970B508-A1C8-46E5-8BC9-82DC35FE4D1E}"/>
              </a:ext>
            </a:extLst>
          </p:cNvPr>
          <p:cNvSpPr/>
          <p:nvPr/>
        </p:nvSpPr>
        <p:spPr>
          <a:xfrm>
            <a:off x="4061647" y="3408742"/>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37" name="矢印: 右 79">
            <a:extLst>
              <a:ext uri="{FF2B5EF4-FFF2-40B4-BE49-F238E27FC236}">
                <a16:creationId xmlns:a16="http://schemas.microsoft.com/office/drawing/2014/main" id="{034FD8EC-623C-4F6D-ABFA-DE09682EF076}"/>
              </a:ext>
            </a:extLst>
          </p:cNvPr>
          <p:cNvSpPr/>
          <p:nvPr/>
        </p:nvSpPr>
        <p:spPr>
          <a:xfrm>
            <a:off x="5696052" y="3400365"/>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38" name="矢印: 右 81">
            <a:extLst>
              <a:ext uri="{FF2B5EF4-FFF2-40B4-BE49-F238E27FC236}">
                <a16:creationId xmlns:a16="http://schemas.microsoft.com/office/drawing/2014/main" id="{660F3DC4-C090-4808-B702-342BC1172D13}"/>
              </a:ext>
            </a:extLst>
          </p:cNvPr>
          <p:cNvSpPr/>
          <p:nvPr/>
        </p:nvSpPr>
        <p:spPr>
          <a:xfrm>
            <a:off x="7710861" y="3375823"/>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39" name="矢印: 右 82">
            <a:extLst>
              <a:ext uri="{FF2B5EF4-FFF2-40B4-BE49-F238E27FC236}">
                <a16:creationId xmlns:a16="http://schemas.microsoft.com/office/drawing/2014/main" id="{FEF380DF-EA62-4DAD-9A6D-2214D65FA4B7}"/>
              </a:ext>
            </a:extLst>
          </p:cNvPr>
          <p:cNvSpPr/>
          <p:nvPr/>
        </p:nvSpPr>
        <p:spPr>
          <a:xfrm>
            <a:off x="9382682" y="3379778"/>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312D2A"/>
              </a:solidFill>
              <a:effectLst/>
              <a:uLnTx/>
              <a:uFillTx/>
              <a:latin typeface="Oracle Sans Tab"/>
              <a:ea typeface="+mn-ea"/>
              <a:cs typeface="+mn-cs"/>
            </a:endParaRPr>
          </a:p>
        </p:txBody>
      </p:sp>
      <p:sp>
        <p:nvSpPr>
          <p:cNvPr id="40" name="テキスト ボックス 87">
            <a:extLst>
              <a:ext uri="{FF2B5EF4-FFF2-40B4-BE49-F238E27FC236}">
                <a16:creationId xmlns:a16="http://schemas.microsoft.com/office/drawing/2014/main" id="{2905AEF9-549B-4CAC-AB1C-91D64CA56AAF}"/>
              </a:ext>
            </a:extLst>
          </p:cNvPr>
          <p:cNvSpPr txBox="1"/>
          <p:nvPr/>
        </p:nvSpPr>
        <p:spPr>
          <a:xfrm>
            <a:off x="3918808" y="2669650"/>
            <a:ext cx="2017396" cy="233673"/>
          </a:xfrm>
          <a:prstGeom prst="rect">
            <a:avLst/>
          </a:prstGeom>
          <a:noFill/>
        </p:spPr>
        <p:txBody>
          <a:bodyPr wrap="square">
            <a:spAutoFit/>
          </a:bodyPr>
          <a:lstStyle/>
          <a:p>
            <a:r>
              <a:rPr kumimoji="1" lang="ja-JP" altLang="en-US" sz="1400" b="1" u="sng" dirty="0">
                <a:solidFill>
                  <a:srgbClr val="312D2A"/>
                </a:solidFill>
                <a:latin typeface="Oracle Sans Tab"/>
              </a:rPr>
              <a:t>データセットの構築、管理</a:t>
            </a:r>
            <a:endParaRPr lang="ja-JP" altLang="en-US" sz="1400" b="1" u="sng" dirty="0">
              <a:solidFill>
                <a:srgbClr val="312D2A"/>
              </a:solidFill>
              <a:latin typeface="Oracle Sans Tab"/>
            </a:endParaRPr>
          </a:p>
        </p:txBody>
      </p:sp>
      <p:sp>
        <p:nvSpPr>
          <p:cNvPr id="41" name="テキスト ボックス 89">
            <a:extLst>
              <a:ext uri="{FF2B5EF4-FFF2-40B4-BE49-F238E27FC236}">
                <a16:creationId xmlns:a16="http://schemas.microsoft.com/office/drawing/2014/main" id="{6C307E86-03B2-41A4-B6C1-96932CAAB3A3}"/>
              </a:ext>
            </a:extLst>
          </p:cNvPr>
          <p:cNvSpPr txBox="1"/>
          <p:nvPr/>
        </p:nvSpPr>
        <p:spPr>
          <a:xfrm>
            <a:off x="8059420" y="2669648"/>
            <a:ext cx="1510877" cy="285086"/>
          </a:xfrm>
          <a:prstGeom prst="rect">
            <a:avLst/>
          </a:prstGeom>
          <a:noFill/>
        </p:spPr>
        <p:txBody>
          <a:bodyPr wrap="square">
            <a:spAutoFit/>
          </a:bodyPr>
          <a:lstStyle/>
          <a:p>
            <a:r>
              <a:rPr kumimoji="1" lang="ja-JP" altLang="en-US" sz="1400" b="1" u="sng" dirty="0">
                <a:solidFill>
                  <a:srgbClr val="312D2A"/>
                </a:solidFill>
                <a:latin typeface="Oracle Sans Tab"/>
              </a:rPr>
              <a:t>予測モデルの構築</a:t>
            </a:r>
            <a:endParaRPr kumimoji="1" lang="en-US" altLang="ja-JP" sz="1400" b="1" u="sng" dirty="0">
              <a:solidFill>
                <a:srgbClr val="312D2A"/>
              </a:solidFill>
              <a:latin typeface="Oracle Sans Tab"/>
            </a:endParaRPr>
          </a:p>
        </p:txBody>
      </p:sp>
      <p:sp>
        <p:nvSpPr>
          <p:cNvPr id="42" name="テキスト ボックス 90">
            <a:extLst>
              <a:ext uri="{FF2B5EF4-FFF2-40B4-BE49-F238E27FC236}">
                <a16:creationId xmlns:a16="http://schemas.microsoft.com/office/drawing/2014/main" id="{111EF552-718E-448F-8DA1-5CBA1BE87190}"/>
              </a:ext>
            </a:extLst>
          </p:cNvPr>
          <p:cNvSpPr txBox="1"/>
          <p:nvPr/>
        </p:nvSpPr>
        <p:spPr>
          <a:xfrm>
            <a:off x="4066077" y="3957885"/>
            <a:ext cx="615134" cy="228068"/>
          </a:xfrm>
          <a:prstGeom prst="rect">
            <a:avLst/>
          </a:prstGeom>
          <a:noFill/>
        </p:spPr>
        <p:txBody>
          <a:bodyPr wrap="square" rtlCol="0">
            <a:spAutoFit/>
          </a:bodyPr>
          <a:lstStyle/>
          <a:p>
            <a:r>
              <a:rPr kumimoji="1" lang="en-US" altLang="ja-JP" sz="1000" dirty="0">
                <a:solidFill>
                  <a:srgbClr val="312D2A"/>
                </a:solidFill>
                <a:latin typeface="Oracle Sans Tab"/>
              </a:rPr>
              <a:t>input</a:t>
            </a:r>
            <a:endParaRPr kumimoji="1" lang="ja-JP" altLang="en-US" sz="1000" dirty="0">
              <a:solidFill>
                <a:srgbClr val="312D2A"/>
              </a:solidFill>
              <a:latin typeface="Oracle Sans Tab"/>
            </a:endParaRPr>
          </a:p>
        </p:txBody>
      </p:sp>
      <p:sp>
        <p:nvSpPr>
          <p:cNvPr id="43" name="テキスト ボックス 91">
            <a:extLst>
              <a:ext uri="{FF2B5EF4-FFF2-40B4-BE49-F238E27FC236}">
                <a16:creationId xmlns:a16="http://schemas.microsoft.com/office/drawing/2014/main" id="{73455F1B-4C91-4EEC-B0D9-89D17B5427E3}"/>
              </a:ext>
            </a:extLst>
          </p:cNvPr>
          <p:cNvSpPr txBox="1"/>
          <p:nvPr/>
        </p:nvSpPr>
        <p:spPr>
          <a:xfrm>
            <a:off x="7688220" y="3906284"/>
            <a:ext cx="615134" cy="228068"/>
          </a:xfrm>
          <a:prstGeom prst="rect">
            <a:avLst/>
          </a:prstGeom>
          <a:noFill/>
        </p:spPr>
        <p:txBody>
          <a:bodyPr wrap="square" rtlCol="0">
            <a:spAutoFit/>
          </a:bodyPr>
          <a:lstStyle/>
          <a:p>
            <a:r>
              <a:rPr kumimoji="1" lang="en-US" altLang="ja-JP" sz="1000" dirty="0">
                <a:solidFill>
                  <a:srgbClr val="312D2A"/>
                </a:solidFill>
                <a:latin typeface="Oracle Sans Tab"/>
              </a:rPr>
              <a:t>input</a:t>
            </a:r>
            <a:endParaRPr kumimoji="1" lang="ja-JP" altLang="en-US" sz="1000" dirty="0">
              <a:solidFill>
                <a:srgbClr val="312D2A"/>
              </a:solidFill>
              <a:latin typeface="Oracle Sans Tab"/>
            </a:endParaRPr>
          </a:p>
        </p:txBody>
      </p:sp>
      <p:sp>
        <p:nvSpPr>
          <p:cNvPr id="44" name="テキスト ボックス 92">
            <a:extLst>
              <a:ext uri="{FF2B5EF4-FFF2-40B4-BE49-F238E27FC236}">
                <a16:creationId xmlns:a16="http://schemas.microsoft.com/office/drawing/2014/main" id="{93B07042-BEF7-474C-BA37-C5DC597D88B5}"/>
              </a:ext>
            </a:extLst>
          </p:cNvPr>
          <p:cNvSpPr txBox="1"/>
          <p:nvPr/>
        </p:nvSpPr>
        <p:spPr>
          <a:xfrm>
            <a:off x="5614076" y="3938757"/>
            <a:ext cx="615134" cy="228068"/>
          </a:xfrm>
          <a:prstGeom prst="rect">
            <a:avLst/>
          </a:prstGeom>
          <a:noFill/>
        </p:spPr>
        <p:txBody>
          <a:bodyPr wrap="square" rtlCol="0">
            <a:spAutoFit/>
          </a:bodyPr>
          <a:lstStyle/>
          <a:p>
            <a:r>
              <a:rPr kumimoji="1" lang="en-US" altLang="ja-JP" sz="1000" dirty="0">
                <a:solidFill>
                  <a:srgbClr val="312D2A"/>
                </a:solidFill>
                <a:latin typeface="Oracle Sans Tab"/>
              </a:rPr>
              <a:t>output</a:t>
            </a:r>
            <a:endParaRPr kumimoji="1" lang="ja-JP" altLang="en-US" sz="1000" dirty="0">
              <a:solidFill>
                <a:srgbClr val="312D2A"/>
              </a:solidFill>
              <a:latin typeface="Oracle Sans Tab"/>
            </a:endParaRPr>
          </a:p>
        </p:txBody>
      </p:sp>
      <p:sp>
        <p:nvSpPr>
          <p:cNvPr id="45" name="テキスト ボックス 93">
            <a:extLst>
              <a:ext uri="{FF2B5EF4-FFF2-40B4-BE49-F238E27FC236}">
                <a16:creationId xmlns:a16="http://schemas.microsoft.com/office/drawing/2014/main" id="{A261CA02-7478-491A-A365-FE0A4D7EBD33}"/>
              </a:ext>
            </a:extLst>
          </p:cNvPr>
          <p:cNvSpPr txBox="1"/>
          <p:nvPr/>
        </p:nvSpPr>
        <p:spPr>
          <a:xfrm>
            <a:off x="9343826" y="3924636"/>
            <a:ext cx="615134" cy="228068"/>
          </a:xfrm>
          <a:prstGeom prst="rect">
            <a:avLst/>
          </a:prstGeom>
          <a:noFill/>
        </p:spPr>
        <p:txBody>
          <a:bodyPr wrap="square" rtlCol="0">
            <a:spAutoFit/>
          </a:bodyPr>
          <a:lstStyle/>
          <a:p>
            <a:r>
              <a:rPr kumimoji="1" lang="en-US" altLang="ja-JP" sz="1000" dirty="0">
                <a:solidFill>
                  <a:srgbClr val="312D2A"/>
                </a:solidFill>
                <a:latin typeface="Oracle Sans Tab"/>
              </a:rPr>
              <a:t>output</a:t>
            </a:r>
            <a:endParaRPr kumimoji="1" lang="ja-JP" altLang="en-US" sz="1000" dirty="0">
              <a:solidFill>
                <a:srgbClr val="312D2A"/>
              </a:solidFill>
              <a:latin typeface="Oracle Sans Tab"/>
            </a:endParaRPr>
          </a:p>
        </p:txBody>
      </p:sp>
      <p:pic>
        <p:nvPicPr>
          <p:cNvPr id="46" name="Graphic 45" descr="Right And Left Brain outline">
            <a:extLst>
              <a:ext uri="{FF2B5EF4-FFF2-40B4-BE49-F238E27FC236}">
                <a16:creationId xmlns:a16="http://schemas.microsoft.com/office/drawing/2014/main" id="{CA894D92-EDD4-409C-8F55-87B421926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13131" y="3364376"/>
            <a:ext cx="595984" cy="533197"/>
          </a:xfrm>
          <a:prstGeom prst="rect">
            <a:avLst/>
          </a:prstGeom>
        </p:spPr>
      </p:pic>
      <p:sp>
        <p:nvSpPr>
          <p:cNvPr id="52" name="四角形: 角を丸くする 17">
            <a:extLst>
              <a:ext uri="{FF2B5EF4-FFF2-40B4-BE49-F238E27FC236}">
                <a16:creationId xmlns:a16="http://schemas.microsoft.com/office/drawing/2014/main" id="{4DEBEFF4-5802-448C-A390-B4E2302A0CB5}"/>
              </a:ext>
            </a:extLst>
          </p:cNvPr>
          <p:cNvSpPr/>
          <p:nvPr/>
        </p:nvSpPr>
        <p:spPr>
          <a:xfrm>
            <a:off x="2934804" y="3208829"/>
            <a:ext cx="1002148" cy="944713"/>
          </a:xfrm>
          <a:prstGeom prst="roundRect">
            <a:avLst/>
          </a:prstGeom>
          <a:solidFill>
            <a:srgbClr val="FCFBFA"/>
          </a:solidFill>
          <a:ln w="57150"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312D2A"/>
                </a:solidFill>
                <a:effectLst/>
                <a:uLnTx/>
                <a:uFillTx/>
                <a:latin typeface="Oracle Sans Tab"/>
                <a:ea typeface="+mn-ea"/>
                <a:cs typeface="+mn-cs"/>
              </a:rPr>
              <a:t>Object Storage Service</a:t>
            </a:r>
            <a:endParaRPr kumimoji="1" lang="ja-JP" altLang="en-US" sz="14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53" name="矢印: 右 38">
            <a:extLst>
              <a:ext uri="{FF2B5EF4-FFF2-40B4-BE49-F238E27FC236}">
                <a16:creationId xmlns:a16="http://schemas.microsoft.com/office/drawing/2014/main" id="{4125B77D-2BA2-4837-A1E3-0108DCB7BD90}"/>
              </a:ext>
            </a:extLst>
          </p:cNvPr>
          <p:cNvSpPr/>
          <p:nvPr/>
        </p:nvSpPr>
        <p:spPr>
          <a:xfrm>
            <a:off x="2349764" y="3437500"/>
            <a:ext cx="519250" cy="530965"/>
          </a:xfrm>
          <a:prstGeom prst="rightArrow">
            <a:avLst/>
          </a:prstGeom>
          <a:solidFill>
            <a:srgbClr val="494D53"/>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54" name="Right Brace 53">
            <a:extLst>
              <a:ext uri="{FF2B5EF4-FFF2-40B4-BE49-F238E27FC236}">
                <a16:creationId xmlns:a16="http://schemas.microsoft.com/office/drawing/2014/main" id="{063B0EBB-4021-4C3B-8A98-DEB6EDE232C7}"/>
              </a:ext>
            </a:extLst>
          </p:cNvPr>
          <p:cNvSpPr/>
          <p:nvPr/>
        </p:nvSpPr>
        <p:spPr>
          <a:xfrm>
            <a:off x="2079432" y="1982245"/>
            <a:ext cx="292297" cy="345780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55" name="テキスト ボックス 90">
            <a:extLst>
              <a:ext uri="{FF2B5EF4-FFF2-40B4-BE49-F238E27FC236}">
                <a16:creationId xmlns:a16="http://schemas.microsoft.com/office/drawing/2014/main" id="{8EABEF91-F4BD-4508-A020-3664488C550F}"/>
              </a:ext>
            </a:extLst>
          </p:cNvPr>
          <p:cNvSpPr txBox="1"/>
          <p:nvPr/>
        </p:nvSpPr>
        <p:spPr>
          <a:xfrm>
            <a:off x="2286130" y="3947805"/>
            <a:ext cx="615134" cy="246221"/>
          </a:xfrm>
          <a:prstGeom prst="rect">
            <a:avLst/>
          </a:prstGeom>
          <a:noFill/>
        </p:spPr>
        <p:txBody>
          <a:bodyPr wrap="square" rtlCol="0">
            <a:spAutoFit/>
          </a:bodyPr>
          <a:lstStyle/>
          <a:p>
            <a:r>
              <a:rPr kumimoji="1" lang="en-US" altLang="ja-JP" sz="1000" dirty="0">
                <a:solidFill>
                  <a:srgbClr val="312D2A"/>
                </a:solidFill>
                <a:latin typeface="Oracle Sans Tab"/>
              </a:rPr>
              <a:t>upload</a:t>
            </a:r>
            <a:endParaRPr kumimoji="1" lang="ja-JP" altLang="en-US" sz="1000" dirty="0">
              <a:solidFill>
                <a:srgbClr val="312D2A"/>
              </a:solidFill>
              <a:latin typeface="Oracle Sans Tab"/>
            </a:endParaRPr>
          </a:p>
        </p:txBody>
      </p:sp>
      <p:pic>
        <p:nvPicPr>
          <p:cNvPr id="58" name="Picture 2" descr="X線CT検査　良品、不良品－ワイヤ曲がり">
            <a:extLst>
              <a:ext uri="{FF2B5EF4-FFF2-40B4-BE49-F238E27FC236}">
                <a16:creationId xmlns:a16="http://schemas.microsoft.com/office/drawing/2014/main" id="{50841DF0-0594-4B62-A1E6-686A1E9C1B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140" b="19517"/>
          <a:stretch/>
        </p:blipFill>
        <p:spPr bwMode="auto">
          <a:xfrm>
            <a:off x="350132" y="2122831"/>
            <a:ext cx="1557497" cy="117980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X線CT検査　良品、不良品－ワイヤ曲がり">
            <a:extLst>
              <a:ext uri="{FF2B5EF4-FFF2-40B4-BE49-F238E27FC236}">
                <a16:creationId xmlns:a16="http://schemas.microsoft.com/office/drawing/2014/main" id="{75AEA2FB-781D-4F63-B968-B7EF38540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677" b="19517"/>
          <a:stretch/>
        </p:blipFill>
        <p:spPr bwMode="auto">
          <a:xfrm>
            <a:off x="328947" y="3897573"/>
            <a:ext cx="1572559" cy="117980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X線CT検査　良品、不良品－ワイヤ曲がり">
            <a:extLst>
              <a:ext uri="{FF2B5EF4-FFF2-40B4-BE49-F238E27FC236}">
                <a16:creationId xmlns:a16="http://schemas.microsoft.com/office/drawing/2014/main" id="{D48DD6AB-0E5F-43E2-B76B-4E886986D9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677" b="19517"/>
          <a:stretch/>
        </p:blipFill>
        <p:spPr bwMode="auto">
          <a:xfrm>
            <a:off x="11058049" y="3086418"/>
            <a:ext cx="698012" cy="52367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AF5B7A0C-33EB-4891-AB44-6BDAD182DFDB}"/>
              </a:ext>
            </a:extLst>
          </p:cNvPr>
          <p:cNvSpPr txBox="1"/>
          <p:nvPr/>
        </p:nvSpPr>
        <p:spPr>
          <a:xfrm>
            <a:off x="680815" y="1227279"/>
            <a:ext cx="7357534" cy="369332"/>
          </a:xfrm>
          <a:prstGeom prst="rect">
            <a:avLst/>
          </a:prstGeom>
          <a:noFill/>
        </p:spPr>
        <p:txBody>
          <a:bodyPr wrap="square" rtlCol="0">
            <a:spAutoFit/>
          </a:bodyPr>
          <a:lstStyle/>
          <a:p>
            <a:r>
              <a:rPr kumimoji="1" lang="ja-JP" altLang="en-US" dirty="0"/>
              <a:t>半導体</a:t>
            </a:r>
            <a:r>
              <a:rPr kumimoji="1" lang="en-US" altLang="ja-JP" dirty="0"/>
              <a:t>X</a:t>
            </a:r>
            <a:r>
              <a:rPr kumimoji="1" lang="ja-JP" altLang="en-US" dirty="0"/>
              <a:t>線画像を使った不良品検出</a:t>
            </a:r>
          </a:p>
        </p:txBody>
      </p:sp>
      <p:sp>
        <p:nvSpPr>
          <p:cNvPr id="63" name="TextBox 62">
            <a:extLst>
              <a:ext uri="{FF2B5EF4-FFF2-40B4-BE49-F238E27FC236}">
                <a16:creationId xmlns:a16="http://schemas.microsoft.com/office/drawing/2014/main" id="{719ACE11-F968-4216-94AA-E8CD1896804B}"/>
              </a:ext>
            </a:extLst>
          </p:cNvPr>
          <p:cNvSpPr txBox="1"/>
          <p:nvPr/>
        </p:nvSpPr>
        <p:spPr>
          <a:xfrm>
            <a:off x="866907" y="3366447"/>
            <a:ext cx="623555" cy="307777"/>
          </a:xfrm>
          <a:prstGeom prst="rect">
            <a:avLst/>
          </a:prstGeom>
          <a:noFill/>
        </p:spPr>
        <p:txBody>
          <a:bodyPr wrap="square" rtlCol="0">
            <a:spAutoFit/>
          </a:bodyPr>
          <a:lstStyle/>
          <a:p>
            <a:r>
              <a:rPr kumimoji="1" lang="ja-JP" altLang="en-US" sz="1400" dirty="0"/>
              <a:t>良品</a:t>
            </a:r>
            <a:endParaRPr kumimoji="1" lang="ja-JP" altLang="en-US" dirty="0"/>
          </a:p>
        </p:txBody>
      </p:sp>
      <p:sp>
        <p:nvSpPr>
          <p:cNvPr id="64" name="TextBox 63">
            <a:extLst>
              <a:ext uri="{FF2B5EF4-FFF2-40B4-BE49-F238E27FC236}">
                <a16:creationId xmlns:a16="http://schemas.microsoft.com/office/drawing/2014/main" id="{518F77A8-3B92-43E0-BE56-5D7C928BB3E1}"/>
              </a:ext>
            </a:extLst>
          </p:cNvPr>
          <p:cNvSpPr txBox="1"/>
          <p:nvPr/>
        </p:nvSpPr>
        <p:spPr>
          <a:xfrm>
            <a:off x="457199" y="5201936"/>
            <a:ext cx="1312333" cy="523220"/>
          </a:xfrm>
          <a:prstGeom prst="rect">
            <a:avLst/>
          </a:prstGeom>
          <a:noFill/>
        </p:spPr>
        <p:txBody>
          <a:bodyPr wrap="square" rtlCol="0">
            <a:spAutoFit/>
          </a:bodyPr>
          <a:lstStyle/>
          <a:p>
            <a:pPr algn="ctr"/>
            <a:r>
              <a:rPr kumimoji="1" lang="ja-JP" altLang="en-US" sz="1400" dirty="0"/>
              <a:t>不良品</a:t>
            </a:r>
            <a:endParaRPr kumimoji="1" lang="en-US" altLang="ja-JP" sz="1400" dirty="0"/>
          </a:p>
          <a:p>
            <a:pPr algn="ctr"/>
            <a:r>
              <a:rPr kumimoji="1" lang="en-US" altLang="ja-JP" sz="1400" dirty="0"/>
              <a:t>(</a:t>
            </a:r>
            <a:r>
              <a:rPr kumimoji="1" lang="ja-JP" altLang="en-US" sz="1400" dirty="0"/>
              <a:t>ワイヤー曲がり</a:t>
            </a:r>
            <a:r>
              <a:rPr kumimoji="1" lang="en-US" altLang="ja-JP" sz="1400" dirty="0"/>
              <a:t>)</a:t>
            </a:r>
            <a:endParaRPr kumimoji="1" lang="ja-JP" altLang="en-US" dirty="0"/>
          </a:p>
        </p:txBody>
      </p:sp>
      <p:sp>
        <p:nvSpPr>
          <p:cNvPr id="6" name="Rectangle 5">
            <a:extLst>
              <a:ext uri="{FF2B5EF4-FFF2-40B4-BE49-F238E27FC236}">
                <a16:creationId xmlns:a16="http://schemas.microsoft.com/office/drawing/2014/main" id="{6EA6C34A-EA31-4D5B-A7B9-69A460F5DCCD}"/>
              </a:ext>
            </a:extLst>
          </p:cNvPr>
          <p:cNvSpPr/>
          <p:nvPr/>
        </p:nvSpPr>
        <p:spPr>
          <a:xfrm>
            <a:off x="1115226" y="4549754"/>
            <a:ext cx="375236" cy="410349"/>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67" name="テキスト ボックス 51">
            <a:extLst>
              <a:ext uri="{FF2B5EF4-FFF2-40B4-BE49-F238E27FC236}">
                <a16:creationId xmlns:a16="http://schemas.microsoft.com/office/drawing/2014/main" id="{1D2A5C1D-9E59-4C7B-8E46-CA826FDBB7E5}"/>
              </a:ext>
            </a:extLst>
          </p:cNvPr>
          <p:cNvSpPr txBox="1"/>
          <p:nvPr/>
        </p:nvSpPr>
        <p:spPr>
          <a:xfrm>
            <a:off x="2410453" y="4721126"/>
            <a:ext cx="1661617" cy="954107"/>
          </a:xfrm>
          <a:prstGeom prst="rect">
            <a:avLst/>
          </a:prstGeom>
          <a:noFill/>
        </p:spPr>
        <p:txBody>
          <a:bodyPr wrap="square" rtlCol="0">
            <a:spAutoFit/>
          </a:bodyPr>
          <a:lstStyle/>
          <a:p>
            <a:r>
              <a:rPr kumimoji="1" lang="ja-JP" altLang="en-US" sz="1400" dirty="0">
                <a:solidFill>
                  <a:srgbClr val="312D2A"/>
                </a:solidFill>
                <a:latin typeface="Oracle Sans Tab"/>
              </a:rPr>
              <a:t>①</a:t>
            </a:r>
            <a:r>
              <a:rPr kumimoji="1" lang="en-US" altLang="ja-JP" sz="1400" dirty="0">
                <a:solidFill>
                  <a:srgbClr val="312D2A"/>
                </a:solidFill>
                <a:latin typeface="Oracle Sans Tab"/>
              </a:rPr>
              <a:t>Button</a:t>
            </a:r>
            <a:r>
              <a:rPr kumimoji="1" lang="ja-JP" altLang="en-US" sz="1400" dirty="0">
                <a:solidFill>
                  <a:srgbClr val="312D2A"/>
                </a:solidFill>
                <a:latin typeface="Oracle Sans Tab"/>
              </a:rPr>
              <a:t>、</a:t>
            </a:r>
            <a:r>
              <a:rPr kumimoji="1" lang="en-US" altLang="ja-JP" sz="1400" dirty="0">
                <a:solidFill>
                  <a:srgbClr val="312D2A"/>
                </a:solidFill>
                <a:latin typeface="Oracle Sans Tab"/>
              </a:rPr>
              <a:t>LED</a:t>
            </a:r>
            <a:r>
              <a:rPr kumimoji="1" lang="ja-JP" altLang="en-US" sz="1400" dirty="0">
                <a:solidFill>
                  <a:srgbClr val="312D2A"/>
                </a:solidFill>
                <a:latin typeface="Oracle Sans Tab"/>
              </a:rPr>
              <a:t>、</a:t>
            </a:r>
            <a:r>
              <a:rPr kumimoji="1" lang="en-US" altLang="ja-JP" sz="1400" dirty="0">
                <a:solidFill>
                  <a:srgbClr val="312D2A"/>
                </a:solidFill>
                <a:latin typeface="Oracle Sans Tab"/>
              </a:rPr>
              <a:t>Sensor</a:t>
            </a:r>
            <a:r>
              <a:rPr kumimoji="1" lang="ja-JP" altLang="en-US" sz="1400" dirty="0">
                <a:solidFill>
                  <a:srgbClr val="312D2A"/>
                </a:solidFill>
                <a:latin typeface="Oracle Sans Tab"/>
              </a:rPr>
              <a:t>の画像、各</a:t>
            </a:r>
            <a:r>
              <a:rPr kumimoji="1" lang="en-US" altLang="ja-JP" sz="1400" dirty="0">
                <a:solidFill>
                  <a:srgbClr val="312D2A"/>
                </a:solidFill>
                <a:latin typeface="Oracle Sans Tab"/>
              </a:rPr>
              <a:t>30</a:t>
            </a:r>
            <a:r>
              <a:rPr kumimoji="1" lang="ja-JP" altLang="en-US" sz="1400" dirty="0">
                <a:solidFill>
                  <a:srgbClr val="312D2A"/>
                </a:solidFill>
                <a:latin typeface="Oracle Sans Tab"/>
              </a:rPr>
              <a:t>枚をオブジェクトストレージにアップロード</a:t>
            </a:r>
          </a:p>
        </p:txBody>
      </p:sp>
      <p:sp>
        <p:nvSpPr>
          <p:cNvPr id="74" name="テキスト ボックス 51">
            <a:extLst>
              <a:ext uri="{FF2B5EF4-FFF2-40B4-BE49-F238E27FC236}">
                <a16:creationId xmlns:a16="http://schemas.microsoft.com/office/drawing/2014/main" id="{14E4ADA6-E118-4E43-B431-A246D73884FD}"/>
              </a:ext>
            </a:extLst>
          </p:cNvPr>
          <p:cNvSpPr txBox="1"/>
          <p:nvPr/>
        </p:nvSpPr>
        <p:spPr>
          <a:xfrm>
            <a:off x="5128148" y="4713871"/>
            <a:ext cx="1905214" cy="1384995"/>
          </a:xfrm>
          <a:prstGeom prst="rect">
            <a:avLst/>
          </a:prstGeom>
          <a:noFill/>
        </p:spPr>
        <p:txBody>
          <a:bodyPr wrap="square" rtlCol="0">
            <a:spAutoFit/>
          </a:bodyPr>
          <a:lstStyle/>
          <a:p>
            <a:r>
              <a:rPr kumimoji="1" lang="ja-JP" altLang="en-US" sz="1400" dirty="0">
                <a:solidFill>
                  <a:srgbClr val="312D2A"/>
                </a:solidFill>
                <a:latin typeface="Oracle Sans Tab"/>
              </a:rPr>
              <a:t>②</a:t>
            </a:r>
            <a:r>
              <a:rPr kumimoji="1" lang="en-US" altLang="ja-JP" sz="1400" dirty="0">
                <a:solidFill>
                  <a:srgbClr val="312D2A"/>
                </a:solidFill>
                <a:latin typeface="Oracle Sans Tab"/>
              </a:rPr>
              <a:t>Data Labeling Service</a:t>
            </a:r>
            <a:r>
              <a:rPr kumimoji="1" lang="ja-JP" altLang="en-US" sz="1400" dirty="0">
                <a:solidFill>
                  <a:srgbClr val="312D2A"/>
                </a:solidFill>
                <a:latin typeface="Oracle Sans Tab"/>
              </a:rPr>
              <a:t>から</a:t>
            </a:r>
            <a:r>
              <a:rPr kumimoji="1" lang="en-US" altLang="ja-JP" sz="1400" dirty="0">
                <a:solidFill>
                  <a:srgbClr val="312D2A"/>
                </a:solidFill>
                <a:latin typeface="Oracle Sans Tab"/>
              </a:rPr>
              <a:t>Object Storage</a:t>
            </a:r>
            <a:r>
              <a:rPr kumimoji="1" lang="ja-JP" altLang="en-US" sz="1400" dirty="0">
                <a:solidFill>
                  <a:srgbClr val="312D2A"/>
                </a:solidFill>
                <a:latin typeface="Oracle Sans Tab"/>
              </a:rPr>
              <a:t>上の画像データを読み込み、正解ラベルの設定を行い、データセットを作る</a:t>
            </a:r>
          </a:p>
        </p:txBody>
      </p:sp>
      <p:sp>
        <p:nvSpPr>
          <p:cNvPr id="81" name="テキスト ボックス 51">
            <a:extLst>
              <a:ext uri="{FF2B5EF4-FFF2-40B4-BE49-F238E27FC236}">
                <a16:creationId xmlns:a16="http://schemas.microsoft.com/office/drawing/2014/main" id="{64D930A3-9938-4FB8-851F-57BD89B84FCA}"/>
              </a:ext>
            </a:extLst>
          </p:cNvPr>
          <p:cNvSpPr txBox="1"/>
          <p:nvPr/>
        </p:nvSpPr>
        <p:spPr>
          <a:xfrm>
            <a:off x="8171851" y="4735158"/>
            <a:ext cx="1617930" cy="1169551"/>
          </a:xfrm>
          <a:prstGeom prst="rect">
            <a:avLst/>
          </a:prstGeom>
          <a:noFill/>
        </p:spPr>
        <p:txBody>
          <a:bodyPr wrap="square" rtlCol="0">
            <a:spAutoFit/>
          </a:bodyPr>
          <a:lstStyle/>
          <a:p>
            <a:r>
              <a:rPr kumimoji="1" lang="ja-JP" altLang="en-US" sz="1400" dirty="0">
                <a:solidFill>
                  <a:srgbClr val="312D2A"/>
                </a:solidFill>
                <a:latin typeface="Oracle Sans Tab"/>
              </a:rPr>
              <a:t>③</a:t>
            </a:r>
            <a:r>
              <a:rPr kumimoji="1" lang="en-US" altLang="ja-JP" sz="1400" dirty="0">
                <a:solidFill>
                  <a:srgbClr val="312D2A"/>
                </a:solidFill>
                <a:latin typeface="Oracle Sans Tab"/>
              </a:rPr>
              <a:t>Data Labeling Service</a:t>
            </a:r>
            <a:r>
              <a:rPr kumimoji="1" lang="ja-JP" altLang="en-US" sz="1400" dirty="0">
                <a:solidFill>
                  <a:srgbClr val="312D2A"/>
                </a:solidFill>
                <a:latin typeface="Oracle Sans Tab"/>
              </a:rPr>
              <a:t>で作成したデータセットを読み込み、カスタムモデルを構築する</a:t>
            </a:r>
          </a:p>
        </p:txBody>
      </p:sp>
      <p:sp>
        <p:nvSpPr>
          <p:cNvPr id="82" name="テキスト ボックス 51">
            <a:extLst>
              <a:ext uri="{FF2B5EF4-FFF2-40B4-BE49-F238E27FC236}">
                <a16:creationId xmlns:a16="http://schemas.microsoft.com/office/drawing/2014/main" id="{79E4A7CC-CB79-48B8-9293-5235839D7549}"/>
              </a:ext>
            </a:extLst>
          </p:cNvPr>
          <p:cNvSpPr txBox="1"/>
          <p:nvPr/>
        </p:nvSpPr>
        <p:spPr>
          <a:xfrm>
            <a:off x="10364370" y="4739258"/>
            <a:ext cx="1496511" cy="738664"/>
          </a:xfrm>
          <a:prstGeom prst="rect">
            <a:avLst/>
          </a:prstGeom>
          <a:noFill/>
        </p:spPr>
        <p:txBody>
          <a:bodyPr wrap="square" rtlCol="0">
            <a:spAutoFit/>
          </a:bodyPr>
          <a:lstStyle/>
          <a:p>
            <a:r>
              <a:rPr kumimoji="1" lang="ja-JP" altLang="en-US" sz="1400" dirty="0">
                <a:solidFill>
                  <a:srgbClr val="312D2A"/>
                </a:solidFill>
                <a:latin typeface="Oracle Sans Tab"/>
              </a:rPr>
              <a:t>④構築したカスタムモデルでテストデータを推論する</a:t>
            </a:r>
          </a:p>
        </p:txBody>
      </p:sp>
    </p:spTree>
    <p:extLst>
      <p:ext uri="{BB962C8B-B14F-4D97-AF65-F5344CB8AC3E}">
        <p14:creationId xmlns:p14="http://schemas.microsoft.com/office/powerpoint/2010/main" val="70849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8F546D-31DD-470F-9E10-D38A85204D0D}"/>
              </a:ext>
            </a:extLst>
          </p:cNvPr>
          <p:cNvSpPr>
            <a:spLocks noGrp="1"/>
          </p:cNvSpPr>
          <p:nvPr>
            <p:ph sz="quarter" idx="14"/>
          </p:nvPr>
        </p:nvSpPr>
        <p:spPr/>
        <p:txBody>
          <a:bodyPr/>
          <a:lstStyle/>
          <a:p>
            <a:endParaRPr kumimoji="1" lang="ja-JP" altLang="en-US" sz="1600"/>
          </a:p>
        </p:txBody>
      </p:sp>
      <p:sp>
        <p:nvSpPr>
          <p:cNvPr id="3" name="Content Placeholder 2">
            <a:extLst>
              <a:ext uri="{FF2B5EF4-FFF2-40B4-BE49-F238E27FC236}">
                <a16:creationId xmlns:a16="http://schemas.microsoft.com/office/drawing/2014/main" id="{B283538C-4F83-4414-BB3A-7C43B22F147C}"/>
              </a:ext>
            </a:extLst>
          </p:cNvPr>
          <p:cNvSpPr>
            <a:spLocks noGrp="1"/>
          </p:cNvSpPr>
          <p:nvPr>
            <p:ph sz="quarter" idx="16"/>
          </p:nvPr>
        </p:nvSpPr>
        <p:spPr/>
        <p:txBody>
          <a:bodyPr/>
          <a:lstStyle/>
          <a:p>
            <a:endParaRPr kumimoji="1" lang="ja-JP" altLang="en-US" sz="1600"/>
          </a:p>
        </p:txBody>
      </p:sp>
      <p:sp>
        <p:nvSpPr>
          <p:cNvPr id="4" name="Content Placeholder 3">
            <a:extLst>
              <a:ext uri="{FF2B5EF4-FFF2-40B4-BE49-F238E27FC236}">
                <a16:creationId xmlns:a16="http://schemas.microsoft.com/office/drawing/2014/main" id="{F3184599-BACB-4B17-BE1B-436BD5BCDA7D}"/>
              </a:ext>
            </a:extLst>
          </p:cNvPr>
          <p:cNvSpPr>
            <a:spLocks noGrp="1"/>
          </p:cNvSpPr>
          <p:nvPr>
            <p:ph sz="quarter" idx="15"/>
          </p:nvPr>
        </p:nvSpPr>
        <p:spPr/>
        <p:txBody>
          <a:bodyPr/>
          <a:lstStyle/>
          <a:p>
            <a:endParaRPr kumimoji="1" lang="ja-JP" altLang="en-US" sz="1600"/>
          </a:p>
        </p:txBody>
      </p:sp>
      <p:sp>
        <p:nvSpPr>
          <p:cNvPr id="5" name="Content Placeholder 4">
            <a:extLst>
              <a:ext uri="{FF2B5EF4-FFF2-40B4-BE49-F238E27FC236}">
                <a16:creationId xmlns:a16="http://schemas.microsoft.com/office/drawing/2014/main" id="{BA374EC7-FC25-4FAA-8FB4-2C0DAA4FF4CE}"/>
              </a:ext>
            </a:extLst>
          </p:cNvPr>
          <p:cNvSpPr>
            <a:spLocks noGrp="1"/>
          </p:cNvSpPr>
          <p:nvPr>
            <p:ph sz="quarter" idx="17"/>
          </p:nvPr>
        </p:nvSpPr>
        <p:spPr/>
        <p:txBody>
          <a:bodyPr/>
          <a:lstStyle/>
          <a:p>
            <a:endParaRPr kumimoji="1" lang="ja-JP" altLang="en-US" sz="1600"/>
          </a:p>
        </p:txBody>
      </p:sp>
      <p:sp>
        <p:nvSpPr>
          <p:cNvPr id="6" name="Title 5">
            <a:extLst>
              <a:ext uri="{FF2B5EF4-FFF2-40B4-BE49-F238E27FC236}">
                <a16:creationId xmlns:a16="http://schemas.microsoft.com/office/drawing/2014/main" id="{F75224F1-E7E4-494D-8203-2CF15E6BC76F}"/>
              </a:ext>
            </a:extLst>
          </p:cNvPr>
          <p:cNvSpPr>
            <a:spLocks noGrp="1"/>
          </p:cNvSpPr>
          <p:nvPr>
            <p:ph type="title"/>
          </p:nvPr>
        </p:nvSpPr>
        <p:spPr/>
        <p:txBody>
          <a:bodyPr/>
          <a:lstStyle/>
          <a:p>
            <a:r>
              <a:rPr kumimoji="1" lang="en-US" altLang="ja-JP" dirty="0"/>
              <a:t>OCI AI</a:t>
            </a:r>
            <a:r>
              <a:rPr kumimoji="1" lang="ja-JP" altLang="en-US" dirty="0"/>
              <a:t>・</a:t>
            </a:r>
            <a:r>
              <a:rPr kumimoji="1" lang="en-US" altLang="ja-JP" dirty="0"/>
              <a:t>ML</a:t>
            </a:r>
            <a:r>
              <a:rPr kumimoji="1" lang="ja-JP" altLang="en-US" dirty="0"/>
              <a:t>製品ポートフォリオ</a:t>
            </a:r>
          </a:p>
        </p:txBody>
      </p:sp>
      <p:sp>
        <p:nvSpPr>
          <p:cNvPr id="7" name="Date Placeholder 6">
            <a:extLst>
              <a:ext uri="{FF2B5EF4-FFF2-40B4-BE49-F238E27FC236}">
                <a16:creationId xmlns:a16="http://schemas.microsoft.com/office/drawing/2014/main" id="{3B5DCE72-C565-4B30-AEA7-189F649A79C8}"/>
              </a:ext>
            </a:extLst>
          </p:cNvPr>
          <p:cNvSpPr>
            <a:spLocks noGrp="1"/>
          </p:cNvSpPr>
          <p:nvPr>
            <p:ph type="dt" sz="half" idx="18"/>
          </p:nvPr>
        </p:nvSpPr>
        <p:spPr/>
        <p:txBody>
          <a:bodyPr/>
          <a:lstStyle/>
          <a:p>
            <a:fld id="{4E3E92C9-EBB6-4671-B435-98FA0869B56A}" type="datetime1">
              <a:rPr lang="ja-JP" altLang="en-US" smtClean="0"/>
              <a:t>2023/8/29</a:t>
            </a:fld>
            <a:endParaRPr lang="en-US" dirty="0"/>
          </a:p>
        </p:txBody>
      </p:sp>
      <p:sp>
        <p:nvSpPr>
          <p:cNvPr id="8" name="Footer Placeholder 7">
            <a:extLst>
              <a:ext uri="{FF2B5EF4-FFF2-40B4-BE49-F238E27FC236}">
                <a16:creationId xmlns:a16="http://schemas.microsoft.com/office/drawing/2014/main" id="{00EE70FA-D811-4981-A2C4-A08D552BCE41}"/>
              </a:ext>
            </a:extLst>
          </p:cNvPr>
          <p:cNvSpPr>
            <a:spLocks noGrp="1"/>
          </p:cNvSpPr>
          <p:nvPr>
            <p:ph type="ftr" sz="quarter" idx="19"/>
          </p:nvPr>
        </p:nvSpPr>
        <p:spPr/>
        <p:txBody>
          <a:bodyPr/>
          <a:lstStyle/>
          <a:p>
            <a:r>
              <a:rPr lang="en-US"/>
              <a:t>Copyright © 2023, Oracle and/or its affiliates </a:t>
            </a:r>
            <a:endParaRPr lang="en-US" dirty="0"/>
          </a:p>
        </p:txBody>
      </p:sp>
      <p:sp>
        <p:nvSpPr>
          <p:cNvPr id="9" name="Slide Number Placeholder 8">
            <a:extLst>
              <a:ext uri="{FF2B5EF4-FFF2-40B4-BE49-F238E27FC236}">
                <a16:creationId xmlns:a16="http://schemas.microsoft.com/office/drawing/2014/main" id="{4F7CEE91-E1FD-4246-B658-8B71DBB06B06}"/>
              </a:ext>
            </a:extLst>
          </p:cNvPr>
          <p:cNvSpPr>
            <a:spLocks noGrp="1"/>
          </p:cNvSpPr>
          <p:nvPr>
            <p:ph type="sldNum" sz="quarter" idx="20"/>
          </p:nvPr>
        </p:nvSpPr>
        <p:spPr/>
        <p:txBody>
          <a:bodyPr/>
          <a:lstStyle/>
          <a:p>
            <a:fld id="{345D60D9-5372-5F40-9443-0F9AE5BDC3C8}" type="slidenum">
              <a:rPr lang="en-US" smtClean="0"/>
              <a:pPr/>
              <a:t>2</a:t>
            </a:fld>
            <a:endParaRPr lang="en-US" dirty="0"/>
          </a:p>
        </p:txBody>
      </p:sp>
      <p:sp>
        <p:nvSpPr>
          <p:cNvPr id="10" name="Rectangle: Rounded Corners 9">
            <a:extLst>
              <a:ext uri="{FF2B5EF4-FFF2-40B4-BE49-F238E27FC236}">
                <a16:creationId xmlns:a16="http://schemas.microsoft.com/office/drawing/2014/main" id="{49192958-1436-42A4-91C8-251E3C80AC35}"/>
              </a:ext>
            </a:extLst>
          </p:cNvPr>
          <p:cNvSpPr/>
          <p:nvPr/>
        </p:nvSpPr>
        <p:spPr>
          <a:xfrm>
            <a:off x="768875" y="1599215"/>
            <a:ext cx="2478023" cy="4507992"/>
          </a:xfrm>
          <a:prstGeom prst="roundRect">
            <a:avLst>
              <a:gd name="adj" fmla="val 7555"/>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b="1" dirty="0">
                <a:effectLst>
                  <a:outerShdw blurRad="38100" dist="38100" dir="2700000" algn="tl">
                    <a:srgbClr val="000000">
                      <a:alpha val="43137"/>
                    </a:srgbClr>
                  </a:outerShdw>
                </a:effectLst>
              </a:rPr>
              <a:t>Data Science Service</a:t>
            </a:r>
          </a:p>
          <a:p>
            <a:pPr algn="ctr"/>
            <a:endParaRPr kumimoji="1" lang="en-US" altLang="ja-JP" sz="2000" b="1" dirty="0">
              <a:effectLst>
                <a:outerShdw blurRad="38100" dist="38100" dir="2700000" algn="tl">
                  <a:srgbClr val="000000">
                    <a:alpha val="43137"/>
                  </a:srgbClr>
                </a:outerShdw>
              </a:effectLst>
            </a:endParaRPr>
          </a:p>
          <a:p>
            <a:pPr algn="ctr"/>
            <a:endParaRPr kumimoji="1" lang="en-US" altLang="ja-JP" sz="2000" b="1" dirty="0">
              <a:effectLst>
                <a:outerShdw blurRad="38100" dist="38100" dir="2700000" algn="tl">
                  <a:srgbClr val="000000">
                    <a:alpha val="43137"/>
                  </a:srgbClr>
                </a:outerShdw>
              </a:effectLst>
            </a:endParaRPr>
          </a:p>
          <a:p>
            <a:pPr algn="ctr"/>
            <a:endParaRPr kumimoji="1" lang="en-US" altLang="ja-JP" sz="2000" b="1" dirty="0">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E41D883A-EE91-4FFB-BDCB-575F016AB08D}"/>
              </a:ext>
            </a:extLst>
          </p:cNvPr>
          <p:cNvSpPr/>
          <p:nvPr/>
        </p:nvSpPr>
        <p:spPr>
          <a:xfrm>
            <a:off x="3510086" y="1599215"/>
            <a:ext cx="2478023" cy="4507992"/>
          </a:xfrm>
          <a:prstGeom prst="roundRect">
            <a:avLst>
              <a:gd name="adj" fmla="val 7555"/>
            </a:avLst>
          </a:prstGeom>
          <a:ln/>
        </p:spPr>
        <p:style>
          <a:lnRef idx="2">
            <a:schemeClr val="dk1"/>
          </a:lnRef>
          <a:fillRef idx="1">
            <a:schemeClr val="lt1"/>
          </a:fillRef>
          <a:effectRef idx="0">
            <a:schemeClr val="dk1"/>
          </a:effectRef>
          <a:fontRef idx="minor">
            <a:schemeClr val="dk1"/>
          </a:fontRef>
        </p:style>
        <p:txBody>
          <a:bodyPr rtlCol="0" anchor="t"/>
          <a:lstStyle/>
          <a:p>
            <a:pPr algn="ctr"/>
            <a:endParaRPr kumimoji="1" lang="en-US" altLang="ja-JP" sz="2000" b="1" dirty="0">
              <a:effectLst>
                <a:outerShdw blurRad="38100" dist="38100" dir="2700000" algn="tl">
                  <a:srgbClr val="000000">
                    <a:alpha val="43137"/>
                  </a:srgbClr>
                </a:outerShdw>
              </a:effectLst>
            </a:endParaRPr>
          </a:p>
          <a:p>
            <a:pPr algn="ctr"/>
            <a:r>
              <a:rPr kumimoji="1" lang="en-US" altLang="ja-JP" sz="2000" b="1" dirty="0">
                <a:effectLst>
                  <a:outerShdw blurRad="38100" dist="38100" dir="2700000" algn="tl">
                    <a:srgbClr val="000000">
                      <a:alpha val="43137"/>
                    </a:srgbClr>
                  </a:outerShdw>
                </a:effectLst>
              </a:rPr>
              <a:t>Oracle Machine Learning</a:t>
            </a:r>
          </a:p>
          <a:p>
            <a:pPr algn="ctr"/>
            <a:r>
              <a:rPr kumimoji="1" lang="en-US" altLang="ja-JP" sz="1400" dirty="0"/>
              <a:t>Autonomous Database</a:t>
            </a:r>
          </a:p>
          <a:p>
            <a:pPr algn="ctr"/>
            <a:r>
              <a:rPr kumimoji="1" lang="en-US" altLang="ja-JP" sz="1400" dirty="0"/>
              <a:t>Exadata Cloud</a:t>
            </a:r>
          </a:p>
          <a:p>
            <a:pPr algn="ctr"/>
            <a:r>
              <a:rPr kumimoji="1" lang="en-US" altLang="ja-JP" sz="1400" dirty="0"/>
              <a:t>Oracle Database Cloud</a:t>
            </a:r>
          </a:p>
          <a:p>
            <a:pPr algn="ctr"/>
            <a:endParaRPr kumimoji="1" lang="en-US" altLang="ja-JP" sz="1400" dirty="0"/>
          </a:p>
          <a:p>
            <a:pPr algn="ctr"/>
            <a:endParaRPr kumimoji="1" lang="en-US" altLang="ja-JP" sz="1400" dirty="0"/>
          </a:p>
          <a:p>
            <a:pPr algn="ctr"/>
            <a:endParaRPr kumimoji="1" lang="en-US" altLang="ja-JP" sz="1400" dirty="0"/>
          </a:p>
          <a:p>
            <a:pPr algn="ctr"/>
            <a:endParaRPr kumimoji="1" lang="en-US" altLang="ja-JP" sz="1400" dirty="0"/>
          </a:p>
          <a:p>
            <a:pPr algn="ctr"/>
            <a:endParaRPr kumimoji="1" lang="en-US" altLang="ja-JP" sz="1400" dirty="0"/>
          </a:p>
          <a:p>
            <a:pPr algn="ctr"/>
            <a:r>
              <a:rPr kumimoji="1" lang="en-US" altLang="ja-JP" sz="2000" b="1" dirty="0">
                <a:effectLst>
                  <a:outerShdw blurRad="38100" dist="38100" dir="2700000" algn="tl">
                    <a:srgbClr val="000000">
                      <a:alpha val="43137"/>
                    </a:srgbClr>
                  </a:outerShdw>
                </a:effectLst>
              </a:rPr>
              <a:t>MySQL Heatwave </a:t>
            </a:r>
            <a:r>
              <a:rPr kumimoji="1" lang="en-US" altLang="ja-JP" sz="2000" b="1" dirty="0" err="1">
                <a:effectLst>
                  <a:outerShdw blurRad="38100" dist="38100" dir="2700000" algn="tl">
                    <a:srgbClr val="000000">
                      <a:alpha val="43137"/>
                    </a:srgbClr>
                  </a:outerShdw>
                </a:effectLst>
              </a:rPr>
              <a:t>AutoML</a:t>
            </a:r>
            <a:endParaRPr kumimoji="1" lang="en-US" altLang="ja-JP" sz="2000" b="1" dirty="0">
              <a:effectLst>
                <a:outerShdw blurRad="38100" dist="38100" dir="2700000" algn="tl">
                  <a:srgbClr val="000000">
                    <a:alpha val="43137"/>
                  </a:srgbClr>
                </a:outerShdw>
              </a:effectLst>
            </a:endParaRPr>
          </a:p>
        </p:txBody>
      </p:sp>
      <p:sp>
        <p:nvSpPr>
          <p:cNvPr id="12" name="Rectangle: Rounded Corners 11">
            <a:extLst>
              <a:ext uri="{FF2B5EF4-FFF2-40B4-BE49-F238E27FC236}">
                <a16:creationId xmlns:a16="http://schemas.microsoft.com/office/drawing/2014/main" id="{11CAAE20-9E96-479A-9EB0-F154E315B690}"/>
              </a:ext>
            </a:extLst>
          </p:cNvPr>
          <p:cNvSpPr/>
          <p:nvPr/>
        </p:nvSpPr>
        <p:spPr>
          <a:xfrm>
            <a:off x="6221679" y="1599215"/>
            <a:ext cx="2491472" cy="4530473"/>
          </a:xfrm>
          <a:prstGeom prst="roundRect">
            <a:avLst>
              <a:gd name="adj" fmla="val 7555"/>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b="1" dirty="0">
                <a:effectLst>
                  <a:outerShdw blurRad="38100" dist="38100" dir="2700000" algn="tl">
                    <a:srgbClr val="000000">
                      <a:alpha val="43137"/>
                    </a:srgbClr>
                  </a:outerShdw>
                </a:effectLst>
              </a:rPr>
              <a:t>AI Services</a:t>
            </a:r>
          </a:p>
          <a:p>
            <a:pPr algn="ctr"/>
            <a:r>
              <a:rPr kumimoji="1" lang="en-US" altLang="ja-JP" sz="1400" dirty="0"/>
              <a:t>Anomaly Detection</a:t>
            </a:r>
          </a:p>
          <a:p>
            <a:pPr algn="ctr"/>
            <a:r>
              <a:rPr kumimoji="1" lang="en-US" altLang="ja-JP" sz="1400" dirty="0"/>
              <a:t>Forecasting(LA)</a:t>
            </a:r>
          </a:p>
          <a:p>
            <a:pPr algn="ctr"/>
            <a:r>
              <a:rPr kumimoji="1" lang="en-US" altLang="ja-JP" sz="1400" dirty="0"/>
              <a:t>Speech</a:t>
            </a:r>
          </a:p>
          <a:p>
            <a:pPr algn="ctr"/>
            <a:r>
              <a:rPr kumimoji="1" lang="en-US" altLang="ja-JP" sz="1400" dirty="0"/>
              <a:t>Vision</a:t>
            </a:r>
          </a:p>
          <a:p>
            <a:pPr algn="ctr"/>
            <a:r>
              <a:rPr kumimoji="1" lang="en-US" altLang="ja-JP" sz="1400" dirty="0"/>
              <a:t>Language</a:t>
            </a:r>
          </a:p>
          <a:p>
            <a:pPr algn="ctr"/>
            <a:r>
              <a:rPr kumimoji="1" lang="en-US" altLang="ja-JP" sz="1400" dirty="0"/>
              <a:t>Document Understanding</a:t>
            </a:r>
          </a:p>
          <a:p>
            <a:pPr algn="ctr"/>
            <a:r>
              <a:rPr kumimoji="1" lang="en-US" altLang="ja-JP" sz="1400" dirty="0"/>
              <a:t>Digital Assistant</a:t>
            </a:r>
          </a:p>
          <a:p>
            <a:pPr algn="ctr"/>
            <a:endParaRPr kumimoji="1" lang="en-US" altLang="ja-JP" sz="1400" dirty="0"/>
          </a:p>
          <a:p>
            <a:pPr algn="ctr"/>
            <a:endParaRPr kumimoji="1" lang="en-US" altLang="ja-JP" sz="1400" dirty="0"/>
          </a:p>
          <a:p>
            <a:pPr algn="ctr"/>
            <a:endParaRPr kumimoji="1" lang="en-US" altLang="ja-JP" sz="1400" dirty="0"/>
          </a:p>
          <a:p>
            <a:pPr algn="ctr"/>
            <a:endParaRPr kumimoji="1" lang="en-US" altLang="ja-JP" sz="1400" dirty="0"/>
          </a:p>
          <a:p>
            <a:pPr algn="ctr"/>
            <a:endParaRPr kumimoji="1" lang="ja-JP" altLang="en-US" sz="1400" dirty="0"/>
          </a:p>
        </p:txBody>
      </p:sp>
      <p:sp>
        <p:nvSpPr>
          <p:cNvPr id="13" name="Rectangle: Rounded Corners 12">
            <a:extLst>
              <a:ext uri="{FF2B5EF4-FFF2-40B4-BE49-F238E27FC236}">
                <a16:creationId xmlns:a16="http://schemas.microsoft.com/office/drawing/2014/main" id="{85B03685-C0F0-4FAD-A788-A640D028FCBE}"/>
              </a:ext>
            </a:extLst>
          </p:cNvPr>
          <p:cNvSpPr/>
          <p:nvPr/>
        </p:nvSpPr>
        <p:spPr>
          <a:xfrm>
            <a:off x="8968255" y="1589524"/>
            <a:ext cx="2478023" cy="4507992"/>
          </a:xfrm>
          <a:prstGeom prst="roundRect">
            <a:avLst>
              <a:gd name="adj" fmla="val 7555"/>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b="1" dirty="0">
                <a:effectLst>
                  <a:outerShdw blurRad="38100" dist="38100" dir="2700000" algn="tl">
                    <a:srgbClr val="000000">
                      <a:alpha val="43137"/>
                    </a:srgbClr>
                  </a:outerShdw>
                </a:effectLst>
              </a:rPr>
              <a:t>Generative AI</a:t>
            </a:r>
          </a:p>
          <a:p>
            <a:pPr algn="ctr"/>
            <a:r>
              <a:rPr kumimoji="1" lang="en-US" altLang="ja-JP" sz="2000" b="1" dirty="0">
                <a:effectLst>
                  <a:outerShdw blurRad="38100" dist="38100" dir="2700000" algn="tl">
                    <a:srgbClr val="000000">
                      <a:alpha val="43137"/>
                    </a:srgbClr>
                  </a:outerShdw>
                </a:effectLst>
              </a:rPr>
              <a:t>Service</a:t>
            </a:r>
          </a:p>
          <a:p>
            <a:pPr algn="ctr"/>
            <a:endParaRPr kumimoji="1" lang="en-US" altLang="ja-JP" sz="2000" b="1" dirty="0">
              <a:effectLst>
                <a:outerShdw blurRad="38100" dist="38100" dir="2700000" algn="tl">
                  <a:srgbClr val="000000">
                    <a:alpha val="43137"/>
                  </a:srgbClr>
                </a:outerShdw>
              </a:effectLst>
            </a:endParaRPr>
          </a:p>
          <a:p>
            <a:pPr algn="ctr"/>
            <a:endParaRPr kumimoji="1" lang="en-US" altLang="ja-JP" sz="2000" b="1" dirty="0">
              <a:effectLst>
                <a:outerShdw blurRad="38100" dist="38100" dir="2700000" algn="tl">
                  <a:srgbClr val="000000">
                    <a:alpha val="43137"/>
                  </a:srgbClr>
                </a:outerShdw>
              </a:effectLst>
            </a:endParaRPr>
          </a:p>
          <a:p>
            <a:pPr algn="ctr"/>
            <a:endParaRPr kumimoji="1" lang="en-US" altLang="ja-JP" sz="2000" b="1" dirty="0">
              <a:effectLst>
                <a:outerShdw blurRad="38100" dist="38100" dir="2700000" algn="tl">
                  <a:srgbClr val="000000">
                    <a:alpha val="43137"/>
                  </a:srgbClr>
                </a:outerShdw>
              </a:effectLst>
            </a:endParaRPr>
          </a:p>
        </p:txBody>
      </p:sp>
      <p:grpSp>
        <p:nvGrpSpPr>
          <p:cNvPr id="14" name="Graphic 3">
            <a:extLst>
              <a:ext uri="{FF2B5EF4-FFF2-40B4-BE49-F238E27FC236}">
                <a16:creationId xmlns:a16="http://schemas.microsoft.com/office/drawing/2014/main" id="{433F8DC1-D49D-48FD-839A-9EEFB7DB70F9}"/>
              </a:ext>
            </a:extLst>
          </p:cNvPr>
          <p:cNvGrpSpPr/>
          <p:nvPr/>
        </p:nvGrpSpPr>
        <p:grpSpPr>
          <a:xfrm>
            <a:off x="1619794" y="3837294"/>
            <a:ext cx="779004" cy="808341"/>
            <a:chOff x="7317702" y="2363804"/>
            <a:chExt cx="792480" cy="801726"/>
          </a:xfrm>
        </p:grpSpPr>
        <p:grpSp>
          <p:nvGrpSpPr>
            <p:cNvPr id="15" name="Graphic 3">
              <a:extLst>
                <a:ext uri="{FF2B5EF4-FFF2-40B4-BE49-F238E27FC236}">
                  <a16:creationId xmlns:a16="http://schemas.microsoft.com/office/drawing/2014/main" id="{2961CF92-E6A8-4D6E-8A9D-25C083E9A4C5}"/>
                </a:ext>
              </a:extLst>
            </p:cNvPr>
            <p:cNvGrpSpPr/>
            <p:nvPr/>
          </p:nvGrpSpPr>
          <p:grpSpPr>
            <a:xfrm>
              <a:off x="7479663" y="2363804"/>
              <a:ext cx="460921" cy="513347"/>
              <a:chOff x="7479663" y="2363804"/>
              <a:chExt cx="460921" cy="513347"/>
            </a:xfrm>
          </p:grpSpPr>
          <p:grpSp>
            <p:nvGrpSpPr>
              <p:cNvPr id="19" name="Graphic 3">
                <a:extLst>
                  <a:ext uri="{FF2B5EF4-FFF2-40B4-BE49-F238E27FC236}">
                    <a16:creationId xmlns:a16="http://schemas.microsoft.com/office/drawing/2014/main" id="{A2CFF3C5-06D0-4AD2-B8A4-A2FE032E13F2}"/>
                  </a:ext>
                </a:extLst>
              </p:cNvPr>
              <p:cNvGrpSpPr/>
              <p:nvPr/>
            </p:nvGrpSpPr>
            <p:grpSpPr>
              <a:xfrm>
                <a:off x="7479663" y="2363804"/>
                <a:ext cx="460921" cy="513347"/>
                <a:chOff x="7479663" y="2363804"/>
                <a:chExt cx="460921" cy="513347"/>
              </a:xfrm>
              <a:solidFill>
                <a:srgbClr val="FFFFFF"/>
              </a:solidFill>
            </p:grpSpPr>
            <p:sp>
              <p:nvSpPr>
                <p:cNvPr id="26" name="Freeform: Shape 25">
                  <a:extLst>
                    <a:ext uri="{FF2B5EF4-FFF2-40B4-BE49-F238E27FC236}">
                      <a16:creationId xmlns:a16="http://schemas.microsoft.com/office/drawing/2014/main" id="{35DE9CEF-D6F9-482C-9753-E3A31E7E8015}"/>
                    </a:ext>
                  </a:extLst>
                </p:cNvPr>
                <p:cNvSpPr/>
                <p:nvPr/>
              </p:nvSpPr>
              <p:spPr>
                <a:xfrm>
                  <a:off x="7483320" y="2369901"/>
                  <a:ext cx="451168" cy="501154"/>
                </a:xfrm>
                <a:custGeom>
                  <a:avLst/>
                  <a:gdLst>
                    <a:gd name="connsiteX0" fmla="*/ 56147 w 451168"/>
                    <a:gd name="connsiteY0" fmla="*/ 492620 h 501154"/>
                    <a:gd name="connsiteX1" fmla="*/ 18289 w 451168"/>
                    <a:gd name="connsiteY1" fmla="*/ 454818 h 501154"/>
                    <a:gd name="connsiteX2" fmla="*/ 10973 w 451168"/>
                    <a:gd name="connsiteY2" fmla="*/ 432873 h 501154"/>
                    <a:gd name="connsiteX3" fmla="*/ 30544 w 451168"/>
                    <a:gd name="connsiteY3" fmla="*/ 413359 h 501154"/>
                    <a:gd name="connsiteX4" fmla="*/ 65901 w 451168"/>
                    <a:gd name="connsiteY4" fmla="*/ 378002 h 501154"/>
                    <a:gd name="connsiteX5" fmla="*/ 102478 w 451168"/>
                    <a:gd name="connsiteY5" fmla="*/ 346296 h 501154"/>
                    <a:gd name="connsiteX6" fmla="*/ 140273 w 451168"/>
                    <a:gd name="connsiteY6" fmla="*/ 317029 h 501154"/>
                    <a:gd name="connsiteX7" fmla="*/ 115889 w 451168"/>
                    <a:gd name="connsiteY7" fmla="*/ 229238 h 501154"/>
                    <a:gd name="connsiteX8" fmla="*/ 117107 w 451168"/>
                    <a:gd name="connsiteY8" fmla="*/ 213387 h 501154"/>
                    <a:gd name="connsiteX9" fmla="*/ 74436 w 451168"/>
                    <a:gd name="connsiteY9" fmla="*/ 213387 h 501154"/>
                    <a:gd name="connsiteX10" fmla="*/ 39079 w 451168"/>
                    <a:gd name="connsiteY10" fmla="*/ 236554 h 501154"/>
                    <a:gd name="connsiteX11" fmla="*/ 0 w 451168"/>
                    <a:gd name="connsiteY11" fmla="*/ 198755 h 501154"/>
                    <a:gd name="connsiteX12" fmla="*/ 39079 w 451168"/>
                    <a:gd name="connsiteY12" fmla="*/ 160954 h 501154"/>
                    <a:gd name="connsiteX13" fmla="*/ 43956 w 451168"/>
                    <a:gd name="connsiteY13" fmla="*/ 160954 h 501154"/>
                    <a:gd name="connsiteX14" fmla="*/ 100039 w 451168"/>
                    <a:gd name="connsiteY14" fmla="*/ 63406 h 501154"/>
                    <a:gd name="connsiteX15" fmla="*/ 92724 w 451168"/>
                    <a:gd name="connsiteY15" fmla="*/ 39020 h 501154"/>
                    <a:gd name="connsiteX16" fmla="*/ 131738 w 451168"/>
                    <a:gd name="connsiteY16" fmla="*/ 0 h 501154"/>
                    <a:gd name="connsiteX17" fmla="*/ 169533 w 451168"/>
                    <a:gd name="connsiteY17" fmla="*/ 39020 h 501154"/>
                    <a:gd name="connsiteX18" fmla="*/ 162218 w 451168"/>
                    <a:gd name="connsiteY18" fmla="*/ 60968 h 501154"/>
                    <a:gd name="connsiteX19" fmla="*/ 182944 w 451168"/>
                    <a:gd name="connsiteY19" fmla="*/ 95109 h 501154"/>
                    <a:gd name="connsiteX20" fmla="*/ 284138 w 451168"/>
                    <a:gd name="connsiteY20" fmla="*/ 60968 h 501154"/>
                    <a:gd name="connsiteX21" fmla="*/ 402401 w 451168"/>
                    <a:gd name="connsiteY21" fmla="*/ 109741 h 501154"/>
                    <a:gd name="connsiteX22" fmla="*/ 451169 w 451168"/>
                    <a:gd name="connsiteY22" fmla="*/ 228019 h 501154"/>
                    <a:gd name="connsiteX23" fmla="*/ 402401 w 451168"/>
                    <a:gd name="connsiteY23" fmla="*/ 346296 h 501154"/>
                    <a:gd name="connsiteX24" fmla="*/ 284138 w 451168"/>
                    <a:gd name="connsiteY24" fmla="*/ 395071 h 501154"/>
                    <a:gd name="connsiteX25" fmla="*/ 196356 w 451168"/>
                    <a:gd name="connsiteY25" fmla="*/ 370681 h 501154"/>
                    <a:gd name="connsiteX26" fmla="*/ 165876 w 451168"/>
                    <a:gd name="connsiteY26" fmla="*/ 409701 h 501154"/>
                    <a:gd name="connsiteX27" fmla="*/ 134176 w 451168"/>
                    <a:gd name="connsiteY27" fmla="*/ 446284 h 501154"/>
                    <a:gd name="connsiteX28" fmla="*/ 98820 w 451168"/>
                    <a:gd name="connsiteY28" fmla="*/ 481647 h 501154"/>
                    <a:gd name="connsiteX29" fmla="*/ 79313 w 451168"/>
                    <a:gd name="connsiteY29" fmla="*/ 501154 h 501154"/>
                    <a:gd name="connsiteX30" fmla="*/ 56147 w 451168"/>
                    <a:gd name="connsiteY30" fmla="*/ 492620 h 50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1168" h="501154">
                      <a:moveTo>
                        <a:pt x="56147" y="492620"/>
                      </a:moveTo>
                      <a:lnTo>
                        <a:pt x="18289" y="454818"/>
                      </a:lnTo>
                      <a:lnTo>
                        <a:pt x="10973" y="432873"/>
                      </a:lnTo>
                      <a:lnTo>
                        <a:pt x="30544" y="413359"/>
                      </a:lnTo>
                      <a:lnTo>
                        <a:pt x="65901" y="378002"/>
                      </a:lnTo>
                      <a:cubicBezTo>
                        <a:pt x="76874" y="365804"/>
                        <a:pt x="90285" y="356050"/>
                        <a:pt x="102478" y="346296"/>
                      </a:cubicBezTo>
                      <a:lnTo>
                        <a:pt x="140273" y="317029"/>
                      </a:lnTo>
                      <a:cubicBezTo>
                        <a:pt x="124423" y="290206"/>
                        <a:pt x="115889" y="260942"/>
                        <a:pt x="115889" y="229238"/>
                      </a:cubicBezTo>
                      <a:cubicBezTo>
                        <a:pt x="115889" y="224361"/>
                        <a:pt x="115889" y="218264"/>
                        <a:pt x="117107" y="213387"/>
                      </a:cubicBezTo>
                      <a:lnTo>
                        <a:pt x="74436" y="213387"/>
                      </a:lnTo>
                      <a:cubicBezTo>
                        <a:pt x="68340" y="226799"/>
                        <a:pt x="54929" y="236554"/>
                        <a:pt x="39079" y="236554"/>
                      </a:cubicBezTo>
                      <a:cubicBezTo>
                        <a:pt x="18289" y="236554"/>
                        <a:pt x="0" y="219484"/>
                        <a:pt x="0" y="198755"/>
                      </a:cubicBezTo>
                      <a:cubicBezTo>
                        <a:pt x="0" y="178026"/>
                        <a:pt x="17069" y="160954"/>
                        <a:pt x="39079" y="160954"/>
                      </a:cubicBezTo>
                      <a:cubicBezTo>
                        <a:pt x="40298" y="160954"/>
                        <a:pt x="42736" y="160954"/>
                        <a:pt x="43956" y="160954"/>
                      </a:cubicBezTo>
                      <a:lnTo>
                        <a:pt x="100039" y="63406"/>
                      </a:lnTo>
                      <a:cubicBezTo>
                        <a:pt x="95162" y="54871"/>
                        <a:pt x="92724" y="47555"/>
                        <a:pt x="92724" y="39020"/>
                      </a:cubicBezTo>
                      <a:cubicBezTo>
                        <a:pt x="92724" y="18291"/>
                        <a:pt x="109793" y="0"/>
                        <a:pt x="131738" y="0"/>
                      </a:cubicBezTo>
                      <a:cubicBezTo>
                        <a:pt x="153684" y="0"/>
                        <a:pt x="169533" y="17071"/>
                        <a:pt x="169533" y="39020"/>
                      </a:cubicBezTo>
                      <a:cubicBezTo>
                        <a:pt x="169533" y="47555"/>
                        <a:pt x="167095" y="54871"/>
                        <a:pt x="162218" y="60968"/>
                      </a:cubicBezTo>
                      <a:lnTo>
                        <a:pt x="182944" y="95109"/>
                      </a:lnTo>
                      <a:cubicBezTo>
                        <a:pt x="212205" y="73161"/>
                        <a:pt x="246343" y="60968"/>
                        <a:pt x="284138" y="60968"/>
                      </a:cubicBezTo>
                      <a:cubicBezTo>
                        <a:pt x="329249" y="60968"/>
                        <a:pt x="370701" y="78038"/>
                        <a:pt x="402401" y="109741"/>
                      </a:cubicBezTo>
                      <a:cubicBezTo>
                        <a:pt x="434100" y="141445"/>
                        <a:pt x="451169" y="184122"/>
                        <a:pt x="451169" y="228019"/>
                      </a:cubicBezTo>
                      <a:cubicBezTo>
                        <a:pt x="451169" y="271916"/>
                        <a:pt x="434100" y="314593"/>
                        <a:pt x="402401" y="346296"/>
                      </a:cubicBezTo>
                      <a:cubicBezTo>
                        <a:pt x="370701" y="378002"/>
                        <a:pt x="329249" y="395071"/>
                        <a:pt x="284138" y="395071"/>
                      </a:cubicBezTo>
                      <a:cubicBezTo>
                        <a:pt x="252439" y="395071"/>
                        <a:pt x="223178" y="386537"/>
                        <a:pt x="196356" y="370681"/>
                      </a:cubicBezTo>
                      <a:lnTo>
                        <a:pt x="165876" y="409701"/>
                      </a:lnTo>
                      <a:cubicBezTo>
                        <a:pt x="156122" y="423113"/>
                        <a:pt x="145149" y="435311"/>
                        <a:pt x="134176" y="446284"/>
                      </a:cubicBezTo>
                      <a:lnTo>
                        <a:pt x="98820" y="481647"/>
                      </a:lnTo>
                      <a:lnTo>
                        <a:pt x="79313" y="501154"/>
                      </a:lnTo>
                      <a:lnTo>
                        <a:pt x="56147" y="492620"/>
                      </a:lnTo>
                      <a:close/>
                    </a:path>
                  </a:pathLst>
                </a:custGeom>
                <a:solidFill>
                  <a:srgbClr val="FFFFFF"/>
                </a:solidFill>
                <a:ln w="641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FC87FA39-BB05-4BCA-8A92-3D9B2BBE714A}"/>
                    </a:ext>
                  </a:extLst>
                </p:cNvPr>
                <p:cNvSpPr/>
                <p:nvPr/>
              </p:nvSpPr>
              <p:spPr>
                <a:xfrm>
                  <a:off x="7479663" y="2363804"/>
                  <a:ext cx="460921" cy="513347"/>
                </a:xfrm>
                <a:custGeom>
                  <a:avLst/>
                  <a:gdLst>
                    <a:gd name="connsiteX0" fmla="*/ 134176 w 460921"/>
                    <a:gd name="connsiteY0" fmla="*/ 12193 h 513347"/>
                    <a:gd name="connsiteX1" fmla="*/ 167095 w 460921"/>
                    <a:gd name="connsiteY1" fmla="*/ 45116 h 513347"/>
                    <a:gd name="connsiteX2" fmla="*/ 158560 w 460921"/>
                    <a:gd name="connsiteY2" fmla="*/ 67064 h 513347"/>
                    <a:gd name="connsiteX3" fmla="*/ 184163 w 460921"/>
                    <a:gd name="connsiteY3" fmla="*/ 109741 h 513347"/>
                    <a:gd name="connsiteX4" fmla="*/ 286576 w 460921"/>
                    <a:gd name="connsiteY4" fmla="*/ 73161 h 513347"/>
                    <a:gd name="connsiteX5" fmla="*/ 401181 w 460921"/>
                    <a:gd name="connsiteY5" fmla="*/ 120716 h 513347"/>
                    <a:gd name="connsiteX6" fmla="*/ 448730 w 460921"/>
                    <a:gd name="connsiteY6" fmla="*/ 235335 h 513347"/>
                    <a:gd name="connsiteX7" fmla="*/ 401181 w 460921"/>
                    <a:gd name="connsiteY7" fmla="*/ 349955 h 513347"/>
                    <a:gd name="connsiteX8" fmla="*/ 286576 w 460921"/>
                    <a:gd name="connsiteY8" fmla="*/ 397511 h 513347"/>
                    <a:gd name="connsiteX9" fmla="*/ 197575 w 460921"/>
                    <a:gd name="connsiteY9" fmla="*/ 370682 h 513347"/>
                    <a:gd name="connsiteX10" fmla="*/ 189040 w 460921"/>
                    <a:gd name="connsiteY10" fmla="*/ 381655 h 513347"/>
                    <a:gd name="connsiteX11" fmla="*/ 164656 w 460921"/>
                    <a:gd name="connsiteY11" fmla="*/ 413360 h 513347"/>
                    <a:gd name="connsiteX12" fmla="*/ 132957 w 460921"/>
                    <a:gd name="connsiteY12" fmla="*/ 449943 h 513347"/>
                    <a:gd name="connsiteX13" fmla="*/ 97600 w 460921"/>
                    <a:gd name="connsiteY13" fmla="*/ 485299 h 513347"/>
                    <a:gd name="connsiteX14" fmla="*/ 81751 w 460921"/>
                    <a:gd name="connsiteY14" fmla="*/ 499936 h 513347"/>
                    <a:gd name="connsiteX15" fmla="*/ 63463 w 460921"/>
                    <a:gd name="connsiteY15" fmla="*/ 493840 h 513347"/>
                    <a:gd name="connsiteX16" fmla="*/ 28106 w 460921"/>
                    <a:gd name="connsiteY16" fmla="*/ 458477 h 513347"/>
                    <a:gd name="connsiteX17" fmla="*/ 22010 w 460921"/>
                    <a:gd name="connsiteY17" fmla="*/ 440189 h 513347"/>
                    <a:gd name="connsiteX18" fmla="*/ 39078 w 460921"/>
                    <a:gd name="connsiteY18" fmla="*/ 423114 h 513347"/>
                    <a:gd name="connsiteX19" fmla="*/ 74435 w 460921"/>
                    <a:gd name="connsiteY19" fmla="*/ 387757 h 513347"/>
                    <a:gd name="connsiteX20" fmla="*/ 109792 w 460921"/>
                    <a:gd name="connsiteY20" fmla="*/ 356051 h 513347"/>
                    <a:gd name="connsiteX21" fmla="*/ 141492 w 460921"/>
                    <a:gd name="connsiteY21" fmla="*/ 331661 h 513347"/>
                    <a:gd name="connsiteX22" fmla="*/ 152464 w 460921"/>
                    <a:gd name="connsiteY22" fmla="*/ 323127 h 513347"/>
                    <a:gd name="connsiteX23" fmla="*/ 125641 w 460921"/>
                    <a:gd name="connsiteY23" fmla="*/ 234116 h 513347"/>
                    <a:gd name="connsiteX24" fmla="*/ 126861 w 460921"/>
                    <a:gd name="connsiteY24" fmla="*/ 212167 h 513347"/>
                    <a:gd name="connsiteX25" fmla="*/ 74435 w 460921"/>
                    <a:gd name="connsiteY25" fmla="*/ 212167 h 513347"/>
                    <a:gd name="connsiteX26" fmla="*/ 43955 w 460921"/>
                    <a:gd name="connsiteY26" fmla="*/ 235335 h 513347"/>
                    <a:gd name="connsiteX27" fmla="*/ 10973 w 460921"/>
                    <a:gd name="connsiteY27" fmla="*/ 203632 h 513347"/>
                    <a:gd name="connsiteX28" fmla="*/ 43955 w 460921"/>
                    <a:gd name="connsiteY28" fmla="*/ 170709 h 513347"/>
                    <a:gd name="connsiteX29" fmla="*/ 52490 w 460921"/>
                    <a:gd name="connsiteY29" fmla="*/ 171929 h 513347"/>
                    <a:gd name="connsiteX30" fmla="*/ 112231 w 460921"/>
                    <a:gd name="connsiteY30" fmla="*/ 67064 h 513347"/>
                    <a:gd name="connsiteX31" fmla="*/ 102477 w 460921"/>
                    <a:gd name="connsiteY31" fmla="*/ 45116 h 513347"/>
                    <a:gd name="connsiteX32" fmla="*/ 134176 w 460921"/>
                    <a:gd name="connsiteY32" fmla="*/ 12193 h 513347"/>
                    <a:gd name="connsiteX33" fmla="*/ 134176 w 460921"/>
                    <a:gd name="connsiteY33" fmla="*/ 0 h 513347"/>
                    <a:gd name="connsiteX34" fmla="*/ 90285 w 460921"/>
                    <a:gd name="connsiteY34" fmla="*/ 45116 h 513347"/>
                    <a:gd name="connsiteX35" fmla="*/ 97600 w 460921"/>
                    <a:gd name="connsiteY35" fmla="*/ 69503 h 513347"/>
                    <a:gd name="connsiteX36" fmla="*/ 45175 w 460921"/>
                    <a:gd name="connsiteY36" fmla="*/ 158516 h 513347"/>
                    <a:gd name="connsiteX37" fmla="*/ 43955 w 460921"/>
                    <a:gd name="connsiteY37" fmla="*/ 158516 h 513347"/>
                    <a:gd name="connsiteX38" fmla="*/ 0 w 460921"/>
                    <a:gd name="connsiteY38" fmla="*/ 202412 h 513347"/>
                    <a:gd name="connsiteX39" fmla="*/ 45175 w 460921"/>
                    <a:gd name="connsiteY39" fmla="*/ 246309 h 513347"/>
                    <a:gd name="connsiteX40" fmla="*/ 84189 w 460921"/>
                    <a:gd name="connsiteY40" fmla="*/ 223141 h 513347"/>
                    <a:gd name="connsiteX41" fmla="*/ 114669 w 460921"/>
                    <a:gd name="connsiteY41" fmla="*/ 223141 h 513347"/>
                    <a:gd name="connsiteX42" fmla="*/ 114669 w 460921"/>
                    <a:gd name="connsiteY42" fmla="*/ 232896 h 513347"/>
                    <a:gd name="connsiteX43" fmla="*/ 137834 w 460921"/>
                    <a:gd name="connsiteY43" fmla="*/ 319470 h 513347"/>
                    <a:gd name="connsiteX44" fmla="*/ 135395 w 460921"/>
                    <a:gd name="connsiteY44" fmla="*/ 320689 h 513347"/>
                    <a:gd name="connsiteX45" fmla="*/ 103696 w 460921"/>
                    <a:gd name="connsiteY45" fmla="*/ 345079 h 513347"/>
                    <a:gd name="connsiteX46" fmla="*/ 65901 w 460921"/>
                    <a:gd name="connsiteY46" fmla="*/ 377997 h 513347"/>
                    <a:gd name="connsiteX47" fmla="*/ 29325 w 460921"/>
                    <a:gd name="connsiteY47" fmla="*/ 414579 h 513347"/>
                    <a:gd name="connsiteX48" fmla="*/ 12192 w 460921"/>
                    <a:gd name="connsiteY48" fmla="*/ 431648 h 513347"/>
                    <a:gd name="connsiteX49" fmla="*/ 7315 w 460921"/>
                    <a:gd name="connsiteY49" fmla="*/ 436531 h 513347"/>
                    <a:gd name="connsiteX50" fmla="*/ 9754 w 460921"/>
                    <a:gd name="connsiteY50" fmla="*/ 443847 h 513347"/>
                    <a:gd name="connsiteX51" fmla="*/ 15849 w 460921"/>
                    <a:gd name="connsiteY51" fmla="*/ 462135 h 513347"/>
                    <a:gd name="connsiteX52" fmla="*/ 17069 w 460921"/>
                    <a:gd name="connsiteY52" fmla="*/ 464573 h 513347"/>
                    <a:gd name="connsiteX53" fmla="*/ 19572 w 460921"/>
                    <a:gd name="connsiteY53" fmla="*/ 467011 h 513347"/>
                    <a:gd name="connsiteX54" fmla="*/ 54928 w 460921"/>
                    <a:gd name="connsiteY54" fmla="*/ 502375 h 513347"/>
                    <a:gd name="connsiteX55" fmla="*/ 57366 w 460921"/>
                    <a:gd name="connsiteY55" fmla="*/ 504813 h 513347"/>
                    <a:gd name="connsiteX56" fmla="*/ 59805 w 460921"/>
                    <a:gd name="connsiteY56" fmla="*/ 506032 h 513347"/>
                    <a:gd name="connsiteX57" fmla="*/ 78093 w 460921"/>
                    <a:gd name="connsiteY57" fmla="*/ 512128 h 513347"/>
                    <a:gd name="connsiteX58" fmla="*/ 84189 w 460921"/>
                    <a:gd name="connsiteY58" fmla="*/ 513347 h 513347"/>
                    <a:gd name="connsiteX59" fmla="*/ 89066 w 460921"/>
                    <a:gd name="connsiteY59" fmla="*/ 508471 h 513347"/>
                    <a:gd name="connsiteX60" fmla="*/ 106135 w 460921"/>
                    <a:gd name="connsiteY60" fmla="*/ 492621 h 513347"/>
                    <a:gd name="connsiteX61" fmla="*/ 141492 w 460921"/>
                    <a:gd name="connsiteY61" fmla="*/ 457258 h 513347"/>
                    <a:gd name="connsiteX62" fmla="*/ 174410 w 460921"/>
                    <a:gd name="connsiteY62" fmla="*/ 419456 h 513347"/>
                    <a:gd name="connsiteX63" fmla="*/ 198794 w 460921"/>
                    <a:gd name="connsiteY63" fmla="*/ 387757 h 513347"/>
                    <a:gd name="connsiteX64" fmla="*/ 200013 w 460921"/>
                    <a:gd name="connsiteY64" fmla="*/ 385319 h 513347"/>
                    <a:gd name="connsiteX65" fmla="*/ 286576 w 460921"/>
                    <a:gd name="connsiteY65" fmla="*/ 408483 h 513347"/>
                    <a:gd name="connsiteX66" fmla="*/ 409715 w 460921"/>
                    <a:gd name="connsiteY66" fmla="*/ 357271 h 513347"/>
                    <a:gd name="connsiteX67" fmla="*/ 460922 w 460921"/>
                    <a:gd name="connsiteY67" fmla="*/ 234116 h 513347"/>
                    <a:gd name="connsiteX68" fmla="*/ 409715 w 460921"/>
                    <a:gd name="connsiteY68" fmla="*/ 110961 h 513347"/>
                    <a:gd name="connsiteX69" fmla="*/ 286576 w 460921"/>
                    <a:gd name="connsiteY69" fmla="*/ 60968 h 513347"/>
                    <a:gd name="connsiteX70" fmla="*/ 187821 w 460921"/>
                    <a:gd name="connsiteY70" fmla="*/ 91452 h 513347"/>
                    <a:gd name="connsiteX71" fmla="*/ 173191 w 460921"/>
                    <a:gd name="connsiteY71" fmla="*/ 65845 h 513347"/>
                    <a:gd name="connsiteX72" fmla="*/ 179286 w 460921"/>
                    <a:gd name="connsiteY72" fmla="*/ 43897 h 513347"/>
                    <a:gd name="connsiteX73" fmla="*/ 134176 w 460921"/>
                    <a:gd name="connsiteY73"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60921" h="513347">
                      <a:moveTo>
                        <a:pt x="134176" y="12193"/>
                      </a:moveTo>
                      <a:cubicBezTo>
                        <a:pt x="152464" y="12193"/>
                        <a:pt x="167095" y="26826"/>
                        <a:pt x="167095" y="45116"/>
                      </a:cubicBezTo>
                      <a:cubicBezTo>
                        <a:pt x="167095" y="53651"/>
                        <a:pt x="163437" y="60968"/>
                        <a:pt x="158560" y="67064"/>
                      </a:cubicBezTo>
                      <a:lnTo>
                        <a:pt x="184163" y="109741"/>
                      </a:lnTo>
                      <a:cubicBezTo>
                        <a:pt x="213424" y="86574"/>
                        <a:pt x="248781" y="73161"/>
                        <a:pt x="286576" y="73161"/>
                      </a:cubicBezTo>
                      <a:cubicBezTo>
                        <a:pt x="329248" y="73161"/>
                        <a:pt x="370701" y="90232"/>
                        <a:pt x="401181" y="120716"/>
                      </a:cubicBezTo>
                      <a:cubicBezTo>
                        <a:pt x="431661" y="151199"/>
                        <a:pt x="448730" y="191438"/>
                        <a:pt x="448730" y="235335"/>
                      </a:cubicBezTo>
                      <a:cubicBezTo>
                        <a:pt x="448730" y="279232"/>
                        <a:pt x="431661" y="319470"/>
                        <a:pt x="401181" y="349955"/>
                      </a:cubicBezTo>
                      <a:cubicBezTo>
                        <a:pt x="370701" y="380435"/>
                        <a:pt x="330467" y="397511"/>
                        <a:pt x="286576" y="397511"/>
                      </a:cubicBezTo>
                      <a:cubicBezTo>
                        <a:pt x="254877" y="397511"/>
                        <a:pt x="223178" y="387757"/>
                        <a:pt x="197575" y="370682"/>
                      </a:cubicBezTo>
                      <a:lnTo>
                        <a:pt x="189040" y="381655"/>
                      </a:lnTo>
                      <a:lnTo>
                        <a:pt x="164656" y="413360"/>
                      </a:lnTo>
                      <a:cubicBezTo>
                        <a:pt x="154903" y="425552"/>
                        <a:pt x="143930" y="437751"/>
                        <a:pt x="132957" y="449943"/>
                      </a:cubicBezTo>
                      <a:lnTo>
                        <a:pt x="97600" y="485299"/>
                      </a:lnTo>
                      <a:lnTo>
                        <a:pt x="81751" y="499936"/>
                      </a:lnTo>
                      <a:lnTo>
                        <a:pt x="63463" y="493840"/>
                      </a:lnTo>
                      <a:lnTo>
                        <a:pt x="28106" y="458477"/>
                      </a:lnTo>
                      <a:lnTo>
                        <a:pt x="22010" y="440189"/>
                      </a:lnTo>
                      <a:lnTo>
                        <a:pt x="39078" y="423114"/>
                      </a:lnTo>
                      <a:lnTo>
                        <a:pt x="74435" y="387757"/>
                      </a:lnTo>
                      <a:cubicBezTo>
                        <a:pt x="84189" y="376778"/>
                        <a:pt x="96381" y="365805"/>
                        <a:pt x="109792" y="356051"/>
                      </a:cubicBezTo>
                      <a:lnTo>
                        <a:pt x="141492" y="331661"/>
                      </a:lnTo>
                      <a:lnTo>
                        <a:pt x="152464" y="323127"/>
                      </a:lnTo>
                      <a:cubicBezTo>
                        <a:pt x="135395" y="297522"/>
                        <a:pt x="125641" y="265819"/>
                        <a:pt x="125641" y="234116"/>
                      </a:cubicBezTo>
                      <a:cubicBezTo>
                        <a:pt x="125641" y="226799"/>
                        <a:pt x="126861" y="219484"/>
                        <a:pt x="126861" y="212167"/>
                      </a:cubicBezTo>
                      <a:lnTo>
                        <a:pt x="74435" y="212167"/>
                      </a:lnTo>
                      <a:cubicBezTo>
                        <a:pt x="70778" y="225580"/>
                        <a:pt x="58586" y="235335"/>
                        <a:pt x="43955" y="235335"/>
                      </a:cubicBezTo>
                      <a:cubicBezTo>
                        <a:pt x="25667" y="235335"/>
                        <a:pt x="10973" y="220703"/>
                        <a:pt x="10973" y="203632"/>
                      </a:cubicBezTo>
                      <a:cubicBezTo>
                        <a:pt x="10973" y="186561"/>
                        <a:pt x="25667" y="170709"/>
                        <a:pt x="43955" y="170709"/>
                      </a:cubicBezTo>
                      <a:cubicBezTo>
                        <a:pt x="46394" y="170709"/>
                        <a:pt x="50052" y="170709"/>
                        <a:pt x="52490" y="171929"/>
                      </a:cubicBezTo>
                      <a:lnTo>
                        <a:pt x="112231" y="67064"/>
                      </a:lnTo>
                      <a:cubicBezTo>
                        <a:pt x="106135" y="60968"/>
                        <a:pt x="102477" y="53651"/>
                        <a:pt x="102477" y="45116"/>
                      </a:cubicBezTo>
                      <a:cubicBezTo>
                        <a:pt x="102477" y="26826"/>
                        <a:pt x="115888" y="12193"/>
                        <a:pt x="134176" y="12193"/>
                      </a:cubicBezTo>
                      <a:close/>
                      <a:moveTo>
                        <a:pt x="134176" y="0"/>
                      </a:moveTo>
                      <a:cubicBezTo>
                        <a:pt x="109792" y="0"/>
                        <a:pt x="90285" y="19510"/>
                        <a:pt x="90285" y="45116"/>
                      </a:cubicBezTo>
                      <a:cubicBezTo>
                        <a:pt x="90285" y="53651"/>
                        <a:pt x="92723" y="62187"/>
                        <a:pt x="97600" y="69503"/>
                      </a:cubicBezTo>
                      <a:lnTo>
                        <a:pt x="45175" y="158516"/>
                      </a:lnTo>
                      <a:lnTo>
                        <a:pt x="43955" y="158516"/>
                      </a:lnTo>
                      <a:cubicBezTo>
                        <a:pt x="19572" y="158516"/>
                        <a:pt x="0" y="178026"/>
                        <a:pt x="0" y="202412"/>
                      </a:cubicBezTo>
                      <a:cubicBezTo>
                        <a:pt x="0" y="226799"/>
                        <a:pt x="19572" y="246309"/>
                        <a:pt x="45175" y="246309"/>
                      </a:cubicBezTo>
                      <a:cubicBezTo>
                        <a:pt x="61024" y="246309"/>
                        <a:pt x="76874" y="236554"/>
                        <a:pt x="84189" y="223141"/>
                      </a:cubicBezTo>
                      <a:lnTo>
                        <a:pt x="114669" y="223141"/>
                      </a:lnTo>
                      <a:cubicBezTo>
                        <a:pt x="114669" y="226799"/>
                        <a:pt x="114669" y="230458"/>
                        <a:pt x="114669" y="232896"/>
                      </a:cubicBezTo>
                      <a:cubicBezTo>
                        <a:pt x="114669" y="263380"/>
                        <a:pt x="121984" y="292645"/>
                        <a:pt x="137834" y="319470"/>
                      </a:cubicBezTo>
                      <a:lnTo>
                        <a:pt x="135395" y="320689"/>
                      </a:lnTo>
                      <a:lnTo>
                        <a:pt x="103696" y="345079"/>
                      </a:lnTo>
                      <a:cubicBezTo>
                        <a:pt x="90285" y="354832"/>
                        <a:pt x="78093" y="365805"/>
                        <a:pt x="65901" y="377997"/>
                      </a:cubicBezTo>
                      <a:lnTo>
                        <a:pt x="29325" y="414579"/>
                      </a:lnTo>
                      <a:lnTo>
                        <a:pt x="12192" y="431648"/>
                      </a:lnTo>
                      <a:lnTo>
                        <a:pt x="7315" y="436531"/>
                      </a:lnTo>
                      <a:lnTo>
                        <a:pt x="9754" y="443847"/>
                      </a:lnTo>
                      <a:lnTo>
                        <a:pt x="15849" y="462135"/>
                      </a:lnTo>
                      <a:lnTo>
                        <a:pt x="17069" y="464573"/>
                      </a:lnTo>
                      <a:lnTo>
                        <a:pt x="19572" y="467011"/>
                      </a:lnTo>
                      <a:lnTo>
                        <a:pt x="54928" y="502375"/>
                      </a:lnTo>
                      <a:lnTo>
                        <a:pt x="57366" y="504813"/>
                      </a:lnTo>
                      <a:lnTo>
                        <a:pt x="59805" y="506032"/>
                      </a:lnTo>
                      <a:lnTo>
                        <a:pt x="78093" y="512128"/>
                      </a:lnTo>
                      <a:lnTo>
                        <a:pt x="84189" y="513347"/>
                      </a:lnTo>
                      <a:lnTo>
                        <a:pt x="89066" y="508471"/>
                      </a:lnTo>
                      <a:lnTo>
                        <a:pt x="106135" y="492621"/>
                      </a:lnTo>
                      <a:lnTo>
                        <a:pt x="141492" y="457258"/>
                      </a:lnTo>
                      <a:cubicBezTo>
                        <a:pt x="153683" y="445066"/>
                        <a:pt x="164656" y="432867"/>
                        <a:pt x="174410" y="419456"/>
                      </a:cubicBezTo>
                      <a:lnTo>
                        <a:pt x="198794" y="387757"/>
                      </a:lnTo>
                      <a:lnTo>
                        <a:pt x="200013" y="385319"/>
                      </a:lnTo>
                      <a:cubicBezTo>
                        <a:pt x="225616" y="399949"/>
                        <a:pt x="256096" y="408483"/>
                        <a:pt x="286576" y="408483"/>
                      </a:cubicBezTo>
                      <a:cubicBezTo>
                        <a:pt x="332906" y="408483"/>
                        <a:pt x="376797" y="390195"/>
                        <a:pt x="409715" y="357271"/>
                      </a:cubicBezTo>
                      <a:cubicBezTo>
                        <a:pt x="442634" y="324346"/>
                        <a:pt x="460922" y="280451"/>
                        <a:pt x="460922" y="234116"/>
                      </a:cubicBezTo>
                      <a:cubicBezTo>
                        <a:pt x="460922" y="187781"/>
                        <a:pt x="442634" y="143884"/>
                        <a:pt x="409715" y="110961"/>
                      </a:cubicBezTo>
                      <a:cubicBezTo>
                        <a:pt x="376797" y="78038"/>
                        <a:pt x="332906" y="60968"/>
                        <a:pt x="286576" y="60968"/>
                      </a:cubicBezTo>
                      <a:cubicBezTo>
                        <a:pt x="250000" y="60968"/>
                        <a:pt x="217081" y="71942"/>
                        <a:pt x="187821" y="91452"/>
                      </a:cubicBezTo>
                      <a:lnTo>
                        <a:pt x="173191" y="65845"/>
                      </a:lnTo>
                      <a:cubicBezTo>
                        <a:pt x="176848" y="58529"/>
                        <a:pt x="179286" y="51213"/>
                        <a:pt x="179286" y="43897"/>
                      </a:cubicBezTo>
                      <a:cubicBezTo>
                        <a:pt x="179286" y="19510"/>
                        <a:pt x="158560" y="0"/>
                        <a:pt x="134176" y="0"/>
                      </a:cubicBezTo>
                      <a:close/>
                    </a:path>
                  </a:pathLst>
                </a:custGeom>
                <a:solidFill>
                  <a:srgbClr val="FFFFFF"/>
                </a:solidFill>
                <a:ln w="641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0" name="Graphic 3">
                <a:extLst>
                  <a:ext uri="{FF2B5EF4-FFF2-40B4-BE49-F238E27FC236}">
                    <a16:creationId xmlns:a16="http://schemas.microsoft.com/office/drawing/2014/main" id="{CF0DD5BC-5EFC-4161-97A1-ED2E91049EF6}"/>
                  </a:ext>
                </a:extLst>
              </p:cNvPr>
              <p:cNvGrpSpPr/>
              <p:nvPr/>
            </p:nvGrpSpPr>
            <p:grpSpPr>
              <a:xfrm>
                <a:off x="7490636" y="2375996"/>
                <a:ext cx="437757" cy="487743"/>
                <a:chOff x="7490636" y="2375996"/>
                <a:chExt cx="437757" cy="487743"/>
              </a:xfrm>
              <a:solidFill>
                <a:srgbClr val="2D5967"/>
              </a:solidFill>
            </p:grpSpPr>
            <p:sp>
              <p:nvSpPr>
                <p:cNvPr id="21" name="Freeform: Shape 20">
                  <a:extLst>
                    <a:ext uri="{FF2B5EF4-FFF2-40B4-BE49-F238E27FC236}">
                      <a16:creationId xmlns:a16="http://schemas.microsoft.com/office/drawing/2014/main" id="{BEE833A1-9C0C-43C1-80CA-568828FA4479}"/>
                    </a:ext>
                  </a:extLst>
                </p:cNvPr>
                <p:cNvSpPr/>
                <p:nvPr/>
              </p:nvSpPr>
              <p:spPr>
                <a:xfrm>
                  <a:off x="7490636" y="2375996"/>
                  <a:ext cx="165875" cy="223141"/>
                </a:xfrm>
                <a:custGeom>
                  <a:avLst/>
                  <a:gdLst>
                    <a:gd name="connsiteX0" fmla="*/ 63463 w 165875"/>
                    <a:gd name="connsiteY0" fmla="*/ 181684 h 223141"/>
                    <a:gd name="connsiteX1" fmla="*/ 56147 w 165875"/>
                    <a:gd name="connsiteY1" fmla="*/ 168271 h 223141"/>
                    <a:gd name="connsiteX2" fmla="*/ 115889 w 165875"/>
                    <a:gd name="connsiteY2" fmla="*/ 63407 h 223141"/>
                    <a:gd name="connsiteX3" fmla="*/ 123204 w 165875"/>
                    <a:gd name="connsiteY3" fmla="*/ 64626 h 223141"/>
                    <a:gd name="connsiteX4" fmla="*/ 131738 w 165875"/>
                    <a:gd name="connsiteY4" fmla="*/ 63407 h 223141"/>
                    <a:gd name="connsiteX5" fmla="*/ 152464 w 165875"/>
                    <a:gd name="connsiteY5" fmla="*/ 98768 h 223141"/>
                    <a:gd name="connsiteX6" fmla="*/ 165875 w 165875"/>
                    <a:gd name="connsiteY6" fmla="*/ 86574 h 223141"/>
                    <a:gd name="connsiteX7" fmla="*/ 147587 w 165875"/>
                    <a:gd name="connsiteY7" fmla="*/ 54871 h 223141"/>
                    <a:gd name="connsiteX8" fmla="*/ 156122 w 165875"/>
                    <a:gd name="connsiteY8" fmla="*/ 32923 h 223141"/>
                    <a:gd name="connsiteX9" fmla="*/ 124423 w 165875"/>
                    <a:gd name="connsiteY9" fmla="*/ 0 h 223141"/>
                    <a:gd name="connsiteX10" fmla="*/ 91504 w 165875"/>
                    <a:gd name="connsiteY10" fmla="*/ 32923 h 223141"/>
                    <a:gd name="connsiteX11" fmla="*/ 101258 w 165875"/>
                    <a:gd name="connsiteY11" fmla="*/ 56090 h 223141"/>
                    <a:gd name="connsiteX12" fmla="*/ 41518 w 165875"/>
                    <a:gd name="connsiteY12" fmla="*/ 160955 h 223141"/>
                    <a:gd name="connsiteX13" fmla="*/ 32983 w 165875"/>
                    <a:gd name="connsiteY13" fmla="*/ 158516 h 223141"/>
                    <a:gd name="connsiteX14" fmla="*/ 0 w 165875"/>
                    <a:gd name="connsiteY14" fmla="*/ 191439 h 223141"/>
                    <a:gd name="connsiteX15" fmla="*/ 32983 w 165875"/>
                    <a:gd name="connsiteY15" fmla="*/ 223142 h 223141"/>
                    <a:gd name="connsiteX16" fmla="*/ 63463 w 165875"/>
                    <a:gd name="connsiteY16" fmla="*/ 199974 h 223141"/>
                    <a:gd name="connsiteX17" fmla="*/ 102478 w 165875"/>
                    <a:gd name="connsiteY17" fmla="*/ 199974 h 223141"/>
                    <a:gd name="connsiteX18" fmla="*/ 106135 w 165875"/>
                    <a:gd name="connsiteY18" fmla="*/ 181684 h 223141"/>
                    <a:gd name="connsiteX19" fmla="*/ 63463 w 165875"/>
                    <a:gd name="connsiteY19" fmla="*/ 181684 h 223141"/>
                    <a:gd name="connsiteX20" fmla="*/ 108573 w 165875"/>
                    <a:gd name="connsiteY20" fmla="*/ 32923 h 223141"/>
                    <a:gd name="connsiteX21" fmla="*/ 123204 w 165875"/>
                    <a:gd name="connsiteY21" fmla="*/ 18291 h 223141"/>
                    <a:gd name="connsiteX22" fmla="*/ 137834 w 165875"/>
                    <a:gd name="connsiteY22" fmla="*/ 32923 h 223141"/>
                    <a:gd name="connsiteX23" fmla="*/ 123204 w 165875"/>
                    <a:gd name="connsiteY23" fmla="*/ 47555 h 223141"/>
                    <a:gd name="connsiteX24" fmla="*/ 108573 w 165875"/>
                    <a:gd name="connsiteY24" fmla="*/ 32923 h 223141"/>
                    <a:gd name="connsiteX25" fmla="*/ 32983 w 165875"/>
                    <a:gd name="connsiteY25" fmla="*/ 204851 h 223141"/>
                    <a:gd name="connsiteX26" fmla="*/ 18352 w 165875"/>
                    <a:gd name="connsiteY26" fmla="*/ 190220 h 223141"/>
                    <a:gd name="connsiteX27" fmla="*/ 32983 w 165875"/>
                    <a:gd name="connsiteY27" fmla="*/ 175587 h 223141"/>
                    <a:gd name="connsiteX28" fmla="*/ 47613 w 165875"/>
                    <a:gd name="connsiteY28" fmla="*/ 190220 h 223141"/>
                    <a:gd name="connsiteX29" fmla="*/ 32983 w 165875"/>
                    <a:gd name="connsiteY29" fmla="*/ 204851 h 22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875" h="223141">
                      <a:moveTo>
                        <a:pt x="63463" y="181684"/>
                      </a:moveTo>
                      <a:cubicBezTo>
                        <a:pt x="62244" y="176806"/>
                        <a:pt x="59805" y="171929"/>
                        <a:pt x="56147" y="168271"/>
                      </a:cubicBezTo>
                      <a:lnTo>
                        <a:pt x="115889" y="63407"/>
                      </a:lnTo>
                      <a:cubicBezTo>
                        <a:pt x="118327" y="63407"/>
                        <a:pt x="120765" y="64626"/>
                        <a:pt x="123204" y="64626"/>
                      </a:cubicBezTo>
                      <a:cubicBezTo>
                        <a:pt x="125642" y="64626"/>
                        <a:pt x="129300" y="64626"/>
                        <a:pt x="131738" y="63407"/>
                      </a:cubicBezTo>
                      <a:lnTo>
                        <a:pt x="152464" y="98768"/>
                      </a:lnTo>
                      <a:cubicBezTo>
                        <a:pt x="157341" y="93891"/>
                        <a:pt x="160999" y="90232"/>
                        <a:pt x="165875" y="86574"/>
                      </a:cubicBezTo>
                      <a:lnTo>
                        <a:pt x="147587" y="54871"/>
                      </a:lnTo>
                      <a:cubicBezTo>
                        <a:pt x="152464" y="48774"/>
                        <a:pt x="156122" y="41459"/>
                        <a:pt x="156122" y="32923"/>
                      </a:cubicBezTo>
                      <a:cubicBezTo>
                        <a:pt x="156122" y="14632"/>
                        <a:pt x="141492" y="0"/>
                        <a:pt x="124423" y="0"/>
                      </a:cubicBezTo>
                      <a:cubicBezTo>
                        <a:pt x="104915" y="0"/>
                        <a:pt x="91504" y="14632"/>
                        <a:pt x="91504" y="32923"/>
                      </a:cubicBezTo>
                      <a:cubicBezTo>
                        <a:pt x="91504" y="41459"/>
                        <a:pt x="95162" y="49994"/>
                        <a:pt x="101258" y="56090"/>
                      </a:cubicBezTo>
                      <a:lnTo>
                        <a:pt x="41518" y="160955"/>
                      </a:lnTo>
                      <a:cubicBezTo>
                        <a:pt x="37860" y="158516"/>
                        <a:pt x="35421" y="158516"/>
                        <a:pt x="32983" y="158516"/>
                      </a:cubicBezTo>
                      <a:cubicBezTo>
                        <a:pt x="14695" y="158516"/>
                        <a:pt x="0" y="173148"/>
                        <a:pt x="0" y="191439"/>
                      </a:cubicBezTo>
                      <a:cubicBezTo>
                        <a:pt x="0" y="209729"/>
                        <a:pt x="14695" y="223142"/>
                        <a:pt x="32983" y="223142"/>
                      </a:cubicBezTo>
                      <a:cubicBezTo>
                        <a:pt x="47613" y="223142"/>
                        <a:pt x="59805" y="213387"/>
                        <a:pt x="63463" y="199974"/>
                      </a:cubicBezTo>
                      <a:lnTo>
                        <a:pt x="102478" y="199974"/>
                      </a:lnTo>
                      <a:cubicBezTo>
                        <a:pt x="103696" y="193877"/>
                        <a:pt x="103696" y="187781"/>
                        <a:pt x="106135" y="181684"/>
                      </a:cubicBezTo>
                      <a:lnTo>
                        <a:pt x="63463" y="181684"/>
                      </a:lnTo>
                      <a:close/>
                      <a:moveTo>
                        <a:pt x="108573" y="32923"/>
                      </a:moveTo>
                      <a:cubicBezTo>
                        <a:pt x="108573" y="25606"/>
                        <a:pt x="114669" y="18291"/>
                        <a:pt x="123204" y="18291"/>
                      </a:cubicBezTo>
                      <a:cubicBezTo>
                        <a:pt x="130519" y="18291"/>
                        <a:pt x="137834" y="24387"/>
                        <a:pt x="137834" y="32923"/>
                      </a:cubicBezTo>
                      <a:cubicBezTo>
                        <a:pt x="137834" y="41459"/>
                        <a:pt x="131738" y="47555"/>
                        <a:pt x="123204" y="47555"/>
                      </a:cubicBezTo>
                      <a:cubicBezTo>
                        <a:pt x="115889" y="46335"/>
                        <a:pt x="108573" y="40239"/>
                        <a:pt x="108573" y="32923"/>
                      </a:cubicBezTo>
                      <a:close/>
                      <a:moveTo>
                        <a:pt x="32983" y="204851"/>
                      </a:moveTo>
                      <a:cubicBezTo>
                        <a:pt x="25667" y="204851"/>
                        <a:pt x="18352" y="198755"/>
                        <a:pt x="18352" y="190220"/>
                      </a:cubicBezTo>
                      <a:cubicBezTo>
                        <a:pt x="18352" y="182903"/>
                        <a:pt x="24449" y="175587"/>
                        <a:pt x="32983" y="175587"/>
                      </a:cubicBezTo>
                      <a:cubicBezTo>
                        <a:pt x="41518" y="175587"/>
                        <a:pt x="47613" y="181684"/>
                        <a:pt x="47613" y="190220"/>
                      </a:cubicBezTo>
                      <a:cubicBezTo>
                        <a:pt x="47613" y="198755"/>
                        <a:pt x="40298" y="204851"/>
                        <a:pt x="32983" y="204851"/>
                      </a:cubicBezTo>
                      <a:close/>
                    </a:path>
                  </a:pathLst>
                </a:custGeom>
                <a:solidFill>
                  <a:srgbClr val="2D5967"/>
                </a:solidFill>
                <a:ln w="641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52308A2B-2F0E-4D88-9A99-6B3DE323F44D}"/>
                    </a:ext>
                  </a:extLst>
                </p:cNvPr>
                <p:cNvSpPr/>
                <p:nvPr/>
              </p:nvSpPr>
              <p:spPr>
                <a:xfrm>
                  <a:off x="7516303" y="2436965"/>
                  <a:ext cx="412090" cy="412138"/>
                </a:xfrm>
                <a:custGeom>
                  <a:avLst/>
                  <a:gdLst>
                    <a:gd name="connsiteX0" fmla="*/ 249936 w 412090"/>
                    <a:gd name="connsiteY0" fmla="*/ 323130 h 412138"/>
                    <a:gd name="connsiteX1" fmla="*/ 364541 w 412090"/>
                    <a:gd name="connsiteY1" fmla="*/ 275575 h 412138"/>
                    <a:gd name="connsiteX2" fmla="*/ 412090 w 412090"/>
                    <a:gd name="connsiteY2" fmla="*/ 160954 h 412138"/>
                    <a:gd name="connsiteX3" fmla="*/ 364541 w 412090"/>
                    <a:gd name="connsiteY3" fmla="*/ 46335 h 412138"/>
                    <a:gd name="connsiteX4" fmla="*/ 249936 w 412090"/>
                    <a:gd name="connsiteY4" fmla="*/ 0 h 412138"/>
                    <a:gd name="connsiteX5" fmla="*/ 135332 w 412090"/>
                    <a:gd name="connsiteY5" fmla="*/ 47555 h 412138"/>
                    <a:gd name="connsiteX6" fmla="*/ 87783 w 412090"/>
                    <a:gd name="connsiteY6" fmla="*/ 162173 h 412138"/>
                    <a:gd name="connsiteX7" fmla="*/ 114605 w 412090"/>
                    <a:gd name="connsiteY7" fmla="*/ 251185 h 412138"/>
                    <a:gd name="connsiteX8" fmla="*/ 103632 w 412090"/>
                    <a:gd name="connsiteY8" fmla="*/ 259719 h 412138"/>
                    <a:gd name="connsiteX9" fmla="*/ 71933 w 412090"/>
                    <a:gd name="connsiteY9" fmla="*/ 284110 h 412138"/>
                    <a:gd name="connsiteX10" fmla="*/ 35357 w 412090"/>
                    <a:gd name="connsiteY10" fmla="*/ 315815 h 412138"/>
                    <a:gd name="connsiteX11" fmla="*/ 0 w 412090"/>
                    <a:gd name="connsiteY11" fmla="*/ 351172 h 412138"/>
                    <a:gd name="connsiteX12" fmla="*/ 60960 w 412090"/>
                    <a:gd name="connsiteY12" fmla="*/ 412138 h 412138"/>
                    <a:gd name="connsiteX13" fmla="*/ 96317 w 412090"/>
                    <a:gd name="connsiteY13" fmla="*/ 376782 h 412138"/>
                    <a:gd name="connsiteX14" fmla="*/ 128016 w 412090"/>
                    <a:gd name="connsiteY14" fmla="*/ 340199 h 412138"/>
                    <a:gd name="connsiteX15" fmla="*/ 152400 w 412090"/>
                    <a:gd name="connsiteY15" fmla="*/ 308494 h 412138"/>
                    <a:gd name="connsiteX16" fmla="*/ 160935 w 412090"/>
                    <a:gd name="connsiteY16" fmla="*/ 297521 h 412138"/>
                    <a:gd name="connsiteX17" fmla="*/ 249936 w 412090"/>
                    <a:gd name="connsiteY17" fmla="*/ 323130 h 412138"/>
                    <a:gd name="connsiteX18" fmla="*/ 148743 w 412090"/>
                    <a:gd name="connsiteY18" fmla="*/ 59748 h 412138"/>
                    <a:gd name="connsiteX19" fmla="*/ 249936 w 412090"/>
                    <a:gd name="connsiteY19" fmla="*/ 18290 h 412138"/>
                    <a:gd name="connsiteX20" fmla="*/ 351130 w 412090"/>
                    <a:gd name="connsiteY20" fmla="*/ 59748 h 412138"/>
                    <a:gd name="connsiteX21" fmla="*/ 393802 w 412090"/>
                    <a:gd name="connsiteY21" fmla="*/ 160954 h 412138"/>
                    <a:gd name="connsiteX22" fmla="*/ 351130 w 412090"/>
                    <a:gd name="connsiteY22" fmla="*/ 262158 h 412138"/>
                    <a:gd name="connsiteX23" fmla="*/ 249936 w 412090"/>
                    <a:gd name="connsiteY23" fmla="*/ 303617 h 412138"/>
                    <a:gd name="connsiteX24" fmla="*/ 148743 w 412090"/>
                    <a:gd name="connsiteY24" fmla="*/ 260938 h 412138"/>
                    <a:gd name="connsiteX25" fmla="*/ 107290 w 412090"/>
                    <a:gd name="connsiteY25" fmla="*/ 159735 h 412138"/>
                    <a:gd name="connsiteX26" fmla="*/ 148743 w 412090"/>
                    <a:gd name="connsiteY26" fmla="*/ 59748 h 412138"/>
                    <a:gd name="connsiteX27" fmla="*/ 137770 w 412090"/>
                    <a:gd name="connsiteY27" fmla="*/ 296302 h 412138"/>
                    <a:gd name="connsiteX28" fmla="*/ 113386 w 412090"/>
                    <a:gd name="connsiteY28" fmla="*/ 328007 h 412138"/>
                    <a:gd name="connsiteX29" fmla="*/ 84125 w 412090"/>
                    <a:gd name="connsiteY29" fmla="*/ 362145 h 412138"/>
                    <a:gd name="connsiteX30" fmla="*/ 62180 w 412090"/>
                    <a:gd name="connsiteY30" fmla="*/ 384097 h 412138"/>
                    <a:gd name="connsiteX31" fmla="*/ 26823 w 412090"/>
                    <a:gd name="connsiteY31" fmla="*/ 348734 h 412138"/>
                    <a:gd name="connsiteX32" fmla="*/ 48768 w 412090"/>
                    <a:gd name="connsiteY32" fmla="*/ 326788 h 412138"/>
                    <a:gd name="connsiteX33" fmla="*/ 82906 w 412090"/>
                    <a:gd name="connsiteY33" fmla="*/ 297521 h 412138"/>
                    <a:gd name="connsiteX34" fmla="*/ 114605 w 412090"/>
                    <a:gd name="connsiteY34" fmla="*/ 273137 h 412138"/>
                    <a:gd name="connsiteX35" fmla="*/ 125578 w 412090"/>
                    <a:gd name="connsiteY35" fmla="*/ 264602 h 412138"/>
                    <a:gd name="connsiteX36" fmla="*/ 135332 w 412090"/>
                    <a:gd name="connsiteY36" fmla="*/ 275575 h 412138"/>
                    <a:gd name="connsiteX37" fmla="*/ 146304 w 412090"/>
                    <a:gd name="connsiteY37" fmla="*/ 285329 h 412138"/>
                    <a:gd name="connsiteX38" fmla="*/ 137770 w 412090"/>
                    <a:gd name="connsiteY38" fmla="*/ 296302 h 41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2090" h="412138">
                      <a:moveTo>
                        <a:pt x="249936" y="323130"/>
                      </a:moveTo>
                      <a:cubicBezTo>
                        <a:pt x="292608" y="323130"/>
                        <a:pt x="334061" y="306055"/>
                        <a:pt x="364541" y="275575"/>
                      </a:cubicBezTo>
                      <a:cubicBezTo>
                        <a:pt x="395021" y="245089"/>
                        <a:pt x="412090" y="204851"/>
                        <a:pt x="412090" y="160954"/>
                      </a:cubicBezTo>
                      <a:cubicBezTo>
                        <a:pt x="412090" y="117057"/>
                        <a:pt x="395021" y="76819"/>
                        <a:pt x="364541" y="46335"/>
                      </a:cubicBezTo>
                      <a:cubicBezTo>
                        <a:pt x="334061" y="17071"/>
                        <a:pt x="292608" y="0"/>
                        <a:pt x="249936" y="0"/>
                      </a:cubicBezTo>
                      <a:cubicBezTo>
                        <a:pt x="207264" y="0"/>
                        <a:pt x="165812" y="17071"/>
                        <a:pt x="135332" y="47555"/>
                      </a:cubicBezTo>
                      <a:cubicBezTo>
                        <a:pt x="104852" y="78038"/>
                        <a:pt x="87783" y="118277"/>
                        <a:pt x="87783" y="162173"/>
                      </a:cubicBezTo>
                      <a:cubicBezTo>
                        <a:pt x="87783" y="193877"/>
                        <a:pt x="97536" y="225580"/>
                        <a:pt x="114605" y="251185"/>
                      </a:cubicBezTo>
                      <a:lnTo>
                        <a:pt x="103632" y="259719"/>
                      </a:lnTo>
                      <a:lnTo>
                        <a:pt x="71933" y="284110"/>
                      </a:lnTo>
                      <a:cubicBezTo>
                        <a:pt x="59741" y="293863"/>
                        <a:pt x="47549" y="304836"/>
                        <a:pt x="35357" y="315815"/>
                      </a:cubicBezTo>
                      <a:lnTo>
                        <a:pt x="0" y="351172"/>
                      </a:lnTo>
                      <a:lnTo>
                        <a:pt x="60960" y="412138"/>
                      </a:lnTo>
                      <a:lnTo>
                        <a:pt x="96317" y="376782"/>
                      </a:lnTo>
                      <a:cubicBezTo>
                        <a:pt x="107290" y="365802"/>
                        <a:pt x="118263" y="353610"/>
                        <a:pt x="128016" y="340199"/>
                      </a:cubicBezTo>
                      <a:lnTo>
                        <a:pt x="152400" y="308494"/>
                      </a:lnTo>
                      <a:lnTo>
                        <a:pt x="160935" y="297521"/>
                      </a:lnTo>
                      <a:cubicBezTo>
                        <a:pt x="186538" y="313370"/>
                        <a:pt x="218237" y="323130"/>
                        <a:pt x="249936" y="323130"/>
                      </a:cubicBezTo>
                      <a:close/>
                      <a:moveTo>
                        <a:pt x="148743" y="59748"/>
                      </a:moveTo>
                      <a:cubicBezTo>
                        <a:pt x="175565" y="32922"/>
                        <a:pt x="212141" y="18290"/>
                        <a:pt x="249936" y="18290"/>
                      </a:cubicBezTo>
                      <a:cubicBezTo>
                        <a:pt x="287732" y="18290"/>
                        <a:pt x="324307" y="32922"/>
                        <a:pt x="351130" y="59748"/>
                      </a:cubicBezTo>
                      <a:cubicBezTo>
                        <a:pt x="377952" y="86574"/>
                        <a:pt x="393802" y="123155"/>
                        <a:pt x="393802" y="160954"/>
                      </a:cubicBezTo>
                      <a:cubicBezTo>
                        <a:pt x="393802" y="198754"/>
                        <a:pt x="379172" y="235334"/>
                        <a:pt x="351130" y="262158"/>
                      </a:cubicBezTo>
                      <a:cubicBezTo>
                        <a:pt x="324307" y="288986"/>
                        <a:pt x="287732" y="303617"/>
                        <a:pt x="249936" y="303617"/>
                      </a:cubicBezTo>
                      <a:cubicBezTo>
                        <a:pt x="212141" y="303617"/>
                        <a:pt x="175565" y="288986"/>
                        <a:pt x="148743" y="260938"/>
                      </a:cubicBezTo>
                      <a:cubicBezTo>
                        <a:pt x="121920" y="234115"/>
                        <a:pt x="107290" y="197535"/>
                        <a:pt x="107290" y="159735"/>
                      </a:cubicBezTo>
                      <a:cubicBezTo>
                        <a:pt x="107290" y="121935"/>
                        <a:pt x="121920" y="86574"/>
                        <a:pt x="148743" y="59748"/>
                      </a:cubicBezTo>
                      <a:close/>
                      <a:moveTo>
                        <a:pt x="137770" y="296302"/>
                      </a:moveTo>
                      <a:lnTo>
                        <a:pt x="113386" y="328007"/>
                      </a:lnTo>
                      <a:cubicBezTo>
                        <a:pt x="103632" y="340199"/>
                        <a:pt x="93878" y="351172"/>
                        <a:pt x="84125" y="362145"/>
                      </a:cubicBezTo>
                      <a:lnTo>
                        <a:pt x="62180" y="384097"/>
                      </a:lnTo>
                      <a:lnTo>
                        <a:pt x="26823" y="348734"/>
                      </a:lnTo>
                      <a:lnTo>
                        <a:pt x="48768" y="326788"/>
                      </a:lnTo>
                      <a:cubicBezTo>
                        <a:pt x="59741" y="317034"/>
                        <a:pt x="70714" y="306055"/>
                        <a:pt x="82906" y="297521"/>
                      </a:cubicBezTo>
                      <a:lnTo>
                        <a:pt x="114605" y="273137"/>
                      </a:lnTo>
                      <a:lnTo>
                        <a:pt x="125578" y="264602"/>
                      </a:lnTo>
                      <a:cubicBezTo>
                        <a:pt x="128016" y="268260"/>
                        <a:pt x="131674" y="271918"/>
                        <a:pt x="135332" y="275575"/>
                      </a:cubicBezTo>
                      <a:cubicBezTo>
                        <a:pt x="138989" y="279233"/>
                        <a:pt x="142646" y="281671"/>
                        <a:pt x="146304" y="285329"/>
                      </a:cubicBezTo>
                      <a:lnTo>
                        <a:pt x="137770" y="296302"/>
                      </a:lnTo>
                      <a:close/>
                    </a:path>
                  </a:pathLst>
                </a:custGeom>
                <a:solidFill>
                  <a:srgbClr val="2D5967"/>
                </a:solidFill>
                <a:ln w="641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0EDC45C7-1422-4443-B41B-04DB7593D07B}"/>
                    </a:ext>
                  </a:extLst>
                </p:cNvPr>
                <p:cNvSpPr/>
                <p:nvPr/>
              </p:nvSpPr>
              <p:spPr>
                <a:xfrm>
                  <a:off x="7638528" y="2469887"/>
                  <a:ext cx="255422" cy="256064"/>
                </a:xfrm>
                <a:custGeom>
                  <a:avLst/>
                  <a:gdLst>
                    <a:gd name="connsiteX0" fmla="*/ 127712 w 255422"/>
                    <a:gd name="connsiteY0" fmla="*/ 256064 h 256064"/>
                    <a:gd name="connsiteX1" fmla="*/ 217932 w 255422"/>
                    <a:gd name="connsiteY1" fmla="*/ 218262 h 256064"/>
                    <a:gd name="connsiteX2" fmla="*/ 217932 w 255422"/>
                    <a:gd name="connsiteY2" fmla="*/ 37800 h 256064"/>
                    <a:gd name="connsiteX3" fmla="*/ 127712 w 255422"/>
                    <a:gd name="connsiteY3" fmla="*/ 0 h 256064"/>
                    <a:gd name="connsiteX4" fmla="*/ 37491 w 255422"/>
                    <a:gd name="connsiteY4" fmla="*/ 37800 h 256064"/>
                    <a:gd name="connsiteX5" fmla="*/ 37491 w 255422"/>
                    <a:gd name="connsiteY5" fmla="*/ 218262 h 256064"/>
                    <a:gd name="connsiteX6" fmla="*/ 127712 w 255422"/>
                    <a:gd name="connsiteY6" fmla="*/ 256064 h 256064"/>
                    <a:gd name="connsiteX7" fmla="*/ 127712 w 255422"/>
                    <a:gd name="connsiteY7" fmla="*/ 18290 h 256064"/>
                    <a:gd name="connsiteX8" fmla="*/ 205740 w 255422"/>
                    <a:gd name="connsiteY8" fmla="*/ 49994 h 256064"/>
                    <a:gd name="connsiteX9" fmla="*/ 205740 w 255422"/>
                    <a:gd name="connsiteY9" fmla="*/ 204851 h 256064"/>
                    <a:gd name="connsiteX10" fmla="*/ 127712 w 255422"/>
                    <a:gd name="connsiteY10" fmla="*/ 236557 h 256064"/>
                    <a:gd name="connsiteX11" fmla="*/ 49683 w 255422"/>
                    <a:gd name="connsiteY11" fmla="*/ 204851 h 256064"/>
                    <a:gd name="connsiteX12" fmla="*/ 49683 w 255422"/>
                    <a:gd name="connsiteY12" fmla="*/ 49994 h 256064"/>
                    <a:gd name="connsiteX13" fmla="*/ 127712 w 255422"/>
                    <a:gd name="connsiteY13" fmla="*/ 18290 h 25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422" h="256064">
                      <a:moveTo>
                        <a:pt x="127712" y="256064"/>
                      </a:moveTo>
                      <a:cubicBezTo>
                        <a:pt x="161849" y="256064"/>
                        <a:pt x="193549" y="242653"/>
                        <a:pt x="217932" y="218262"/>
                      </a:cubicBezTo>
                      <a:cubicBezTo>
                        <a:pt x="267920" y="168271"/>
                        <a:pt x="267920" y="87793"/>
                        <a:pt x="217932" y="37800"/>
                      </a:cubicBezTo>
                      <a:cubicBezTo>
                        <a:pt x="193549" y="13412"/>
                        <a:pt x="161849" y="0"/>
                        <a:pt x="127712" y="0"/>
                      </a:cubicBezTo>
                      <a:cubicBezTo>
                        <a:pt x="93574" y="0"/>
                        <a:pt x="61875" y="13412"/>
                        <a:pt x="37491" y="37800"/>
                      </a:cubicBezTo>
                      <a:cubicBezTo>
                        <a:pt x="-12497" y="87793"/>
                        <a:pt x="-12497" y="168271"/>
                        <a:pt x="37491" y="218262"/>
                      </a:cubicBezTo>
                      <a:cubicBezTo>
                        <a:pt x="61875" y="242653"/>
                        <a:pt x="93574" y="256064"/>
                        <a:pt x="127712" y="256064"/>
                      </a:cubicBezTo>
                      <a:close/>
                      <a:moveTo>
                        <a:pt x="127712" y="18290"/>
                      </a:moveTo>
                      <a:cubicBezTo>
                        <a:pt x="156972" y="18290"/>
                        <a:pt x="185014" y="29265"/>
                        <a:pt x="205740" y="49994"/>
                      </a:cubicBezTo>
                      <a:cubicBezTo>
                        <a:pt x="248412" y="92671"/>
                        <a:pt x="248412" y="162174"/>
                        <a:pt x="205740" y="204851"/>
                      </a:cubicBezTo>
                      <a:cubicBezTo>
                        <a:pt x="185014" y="225578"/>
                        <a:pt x="156972" y="236557"/>
                        <a:pt x="127712" y="236557"/>
                      </a:cubicBezTo>
                      <a:cubicBezTo>
                        <a:pt x="98451" y="236557"/>
                        <a:pt x="70409" y="225578"/>
                        <a:pt x="49683" y="204851"/>
                      </a:cubicBezTo>
                      <a:cubicBezTo>
                        <a:pt x="7011" y="162174"/>
                        <a:pt x="7011" y="92671"/>
                        <a:pt x="49683" y="49994"/>
                      </a:cubicBezTo>
                      <a:cubicBezTo>
                        <a:pt x="70409" y="30484"/>
                        <a:pt x="98451" y="18290"/>
                        <a:pt x="127712" y="18290"/>
                      </a:cubicBezTo>
                      <a:close/>
                    </a:path>
                  </a:pathLst>
                </a:custGeom>
                <a:solidFill>
                  <a:srgbClr val="2D5967"/>
                </a:solidFill>
                <a:ln w="641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46A658D5-83A6-427A-A71F-DB1D06ECA9B9}"/>
                    </a:ext>
                  </a:extLst>
                </p:cNvPr>
                <p:cNvSpPr/>
                <p:nvPr/>
              </p:nvSpPr>
              <p:spPr>
                <a:xfrm>
                  <a:off x="7500389" y="2797890"/>
                  <a:ext cx="65901" cy="65849"/>
                </a:xfrm>
                <a:custGeom>
                  <a:avLst/>
                  <a:gdLst>
                    <a:gd name="connsiteX0" fmla="*/ 0 w 65901"/>
                    <a:gd name="connsiteY0" fmla="*/ 6102 h 65849"/>
                    <a:gd name="connsiteX1" fmla="*/ 6096 w 65901"/>
                    <a:gd name="connsiteY1" fmla="*/ 24390 h 65849"/>
                    <a:gd name="connsiteX2" fmla="*/ 42736 w 65901"/>
                    <a:gd name="connsiteY2" fmla="*/ 59754 h 65849"/>
                    <a:gd name="connsiteX3" fmla="*/ 61024 w 65901"/>
                    <a:gd name="connsiteY3" fmla="*/ 65850 h 65849"/>
                    <a:gd name="connsiteX4" fmla="*/ 65901 w 65901"/>
                    <a:gd name="connsiteY4" fmla="*/ 59754 h 65849"/>
                    <a:gd name="connsiteX5" fmla="*/ 6096 w 65901"/>
                    <a:gd name="connsiteY5" fmla="*/ 0 h 65849"/>
                    <a:gd name="connsiteX6" fmla="*/ 0 w 65901"/>
                    <a:gd name="connsiteY6" fmla="*/ 6102 h 6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01" h="65849">
                      <a:moveTo>
                        <a:pt x="0" y="6102"/>
                      </a:moveTo>
                      <a:lnTo>
                        <a:pt x="6096" y="24390"/>
                      </a:lnTo>
                      <a:lnTo>
                        <a:pt x="42736" y="59754"/>
                      </a:lnTo>
                      <a:lnTo>
                        <a:pt x="61024" y="65850"/>
                      </a:lnTo>
                      <a:lnTo>
                        <a:pt x="65901" y="59754"/>
                      </a:lnTo>
                      <a:lnTo>
                        <a:pt x="6096" y="0"/>
                      </a:lnTo>
                      <a:lnTo>
                        <a:pt x="0" y="6102"/>
                      </a:lnTo>
                      <a:close/>
                    </a:path>
                  </a:pathLst>
                </a:custGeom>
                <a:solidFill>
                  <a:srgbClr val="2D5967"/>
                </a:solidFill>
                <a:ln w="641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7C8D0B01-CB0B-42F0-A992-851B8F00D3DF}"/>
                    </a:ext>
                  </a:extLst>
                </p:cNvPr>
                <p:cNvSpPr/>
                <p:nvPr/>
              </p:nvSpPr>
              <p:spPr>
                <a:xfrm>
                  <a:off x="7671142" y="2510125"/>
                  <a:ext cx="168249" cy="160954"/>
                </a:xfrm>
                <a:custGeom>
                  <a:avLst/>
                  <a:gdLst>
                    <a:gd name="connsiteX0" fmla="*/ 24384 w 168249"/>
                    <a:gd name="connsiteY0" fmla="*/ 81697 h 160954"/>
                    <a:gd name="connsiteX1" fmla="*/ 6096 w 168249"/>
                    <a:gd name="connsiteY1" fmla="*/ 81697 h 160954"/>
                    <a:gd name="connsiteX2" fmla="*/ 0 w 168249"/>
                    <a:gd name="connsiteY2" fmla="*/ 81697 h 160954"/>
                    <a:gd name="connsiteX3" fmla="*/ 0 w 168249"/>
                    <a:gd name="connsiteY3" fmla="*/ 89013 h 160954"/>
                    <a:gd name="connsiteX4" fmla="*/ 1220 w 168249"/>
                    <a:gd name="connsiteY4" fmla="*/ 99987 h 160954"/>
                    <a:gd name="connsiteX5" fmla="*/ 25603 w 168249"/>
                    <a:gd name="connsiteY5" fmla="*/ 99987 h 160954"/>
                    <a:gd name="connsiteX6" fmla="*/ 96317 w 168249"/>
                    <a:gd name="connsiteY6" fmla="*/ 160955 h 160954"/>
                    <a:gd name="connsiteX7" fmla="*/ 168249 w 168249"/>
                    <a:gd name="connsiteY7" fmla="*/ 89013 h 160954"/>
                    <a:gd name="connsiteX8" fmla="*/ 96317 w 168249"/>
                    <a:gd name="connsiteY8" fmla="*/ 17071 h 160954"/>
                    <a:gd name="connsiteX9" fmla="*/ 69495 w 168249"/>
                    <a:gd name="connsiteY9" fmla="*/ 21949 h 160954"/>
                    <a:gd name="connsiteX10" fmla="*/ 59741 w 168249"/>
                    <a:gd name="connsiteY10" fmla="*/ 6097 h 160954"/>
                    <a:gd name="connsiteX11" fmla="*/ 56083 w 168249"/>
                    <a:gd name="connsiteY11" fmla="*/ 0 h 160954"/>
                    <a:gd name="connsiteX12" fmla="*/ 40234 w 168249"/>
                    <a:gd name="connsiteY12" fmla="*/ 8536 h 160954"/>
                    <a:gd name="connsiteX13" fmla="*/ 52426 w 168249"/>
                    <a:gd name="connsiteY13" fmla="*/ 30484 h 160954"/>
                    <a:gd name="connsiteX14" fmla="*/ 24384 w 168249"/>
                    <a:gd name="connsiteY14" fmla="*/ 81697 h 160954"/>
                    <a:gd name="connsiteX15" fmla="*/ 95098 w 168249"/>
                    <a:gd name="connsiteY15" fmla="*/ 141445 h 160954"/>
                    <a:gd name="connsiteX16" fmla="*/ 41453 w 168249"/>
                    <a:gd name="connsiteY16" fmla="*/ 87793 h 160954"/>
                    <a:gd name="connsiteX17" fmla="*/ 95098 w 168249"/>
                    <a:gd name="connsiteY17" fmla="*/ 34142 h 160954"/>
                    <a:gd name="connsiteX18" fmla="*/ 148743 w 168249"/>
                    <a:gd name="connsiteY18" fmla="*/ 87793 h 160954"/>
                    <a:gd name="connsiteX19" fmla="*/ 95098 w 168249"/>
                    <a:gd name="connsiteY19" fmla="*/ 141445 h 16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249" h="160954">
                      <a:moveTo>
                        <a:pt x="24384" y="81697"/>
                      </a:moveTo>
                      <a:lnTo>
                        <a:pt x="6096" y="81697"/>
                      </a:lnTo>
                      <a:lnTo>
                        <a:pt x="0" y="81697"/>
                      </a:lnTo>
                      <a:cubicBezTo>
                        <a:pt x="0" y="84136"/>
                        <a:pt x="0" y="86574"/>
                        <a:pt x="0" y="89013"/>
                      </a:cubicBezTo>
                      <a:cubicBezTo>
                        <a:pt x="0" y="92671"/>
                        <a:pt x="0" y="96329"/>
                        <a:pt x="1220" y="99987"/>
                      </a:cubicBezTo>
                      <a:lnTo>
                        <a:pt x="25603" y="99987"/>
                      </a:lnTo>
                      <a:cubicBezTo>
                        <a:pt x="30480" y="134129"/>
                        <a:pt x="60960" y="160955"/>
                        <a:pt x="96317" y="160955"/>
                      </a:cubicBezTo>
                      <a:cubicBezTo>
                        <a:pt x="135332" y="160955"/>
                        <a:pt x="168249" y="129252"/>
                        <a:pt x="168249" y="89013"/>
                      </a:cubicBezTo>
                      <a:cubicBezTo>
                        <a:pt x="168249" y="48774"/>
                        <a:pt x="136551" y="17071"/>
                        <a:pt x="96317" y="17071"/>
                      </a:cubicBezTo>
                      <a:cubicBezTo>
                        <a:pt x="86563" y="17071"/>
                        <a:pt x="78029" y="19510"/>
                        <a:pt x="69495" y="21949"/>
                      </a:cubicBezTo>
                      <a:lnTo>
                        <a:pt x="59741" y="6097"/>
                      </a:lnTo>
                      <a:lnTo>
                        <a:pt x="56083" y="0"/>
                      </a:lnTo>
                      <a:cubicBezTo>
                        <a:pt x="49987" y="2439"/>
                        <a:pt x="45111" y="4877"/>
                        <a:pt x="40234" y="8536"/>
                      </a:cubicBezTo>
                      <a:lnTo>
                        <a:pt x="52426" y="30484"/>
                      </a:lnTo>
                      <a:cubicBezTo>
                        <a:pt x="36576" y="42678"/>
                        <a:pt x="25603" y="60968"/>
                        <a:pt x="24384" y="81697"/>
                      </a:cubicBezTo>
                      <a:close/>
                      <a:moveTo>
                        <a:pt x="95098" y="141445"/>
                      </a:moveTo>
                      <a:cubicBezTo>
                        <a:pt x="65837" y="141445"/>
                        <a:pt x="41453" y="117058"/>
                        <a:pt x="41453" y="87793"/>
                      </a:cubicBezTo>
                      <a:cubicBezTo>
                        <a:pt x="41453" y="58529"/>
                        <a:pt x="65837" y="34142"/>
                        <a:pt x="95098" y="34142"/>
                      </a:cubicBezTo>
                      <a:cubicBezTo>
                        <a:pt x="124358" y="34142"/>
                        <a:pt x="148743" y="58529"/>
                        <a:pt x="148743" y="87793"/>
                      </a:cubicBezTo>
                      <a:cubicBezTo>
                        <a:pt x="148743" y="117058"/>
                        <a:pt x="124358" y="141445"/>
                        <a:pt x="95098" y="141445"/>
                      </a:cubicBezTo>
                      <a:close/>
                    </a:path>
                  </a:pathLst>
                </a:custGeom>
                <a:solidFill>
                  <a:srgbClr val="2D5967"/>
                </a:solidFill>
                <a:ln w="641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6" name="Graphic 3">
              <a:extLst>
                <a:ext uri="{FF2B5EF4-FFF2-40B4-BE49-F238E27FC236}">
                  <a16:creationId xmlns:a16="http://schemas.microsoft.com/office/drawing/2014/main" id="{B1DC77B6-67F7-4FAC-AE7D-FA6993A6E998}"/>
                </a:ext>
              </a:extLst>
            </p:cNvPr>
            <p:cNvGrpSpPr/>
            <p:nvPr/>
          </p:nvGrpSpPr>
          <p:grpSpPr>
            <a:xfrm>
              <a:off x="7317702" y="2836667"/>
              <a:ext cx="792480" cy="328863"/>
              <a:chOff x="7317702" y="2836667"/>
              <a:chExt cx="792480" cy="328863"/>
            </a:xfrm>
            <a:solidFill>
              <a:srgbClr val="000000"/>
            </a:solidFill>
          </p:grpSpPr>
          <p:sp>
            <p:nvSpPr>
              <p:cNvPr id="17" name="TextBox 161">
                <a:extLst>
                  <a:ext uri="{FF2B5EF4-FFF2-40B4-BE49-F238E27FC236}">
                    <a16:creationId xmlns:a16="http://schemas.microsoft.com/office/drawing/2014/main" id="{92A0EC1A-AF87-450D-8DE5-E80FC01A8E3E}"/>
                  </a:ext>
                </a:extLst>
              </p:cNvPr>
              <p:cNvSpPr txBox="1"/>
              <p:nvPr/>
            </p:nvSpPr>
            <p:spPr>
              <a:xfrm>
                <a:off x="7531319" y="2836667"/>
                <a:ext cx="349717" cy="22619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8" spc="0" baseline="0">
                    <a:solidFill>
                      <a:srgbClr val="000000"/>
                    </a:solidFill>
                    <a:latin typeface="Oracle Sans"/>
                    <a:cs typeface="Oracle Sans"/>
                    <a:sym typeface="Oracle Sans"/>
                    <a:rtl val="0"/>
                  </a:rPr>
                  <a:t>OCI</a:t>
                </a:r>
              </a:p>
            </p:txBody>
          </p:sp>
          <p:sp>
            <p:nvSpPr>
              <p:cNvPr id="18" name="TextBox 162">
                <a:extLst>
                  <a:ext uri="{FF2B5EF4-FFF2-40B4-BE49-F238E27FC236}">
                    <a16:creationId xmlns:a16="http://schemas.microsoft.com/office/drawing/2014/main" id="{A72539E6-530A-4B14-97F6-AB8FD801920C}"/>
                  </a:ext>
                </a:extLst>
              </p:cNvPr>
              <p:cNvSpPr txBox="1"/>
              <p:nvPr/>
            </p:nvSpPr>
            <p:spPr>
              <a:xfrm>
                <a:off x="7317702" y="2939337"/>
                <a:ext cx="792480" cy="22619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8" spc="0" baseline="0">
                    <a:solidFill>
                      <a:srgbClr val="000000"/>
                    </a:solidFill>
                    <a:latin typeface="Oracle Sans"/>
                    <a:cs typeface="Oracle Sans"/>
                    <a:sym typeface="Oracle Sans"/>
                    <a:rtl val="0"/>
                  </a:rPr>
                  <a:t>Data Science</a:t>
                </a:r>
              </a:p>
            </p:txBody>
          </p:sp>
        </p:grpSp>
      </p:grpSp>
      <p:grpSp>
        <p:nvGrpSpPr>
          <p:cNvPr id="28" name="Graphic 3">
            <a:extLst>
              <a:ext uri="{FF2B5EF4-FFF2-40B4-BE49-F238E27FC236}">
                <a16:creationId xmlns:a16="http://schemas.microsoft.com/office/drawing/2014/main" id="{80E96FF6-BA54-4B47-A5BE-6C0A19DFE790}"/>
              </a:ext>
            </a:extLst>
          </p:cNvPr>
          <p:cNvGrpSpPr/>
          <p:nvPr/>
        </p:nvGrpSpPr>
        <p:grpSpPr>
          <a:xfrm>
            <a:off x="4534463" y="3414397"/>
            <a:ext cx="513347" cy="733218"/>
            <a:chOff x="8325852" y="2386592"/>
            <a:chExt cx="513347" cy="733218"/>
          </a:xfrm>
        </p:grpSpPr>
        <p:grpSp>
          <p:nvGrpSpPr>
            <p:cNvPr id="29" name="Graphic 3">
              <a:extLst>
                <a:ext uri="{FF2B5EF4-FFF2-40B4-BE49-F238E27FC236}">
                  <a16:creationId xmlns:a16="http://schemas.microsoft.com/office/drawing/2014/main" id="{85110F28-25E9-4FD3-8AF5-54235E89220B}"/>
                </a:ext>
              </a:extLst>
            </p:cNvPr>
            <p:cNvGrpSpPr/>
            <p:nvPr/>
          </p:nvGrpSpPr>
          <p:grpSpPr>
            <a:xfrm>
              <a:off x="8325852" y="2386592"/>
              <a:ext cx="513347" cy="490533"/>
              <a:chOff x="8325852" y="2386592"/>
              <a:chExt cx="513347" cy="490533"/>
            </a:xfrm>
          </p:grpSpPr>
          <p:grpSp>
            <p:nvGrpSpPr>
              <p:cNvPr id="33" name="Graphic 3">
                <a:extLst>
                  <a:ext uri="{FF2B5EF4-FFF2-40B4-BE49-F238E27FC236}">
                    <a16:creationId xmlns:a16="http://schemas.microsoft.com/office/drawing/2014/main" id="{B1720B46-A045-46E4-AA1E-5CEA0838B9B2}"/>
                  </a:ext>
                </a:extLst>
              </p:cNvPr>
              <p:cNvGrpSpPr/>
              <p:nvPr/>
            </p:nvGrpSpPr>
            <p:grpSpPr>
              <a:xfrm>
                <a:off x="8325852" y="2386592"/>
                <a:ext cx="513347" cy="490533"/>
                <a:chOff x="8325852" y="2386592"/>
                <a:chExt cx="513347" cy="490533"/>
              </a:xfrm>
              <a:solidFill>
                <a:srgbClr val="FFFFFF"/>
              </a:solidFill>
            </p:grpSpPr>
            <p:grpSp>
              <p:nvGrpSpPr>
                <p:cNvPr id="37" name="Graphic 3">
                  <a:extLst>
                    <a:ext uri="{FF2B5EF4-FFF2-40B4-BE49-F238E27FC236}">
                      <a16:creationId xmlns:a16="http://schemas.microsoft.com/office/drawing/2014/main" id="{EC18D34D-39A1-43BB-8519-2F6BCE514F9E}"/>
                    </a:ext>
                  </a:extLst>
                </p:cNvPr>
                <p:cNvGrpSpPr/>
                <p:nvPr/>
              </p:nvGrpSpPr>
              <p:grpSpPr>
                <a:xfrm>
                  <a:off x="8325852" y="2386592"/>
                  <a:ext cx="258983" cy="488204"/>
                  <a:chOff x="8325852" y="2386592"/>
                  <a:chExt cx="258983" cy="488204"/>
                </a:xfrm>
                <a:solidFill>
                  <a:srgbClr val="FFFFFF"/>
                </a:solidFill>
              </p:grpSpPr>
              <p:sp>
                <p:nvSpPr>
                  <p:cNvPr id="41" name="Freeform: Shape 40">
                    <a:extLst>
                      <a:ext uri="{FF2B5EF4-FFF2-40B4-BE49-F238E27FC236}">
                        <a16:creationId xmlns:a16="http://schemas.microsoft.com/office/drawing/2014/main" id="{A714F515-68BF-4B1C-A1BC-15C28B2194C5}"/>
                      </a:ext>
                    </a:extLst>
                  </p:cNvPr>
                  <p:cNvSpPr/>
                  <p:nvPr/>
                </p:nvSpPr>
                <p:spPr>
                  <a:xfrm>
                    <a:off x="8331692" y="2391259"/>
                    <a:ext cx="248524" cy="478878"/>
                  </a:xfrm>
                  <a:custGeom>
                    <a:avLst/>
                    <a:gdLst>
                      <a:gd name="connsiteX0" fmla="*/ 205339 w 248524"/>
                      <a:gd name="connsiteY0" fmla="*/ 478879 h 478878"/>
                      <a:gd name="connsiteX1" fmla="*/ 114348 w 248524"/>
                      <a:gd name="connsiteY1" fmla="*/ 427615 h 478878"/>
                      <a:gd name="connsiteX2" fmla="*/ 25667 w 248524"/>
                      <a:gd name="connsiteY2" fmla="*/ 319253 h 478878"/>
                      <a:gd name="connsiteX3" fmla="*/ 25667 w 248524"/>
                      <a:gd name="connsiteY3" fmla="*/ 312265 h 478878"/>
                      <a:gd name="connsiteX4" fmla="*/ 0 w 248524"/>
                      <a:gd name="connsiteY4" fmla="*/ 240023 h 478878"/>
                      <a:gd name="connsiteX5" fmla="*/ 25667 w 248524"/>
                      <a:gd name="connsiteY5" fmla="*/ 167782 h 478878"/>
                      <a:gd name="connsiteX6" fmla="*/ 25667 w 248524"/>
                      <a:gd name="connsiteY6" fmla="*/ 160792 h 478878"/>
                      <a:gd name="connsiteX7" fmla="*/ 115503 w 248524"/>
                      <a:gd name="connsiteY7" fmla="*/ 51267 h 478878"/>
                      <a:gd name="connsiteX8" fmla="*/ 169148 w 248524"/>
                      <a:gd name="connsiteY8" fmla="*/ 6991 h 478878"/>
                      <a:gd name="connsiteX9" fmla="*/ 206494 w 248524"/>
                      <a:gd name="connsiteY9" fmla="*/ 0 h 478878"/>
                      <a:gd name="connsiteX10" fmla="*/ 208804 w 248524"/>
                      <a:gd name="connsiteY10" fmla="*/ 0 h 478878"/>
                      <a:gd name="connsiteX11" fmla="*/ 248524 w 248524"/>
                      <a:gd name="connsiteY11" fmla="*/ 41946 h 478878"/>
                      <a:gd name="connsiteX12" fmla="*/ 248524 w 248524"/>
                      <a:gd name="connsiteY12" fmla="*/ 436932 h 478878"/>
                      <a:gd name="connsiteX13" fmla="*/ 210023 w 248524"/>
                      <a:gd name="connsiteY13" fmla="*/ 478879 h 478878"/>
                      <a:gd name="connsiteX14" fmla="*/ 205339 w 248524"/>
                      <a:gd name="connsiteY14" fmla="*/ 478879 h 47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24" h="478878">
                        <a:moveTo>
                          <a:pt x="205339" y="478879"/>
                        </a:moveTo>
                        <a:cubicBezTo>
                          <a:pt x="167992" y="478879"/>
                          <a:pt x="134176" y="460238"/>
                          <a:pt x="114348" y="427615"/>
                        </a:cubicBezTo>
                        <a:cubicBezTo>
                          <a:pt x="63013" y="418291"/>
                          <a:pt x="25667" y="371685"/>
                          <a:pt x="25667" y="319253"/>
                        </a:cubicBezTo>
                        <a:cubicBezTo>
                          <a:pt x="25667" y="316924"/>
                          <a:pt x="25667" y="314595"/>
                          <a:pt x="25667" y="312265"/>
                        </a:cubicBezTo>
                        <a:cubicBezTo>
                          <a:pt x="9304" y="292455"/>
                          <a:pt x="0" y="266821"/>
                          <a:pt x="0" y="240023"/>
                        </a:cubicBezTo>
                        <a:cubicBezTo>
                          <a:pt x="0" y="213224"/>
                          <a:pt x="9304" y="187591"/>
                          <a:pt x="25667" y="167782"/>
                        </a:cubicBezTo>
                        <a:cubicBezTo>
                          <a:pt x="25667" y="165453"/>
                          <a:pt x="25667" y="163122"/>
                          <a:pt x="25667" y="160792"/>
                        </a:cubicBezTo>
                        <a:cubicBezTo>
                          <a:pt x="25667" y="107195"/>
                          <a:pt x="64168" y="60588"/>
                          <a:pt x="115503" y="51267"/>
                        </a:cubicBezTo>
                        <a:cubicBezTo>
                          <a:pt x="128337" y="31459"/>
                          <a:pt x="147009" y="15147"/>
                          <a:pt x="169148" y="6991"/>
                        </a:cubicBezTo>
                        <a:cubicBezTo>
                          <a:pt x="180826" y="2330"/>
                          <a:pt x="193660" y="0"/>
                          <a:pt x="206494" y="0"/>
                        </a:cubicBezTo>
                        <a:lnTo>
                          <a:pt x="208804" y="0"/>
                        </a:lnTo>
                        <a:cubicBezTo>
                          <a:pt x="231006" y="1165"/>
                          <a:pt x="248524" y="18642"/>
                          <a:pt x="248524" y="41946"/>
                        </a:cubicBezTo>
                        <a:lnTo>
                          <a:pt x="248524" y="436932"/>
                        </a:lnTo>
                        <a:cubicBezTo>
                          <a:pt x="248524" y="459070"/>
                          <a:pt x="231006" y="477717"/>
                          <a:pt x="210023" y="478879"/>
                        </a:cubicBezTo>
                        <a:cubicBezTo>
                          <a:pt x="207649" y="478879"/>
                          <a:pt x="206494" y="478879"/>
                          <a:pt x="205339" y="478879"/>
                        </a:cubicBezTo>
                        <a:close/>
                      </a:path>
                    </a:pathLst>
                  </a:custGeom>
                  <a:solidFill>
                    <a:srgbClr val="FFFFFF"/>
                  </a:solidFill>
                  <a:ln w="6417"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6AD68CE-5C95-4ED9-8CCD-4B088B32A306}"/>
                      </a:ext>
                    </a:extLst>
                  </p:cNvPr>
                  <p:cNvSpPr/>
                  <p:nvPr/>
                </p:nvSpPr>
                <p:spPr>
                  <a:xfrm>
                    <a:off x="8325852" y="2386592"/>
                    <a:ext cx="258983" cy="488204"/>
                  </a:xfrm>
                  <a:custGeom>
                    <a:avLst/>
                    <a:gdLst>
                      <a:gd name="connsiteX0" fmla="*/ 211179 w 258983"/>
                      <a:gd name="connsiteY0" fmla="*/ 11652 h 488204"/>
                      <a:gd name="connsiteX1" fmla="*/ 213488 w 258983"/>
                      <a:gd name="connsiteY1" fmla="*/ 11652 h 488204"/>
                      <a:gd name="connsiteX2" fmla="*/ 247370 w 258983"/>
                      <a:gd name="connsiteY2" fmla="*/ 47771 h 488204"/>
                      <a:gd name="connsiteX3" fmla="*/ 247370 w 258983"/>
                      <a:gd name="connsiteY3" fmla="*/ 442760 h 488204"/>
                      <a:gd name="connsiteX4" fmla="*/ 214643 w 258983"/>
                      <a:gd name="connsiteY4" fmla="*/ 478881 h 488204"/>
                      <a:gd name="connsiteX5" fmla="*/ 211179 w 258983"/>
                      <a:gd name="connsiteY5" fmla="*/ 478881 h 488204"/>
                      <a:gd name="connsiteX6" fmla="*/ 123653 w 258983"/>
                      <a:gd name="connsiteY6" fmla="*/ 428778 h 488204"/>
                      <a:gd name="connsiteX7" fmla="*/ 37346 w 258983"/>
                      <a:gd name="connsiteY7" fmla="*/ 325082 h 488204"/>
                      <a:gd name="connsiteX8" fmla="*/ 37346 w 258983"/>
                      <a:gd name="connsiteY8" fmla="*/ 315758 h 488204"/>
                      <a:gd name="connsiteX9" fmla="*/ 11678 w 258983"/>
                      <a:gd name="connsiteY9" fmla="*/ 244683 h 488204"/>
                      <a:gd name="connsiteX10" fmla="*/ 37346 w 258983"/>
                      <a:gd name="connsiteY10" fmla="*/ 174774 h 488204"/>
                      <a:gd name="connsiteX11" fmla="*/ 37346 w 258983"/>
                      <a:gd name="connsiteY11" fmla="*/ 165453 h 488204"/>
                      <a:gd name="connsiteX12" fmla="*/ 124807 w 258983"/>
                      <a:gd name="connsiteY12" fmla="*/ 61753 h 488204"/>
                      <a:gd name="connsiteX13" fmla="*/ 177362 w 258983"/>
                      <a:gd name="connsiteY13" fmla="*/ 17477 h 488204"/>
                      <a:gd name="connsiteX14" fmla="*/ 211179 w 258983"/>
                      <a:gd name="connsiteY14" fmla="*/ 11652 h 488204"/>
                      <a:gd name="connsiteX15" fmla="*/ 211179 w 258983"/>
                      <a:gd name="connsiteY15" fmla="*/ 0 h 488204"/>
                      <a:gd name="connsiteX16" fmla="*/ 172677 w 258983"/>
                      <a:gd name="connsiteY16" fmla="*/ 6991 h 488204"/>
                      <a:gd name="connsiteX17" fmla="*/ 117813 w 258983"/>
                      <a:gd name="connsiteY17" fmla="*/ 51267 h 488204"/>
                      <a:gd name="connsiteX18" fmla="*/ 25667 w 258983"/>
                      <a:gd name="connsiteY18" fmla="*/ 165453 h 488204"/>
                      <a:gd name="connsiteX19" fmla="*/ 25667 w 258983"/>
                      <a:gd name="connsiteY19" fmla="*/ 171278 h 488204"/>
                      <a:gd name="connsiteX20" fmla="*/ 0 w 258983"/>
                      <a:gd name="connsiteY20" fmla="*/ 244683 h 488204"/>
                      <a:gd name="connsiteX21" fmla="*/ 25667 w 258983"/>
                      <a:gd name="connsiteY21" fmla="*/ 318087 h 488204"/>
                      <a:gd name="connsiteX22" fmla="*/ 25667 w 258983"/>
                      <a:gd name="connsiteY22" fmla="*/ 322746 h 488204"/>
                      <a:gd name="connsiteX23" fmla="*/ 116659 w 258983"/>
                      <a:gd name="connsiteY23" fmla="*/ 436934 h 488204"/>
                      <a:gd name="connsiteX24" fmla="*/ 211179 w 258983"/>
                      <a:gd name="connsiteY24" fmla="*/ 488204 h 488204"/>
                      <a:gd name="connsiteX25" fmla="*/ 214643 w 258983"/>
                      <a:gd name="connsiteY25" fmla="*/ 488204 h 488204"/>
                      <a:gd name="connsiteX26" fmla="*/ 258984 w 258983"/>
                      <a:gd name="connsiteY26" fmla="*/ 440431 h 488204"/>
                      <a:gd name="connsiteX27" fmla="*/ 258984 w 258983"/>
                      <a:gd name="connsiteY27" fmla="*/ 47771 h 488204"/>
                      <a:gd name="connsiteX28" fmla="*/ 213488 w 258983"/>
                      <a:gd name="connsiteY28" fmla="*/ 0 h 488204"/>
                      <a:gd name="connsiteX29" fmla="*/ 211179 w 258983"/>
                      <a:gd name="connsiteY29" fmla="*/ 0 h 48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983" h="488204">
                        <a:moveTo>
                          <a:pt x="211179" y="11652"/>
                        </a:moveTo>
                        <a:cubicBezTo>
                          <a:pt x="212333" y="11652"/>
                          <a:pt x="212333" y="11652"/>
                          <a:pt x="213488" y="11652"/>
                        </a:cubicBezTo>
                        <a:cubicBezTo>
                          <a:pt x="232162" y="11652"/>
                          <a:pt x="247370" y="27963"/>
                          <a:pt x="247370" y="47771"/>
                        </a:cubicBezTo>
                        <a:lnTo>
                          <a:pt x="247370" y="442760"/>
                        </a:lnTo>
                        <a:cubicBezTo>
                          <a:pt x="247370" y="462569"/>
                          <a:pt x="233316" y="477713"/>
                          <a:pt x="214643" y="478881"/>
                        </a:cubicBezTo>
                        <a:cubicBezTo>
                          <a:pt x="213488" y="478881"/>
                          <a:pt x="212333" y="478881"/>
                          <a:pt x="211179" y="478881"/>
                        </a:cubicBezTo>
                        <a:cubicBezTo>
                          <a:pt x="174987" y="478881"/>
                          <a:pt x="142326" y="460240"/>
                          <a:pt x="123653" y="428778"/>
                        </a:cubicBezTo>
                        <a:cubicBezTo>
                          <a:pt x="74692" y="421790"/>
                          <a:pt x="37346" y="377514"/>
                          <a:pt x="37346" y="325082"/>
                        </a:cubicBezTo>
                        <a:cubicBezTo>
                          <a:pt x="37346" y="322746"/>
                          <a:pt x="37346" y="319255"/>
                          <a:pt x="37346" y="315758"/>
                        </a:cubicBezTo>
                        <a:cubicBezTo>
                          <a:pt x="20983" y="294785"/>
                          <a:pt x="11678" y="270317"/>
                          <a:pt x="11678" y="244683"/>
                        </a:cubicBezTo>
                        <a:cubicBezTo>
                          <a:pt x="11678" y="219050"/>
                          <a:pt x="20983" y="194581"/>
                          <a:pt x="37346" y="174774"/>
                        </a:cubicBezTo>
                        <a:cubicBezTo>
                          <a:pt x="37346" y="171278"/>
                          <a:pt x="37346" y="168948"/>
                          <a:pt x="37346" y="165453"/>
                        </a:cubicBezTo>
                        <a:cubicBezTo>
                          <a:pt x="37346" y="113020"/>
                          <a:pt x="74692" y="68744"/>
                          <a:pt x="124807" y="61753"/>
                        </a:cubicBezTo>
                        <a:cubicBezTo>
                          <a:pt x="136486" y="41946"/>
                          <a:pt x="155160" y="26799"/>
                          <a:pt x="177362" y="17477"/>
                        </a:cubicBezTo>
                        <a:cubicBezTo>
                          <a:pt x="187821" y="13982"/>
                          <a:pt x="199499" y="11652"/>
                          <a:pt x="211179" y="11652"/>
                        </a:cubicBezTo>
                        <a:close/>
                        <a:moveTo>
                          <a:pt x="211179" y="0"/>
                        </a:moveTo>
                        <a:cubicBezTo>
                          <a:pt x="198345" y="0"/>
                          <a:pt x="184356" y="2330"/>
                          <a:pt x="172677" y="6991"/>
                        </a:cubicBezTo>
                        <a:cubicBezTo>
                          <a:pt x="150475" y="15147"/>
                          <a:pt x="130647" y="31459"/>
                          <a:pt x="117813" y="51267"/>
                        </a:cubicBezTo>
                        <a:cubicBezTo>
                          <a:pt x="65324" y="61753"/>
                          <a:pt x="25667" y="109525"/>
                          <a:pt x="25667" y="165453"/>
                        </a:cubicBezTo>
                        <a:cubicBezTo>
                          <a:pt x="25667" y="167782"/>
                          <a:pt x="25667" y="168948"/>
                          <a:pt x="25667" y="171278"/>
                        </a:cubicBezTo>
                        <a:cubicBezTo>
                          <a:pt x="9304" y="191086"/>
                          <a:pt x="0" y="217885"/>
                          <a:pt x="0" y="244683"/>
                        </a:cubicBezTo>
                        <a:cubicBezTo>
                          <a:pt x="0" y="271482"/>
                          <a:pt x="9304" y="297115"/>
                          <a:pt x="25667" y="318087"/>
                        </a:cubicBezTo>
                        <a:cubicBezTo>
                          <a:pt x="25667" y="319255"/>
                          <a:pt x="25667" y="321585"/>
                          <a:pt x="25667" y="322746"/>
                        </a:cubicBezTo>
                        <a:cubicBezTo>
                          <a:pt x="25667" y="377514"/>
                          <a:pt x="64168" y="426449"/>
                          <a:pt x="116659" y="436934"/>
                        </a:cubicBezTo>
                        <a:cubicBezTo>
                          <a:pt x="137641" y="469557"/>
                          <a:pt x="172677" y="488204"/>
                          <a:pt x="211179" y="488204"/>
                        </a:cubicBezTo>
                        <a:cubicBezTo>
                          <a:pt x="212333" y="488204"/>
                          <a:pt x="213488" y="488204"/>
                          <a:pt x="214643" y="488204"/>
                        </a:cubicBezTo>
                        <a:cubicBezTo>
                          <a:pt x="239156" y="487036"/>
                          <a:pt x="258984" y="466066"/>
                          <a:pt x="258984" y="440431"/>
                        </a:cubicBezTo>
                        <a:lnTo>
                          <a:pt x="258984" y="47771"/>
                        </a:lnTo>
                        <a:cubicBezTo>
                          <a:pt x="258984" y="22138"/>
                          <a:pt x="239156" y="1165"/>
                          <a:pt x="213488" y="0"/>
                        </a:cubicBezTo>
                        <a:cubicBezTo>
                          <a:pt x="212333" y="0"/>
                          <a:pt x="212333" y="0"/>
                          <a:pt x="211179" y="0"/>
                        </a:cubicBezTo>
                        <a:close/>
                      </a:path>
                    </a:pathLst>
                  </a:custGeom>
                  <a:solidFill>
                    <a:srgbClr val="FFFFFF"/>
                  </a:solidFill>
                  <a:ln w="6417" cap="flat">
                    <a:noFill/>
                    <a:prstDash val="solid"/>
                    <a:miter/>
                  </a:ln>
                </p:spPr>
                <p:txBody>
                  <a:bodyPr rtlCol="0" anchor="ctr"/>
                  <a:lstStyle/>
                  <a:p>
                    <a:endParaRPr lang="en-US"/>
                  </a:p>
                </p:txBody>
              </p:sp>
            </p:grpSp>
            <p:grpSp>
              <p:nvGrpSpPr>
                <p:cNvPr id="38" name="Graphic 3">
                  <a:extLst>
                    <a:ext uri="{FF2B5EF4-FFF2-40B4-BE49-F238E27FC236}">
                      <a16:creationId xmlns:a16="http://schemas.microsoft.com/office/drawing/2014/main" id="{6146497B-B794-46A8-81B5-9D8E33AF98A4}"/>
                    </a:ext>
                  </a:extLst>
                </p:cNvPr>
                <p:cNvGrpSpPr/>
                <p:nvPr/>
              </p:nvGrpSpPr>
              <p:grpSpPr>
                <a:xfrm>
                  <a:off x="8580216" y="2386592"/>
                  <a:ext cx="258983" cy="490533"/>
                  <a:chOff x="8580216" y="2386592"/>
                  <a:chExt cx="258983" cy="490533"/>
                </a:xfrm>
                <a:solidFill>
                  <a:srgbClr val="FFFFFF"/>
                </a:solidFill>
              </p:grpSpPr>
              <p:sp>
                <p:nvSpPr>
                  <p:cNvPr id="39" name="Freeform: Shape 38">
                    <a:extLst>
                      <a:ext uri="{FF2B5EF4-FFF2-40B4-BE49-F238E27FC236}">
                        <a16:creationId xmlns:a16="http://schemas.microsoft.com/office/drawing/2014/main" id="{FD969261-2D4C-4D11-AF53-9DE763455117}"/>
                      </a:ext>
                    </a:extLst>
                  </p:cNvPr>
                  <p:cNvSpPr/>
                  <p:nvPr/>
                </p:nvSpPr>
                <p:spPr>
                  <a:xfrm>
                    <a:off x="8586055" y="2392425"/>
                    <a:ext cx="247304" cy="478880"/>
                  </a:xfrm>
                  <a:custGeom>
                    <a:avLst/>
                    <a:gdLst>
                      <a:gd name="connsiteX0" fmla="*/ 38501 w 247304"/>
                      <a:gd name="connsiteY0" fmla="*/ 477719 h 478880"/>
                      <a:gd name="connsiteX1" fmla="*/ 0 w 247304"/>
                      <a:gd name="connsiteY1" fmla="*/ 435772 h 478880"/>
                      <a:gd name="connsiteX2" fmla="*/ 0 w 247304"/>
                      <a:gd name="connsiteY2" fmla="*/ 41946 h 478880"/>
                      <a:gd name="connsiteX3" fmla="*/ 39656 w 247304"/>
                      <a:gd name="connsiteY3" fmla="*/ 0 h 478880"/>
                      <a:gd name="connsiteX4" fmla="*/ 41966 w 247304"/>
                      <a:gd name="connsiteY4" fmla="*/ 0 h 478880"/>
                      <a:gd name="connsiteX5" fmla="*/ 78157 w 247304"/>
                      <a:gd name="connsiteY5" fmla="*/ 6991 h 478880"/>
                      <a:gd name="connsiteX6" fmla="*/ 131801 w 247304"/>
                      <a:gd name="connsiteY6" fmla="*/ 51267 h 478880"/>
                      <a:gd name="connsiteX7" fmla="*/ 221637 w 247304"/>
                      <a:gd name="connsiteY7" fmla="*/ 160793 h 478880"/>
                      <a:gd name="connsiteX8" fmla="*/ 221637 w 247304"/>
                      <a:gd name="connsiteY8" fmla="*/ 167783 h 478880"/>
                      <a:gd name="connsiteX9" fmla="*/ 247305 w 247304"/>
                      <a:gd name="connsiteY9" fmla="*/ 240023 h 478880"/>
                      <a:gd name="connsiteX10" fmla="*/ 221637 w 247304"/>
                      <a:gd name="connsiteY10" fmla="*/ 312260 h 478880"/>
                      <a:gd name="connsiteX11" fmla="*/ 221637 w 247304"/>
                      <a:gd name="connsiteY11" fmla="*/ 319255 h 478880"/>
                      <a:gd name="connsiteX12" fmla="*/ 132957 w 247304"/>
                      <a:gd name="connsiteY12" fmla="*/ 427616 h 478880"/>
                      <a:gd name="connsiteX13" fmla="*/ 41966 w 247304"/>
                      <a:gd name="connsiteY13" fmla="*/ 478880 h 478880"/>
                      <a:gd name="connsiteX14" fmla="*/ 38501 w 247304"/>
                      <a:gd name="connsiteY14" fmla="*/ 477719 h 47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304" h="478880">
                        <a:moveTo>
                          <a:pt x="38501" y="477719"/>
                        </a:moveTo>
                        <a:cubicBezTo>
                          <a:pt x="16298" y="476551"/>
                          <a:pt x="0" y="459071"/>
                          <a:pt x="0" y="435772"/>
                        </a:cubicBezTo>
                        <a:lnTo>
                          <a:pt x="0" y="41946"/>
                        </a:lnTo>
                        <a:cubicBezTo>
                          <a:pt x="0" y="19808"/>
                          <a:pt x="17454" y="1165"/>
                          <a:pt x="39656" y="0"/>
                        </a:cubicBezTo>
                        <a:lnTo>
                          <a:pt x="41966" y="0"/>
                        </a:lnTo>
                        <a:cubicBezTo>
                          <a:pt x="54799" y="0"/>
                          <a:pt x="66478" y="2331"/>
                          <a:pt x="78157" y="6991"/>
                        </a:cubicBezTo>
                        <a:cubicBezTo>
                          <a:pt x="100295" y="15148"/>
                          <a:pt x="118968" y="30295"/>
                          <a:pt x="131801" y="51267"/>
                        </a:cubicBezTo>
                        <a:cubicBezTo>
                          <a:pt x="183136" y="60588"/>
                          <a:pt x="221637" y="106030"/>
                          <a:pt x="221637" y="160793"/>
                        </a:cubicBezTo>
                        <a:cubicBezTo>
                          <a:pt x="221637" y="163123"/>
                          <a:pt x="221637" y="165453"/>
                          <a:pt x="221637" y="167783"/>
                        </a:cubicBezTo>
                        <a:cubicBezTo>
                          <a:pt x="238000" y="187591"/>
                          <a:pt x="247305" y="213225"/>
                          <a:pt x="247305" y="240023"/>
                        </a:cubicBezTo>
                        <a:cubicBezTo>
                          <a:pt x="247305" y="266822"/>
                          <a:pt x="238000" y="292458"/>
                          <a:pt x="221637" y="312260"/>
                        </a:cubicBezTo>
                        <a:cubicBezTo>
                          <a:pt x="221637" y="314596"/>
                          <a:pt x="221637" y="316925"/>
                          <a:pt x="221637" y="319255"/>
                        </a:cubicBezTo>
                        <a:cubicBezTo>
                          <a:pt x="221637" y="372848"/>
                          <a:pt x="183136" y="419460"/>
                          <a:pt x="132957" y="427616"/>
                        </a:cubicBezTo>
                        <a:cubicBezTo>
                          <a:pt x="113129" y="460239"/>
                          <a:pt x="79312" y="478880"/>
                          <a:pt x="41966" y="478880"/>
                        </a:cubicBezTo>
                        <a:cubicBezTo>
                          <a:pt x="40811" y="477719"/>
                          <a:pt x="39656" y="477719"/>
                          <a:pt x="38501" y="477719"/>
                        </a:cubicBezTo>
                        <a:close/>
                      </a:path>
                    </a:pathLst>
                  </a:custGeom>
                  <a:solidFill>
                    <a:srgbClr val="FFFFFF"/>
                  </a:solidFill>
                  <a:ln w="6417"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07D3978-AD3E-4336-B13E-6596795882AD}"/>
                      </a:ext>
                    </a:extLst>
                  </p:cNvPr>
                  <p:cNvSpPr/>
                  <p:nvPr/>
                </p:nvSpPr>
                <p:spPr>
                  <a:xfrm>
                    <a:off x="8580216" y="2386592"/>
                    <a:ext cx="258983" cy="490533"/>
                  </a:xfrm>
                  <a:custGeom>
                    <a:avLst/>
                    <a:gdLst>
                      <a:gd name="connsiteX0" fmla="*/ 47805 w 258983"/>
                      <a:gd name="connsiteY0" fmla="*/ 11652 h 490533"/>
                      <a:gd name="connsiteX1" fmla="*/ 82842 w 258983"/>
                      <a:gd name="connsiteY1" fmla="*/ 18642 h 490533"/>
                      <a:gd name="connsiteX2" fmla="*/ 135331 w 258983"/>
                      <a:gd name="connsiteY2" fmla="*/ 62918 h 490533"/>
                      <a:gd name="connsiteX3" fmla="*/ 222793 w 258983"/>
                      <a:gd name="connsiteY3" fmla="*/ 166618 h 490533"/>
                      <a:gd name="connsiteX4" fmla="*/ 222793 w 258983"/>
                      <a:gd name="connsiteY4" fmla="*/ 175939 h 490533"/>
                      <a:gd name="connsiteX5" fmla="*/ 248460 w 258983"/>
                      <a:gd name="connsiteY5" fmla="*/ 245849 h 490533"/>
                      <a:gd name="connsiteX6" fmla="*/ 222793 w 258983"/>
                      <a:gd name="connsiteY6" fmla="*/ 315758 h 490533"/>
                      <a:gd name="connsiteX7" fmla="*/ 222793 w 258983"/>
                      <a:gd name="connsiteY7" fmla="*/ 325082 h 490533"/>
                      <a:gd name="connsiteX8" fmla="*/ 136486 w 258983"/>
                      <a:gd name="connsiteY8" fmla="*/ 428778 h 490533"/>
                      <a:gd name="connsiteX9" fmla="*/ 47805 w 258983"/>
                      <a:gd name="connsiteY9" fmla="*/ 477713 h 490533"/>
                      <a:gd name="connsiteX10" fmla="*/ 44341 w 258983"/>
                      <a:gd name="connsiteY10" fmla="*/ 477713 h 490533"/>
                      <a:gd name="connsiteX11" fmla="*/ 11614 w 258983"/>
                      <a:gd name="connsiteY11" fmla="*/ 441592 h 490533"/>
                      <a:gd name="connsiteX12" fmla="*/ 11614 w 258983"/>
                      <a:gd name="connsiteY12" fmla="*/ 47771 h 490533"/>
                      <a:gd name="connsiteX13" fmla="*/ 45495 w 258983"/>
                      <a:gd name="connsiteY13" fmla="*/ 11652 h 490533"/>
                      <a:gd name="connsiteX14" fmla="*/ 47805 w 258983"/>
                      <a:gd name="connsiteY14" fmla="*/ 11652 h 490533"/>
                      <a:gd name="connsiteX15" fmla="*/ 47805 w 258983"/>
                      <a:gd name="connsiteY15" fmla="*/ 0 h 490533"/>
                      <a:gd name="connsiteX16" fmla="*/ 45495 w 258983"/>
                      <a:gd name="connsiteY16" fmla="*/ 0 h 490533"/>
                      <a:gd name="connsiteX17" fmla="*/ 0 w 258983"/>
                      <a:gd name="connsiteY17" fmla="*/ 47771 h 490533"/>
                      <a:gd name="connsiteX18" fmla="*/ 0 w 258983"/>
                      <a:gd name="connsiteY18" fmla="*/ 442760 h 490533"/>
                      <a:gd name="connsiteX19" fmla="*/ 44341 w 258983"/>
                      <a:gd name="connsiteY19" fmla="*/ 490534 h 490533"/>
                      <a:gd name="connsiteX20" fmla="*/ 47805 w 258983"/>
                      <a:gd name="connsiteY20" fmla="*/ 490534 h 490533"/>
                      <a:gd name="connsiteX21" fmla="*/ 142325 w 258983"/>
                      <a:gd name="connsiteY21" fmla="*/ 439263 h 490533"/>
                      <a:gd name="connsiteX22" fmla="*/ 233316 w 258983"/>
                      <a:gd name="connsiteY22" fmla="*/ 325082 h 490533"/>
                      <a:gd name="connsiteX23" fmla="*/ 233316 w 258983"/>
                      <a:gd name="connsiteY23" fmla="*/ 320417 h 490533"/>
                      <a:gd name="connsiteX24" fmla="*/ 258984 w 258983"/>
                      <a:gd name="connsiteY24" fmla="*/ 247014 h 490533"/>
                      <a:gd name="connsiteX25" fmla="*/ 233316 w 258983"/>
                      <a:gd name="connsiteY25" fmla="*/ 173608 h 490533"/>
                      <a:gd name="connsiteX26" fmla="*/ 233316 w 258983"/>
                      <a:gd name="connsiteY26" fmla="*/ 167782 h 490533"/>
                      <a:gd name="connsiteX27" fmla="*/ 141171 w 258983"/>
                      <a:gd name="connsiteY27" fmla="*/ 53597 h 490533"/>
                      <a:gd name="connsiteX28" fmla="*/ 86306 w 258983"/>
                      <a:gd name="connsiteY28" fmla="*/ 9321 h 490533"/>
                      <a:gd name="connsiteX29" fmla="*/ 47805 w 258983"/>
                      <a:gd name="connsiteY29" fmla="*/ 0 h 49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983" h="490533">
                        <a:moveTo>
                          <a:pt x="47805" y="11652"/>
                        </a:moveTo>
                        <a:cubicBezTo>
                          <a:pt x="59484" y="11652"/>
                          <a:pt x="71163" y="13982"/>
                          <a:pt x="82842" y="18642"/>
                        </a:cubicBezTo>
                        <a:cubicBezTo>
                          <a:pt x="103824" y="26799"/>
                          <a:pt x="122497" y="41946"/>
                          <a:pt x="135331" y="62918"/>
                        </a:cubicBezTo>
                        <a:cubicBezTo>
                          <a:pt x="184292" y="69910"/>
                          <a:pt x="222793" y="114185"/>
                          <a:pt x="222793" y="166618"/>
                        </a:cubicBezTo>
                        <a:cubicBezTo>
                          <a:pt x="222793" y="170113"/>
                          <a:pt x="222793" y="172444"/>
                          <a:pt x="222793" y="175939"/>
                        </a:cubicBezTo>
                        <a:cubicBezTo>
                          <a:pt x="239156" y="195746"/>
                          <a:pt x="248460" y="220215"/>
                          <a:pt x="248460" y="245849"/>
                        </a:cubicBezTo>
                        <a:cubicBezTo>
                          <a:pt x="248460" y="271482"/>
                          <a:pt x="239156" y="295951"/>
                          <a:pt x="222793" y="315758"/>
                        </a:cubicBezTo>
                        <a:cubicBezTo>
                          <a:pt x="222793" y="319255"/>
                          <a:pt x="222793" y="321585"/>
                          <a:pt x="222793" y="325082"/>
                        </a:cubicBezTo>
                        <a:cubicBezTo>
                          <a:pt x="222793" y="376346"/>
                          <a:pt x="185511" y="420622"/>
                          <a:pt x="136486" y="428778"/>
                        </a:cubicBezTo>
                        <a:cubicBezTo>
                          <a:pt x="116658" y="457910"/>
                          <a:pt x="83996" y="477713"/>
                          <a:pt x="47805" y="477713"/>
                        </a:cubicBezTo>
                        <a:cubicBezTo>
                          <a:pt x="46651" y="477713"/>
                          <a:pt x="45495" y="477713"/>
                          <a:pt x="44341" y="477713"/>
                        </a:cubicBezTo>
                        <a:cubicBezTo>
                          <a:pt x="25667" y="476551"/>
                          <a:pt x="11614" y="461401"/>
                          <a:pt x="11614" y="441592"/>
                        </a:cubicBezTo>
                        <a:lnTo>
                          <a:pt x="11614" y="47771"/>
                        </a:lnTo>
                        <a:cubicBezTo>
                          <a:pt x="11614" y="27963"/>
                          <a:pt x="26822" y="12816"/>
                          <a:pt x="45495" y="11652"/>
                        </a:cubicBezTo>
                        <a:cubicBezTo>
                          <a:pt x="46651" y="11652"/>
                          <a:pt x="47805" y="11652"/>
                          <a:pt x="47805" y="11652"/>
                        </a:cubicBezTo>
                        <a:close/>
                        <a:moveTo>
                          <a:pt x="47805" y="0"/>
                        </a:moveTo>
                        <a:cubicBezTo>
                          <a:pt x="46651" y="0"/>
                          <a:pt x="45495" y="0"/>
                          <a:pt x="45495" y="0"/>
                        </a:cubicBezTo>
                        <a:cubicBezTo>
                          <a:pt x="19828" y="1165"/>
                          <a:pt x="0" y="20973"/>
                          <a:pt x="0" y="47771"/>
                        </a:cubicBezTo>
                        <a:lnTo>
                          <a:pt x="0" y="442760"/>
                        </a:lnTo>
                        <a:cubicBezTo>
                          <a:pt x="0" y="468396"/>
                          <a:pt x="19828" y="489366"/>
                          <a:pt x="44341" y="490534"/>
                        </a:cubicBezTo>
                        <a:cubicBezTo>
                          <a:pt x="45495" y="490534"/>
                          <a:pt x="46651" y="490534"/>
                          <a:pt x="47805" y="490534"/>
                        </a:cubicBezTo>
                        <a:cubicBezTo>
                          <a:pt x="86306" y="490534"/>
                          <a:pt x="121343" y="470725"/>
                          <a:pt x="142325" y="439263"/>
                        </a:cubicBezTo>
                        <a:cubicBezTo>
                          <a:pt x="194815" y="428778"/>
                          <a:pt x="233316" y="379843"/>
                          <a:pt x="233316" y="325082"/>
                        </a:cubicBezTo>
                        <a:cubicBezTo>
                          <a:pt x="233316" y="323914"/>
                          <a:pt x="233316" y="321585"/>
                          <a:pt x="233316" y="320417"/>
                        </a:cubicBezTo>
                        <a:cubicBezTo>
                          <a:pt x="249680" y="299446"/>
                          <a:pt x="258984" y="273812"/>
                          <a:pt x="258984" y="247014"/>
                        </a:cubicBezTo>
                        <a:cubicBezTo>
                          <a:pt x="258984" y="220215"/>
                          <a:pt x="249680" y="193416"/>
                          <a:pt x="233316" y="173608"/>
                        </a:cubicBezTo>
                        <a:cubicBezTo>
                          <a:pt x="233316" y="171278"/>
                          <a:pt x="233316" y="170113"/>
                          <a:pt x="233316" y="167782"/>
                        </a:cubicBezTo>
                        <a:cubicBezTo>
                          <a:pt x="233316" y="111855"/>
                          <a:pt x="194815" y="64084"/>
                          <a:pt x="141171" y="53597"/>
                        </a:cubicBezTo>
                        <a:cubicBezTo>
                          <a:pt x="128337" y="33789"/>
                          <a:pt x="108509" y="17477"/>
                          <a:pt x="86306" y="9321"/>
                        </a:cubicBezTo>
                        <a:cubicBezTo>
                          <a:pt x="74628" y="2330"/>
                          <a:pt x="60639" y="0"/>
                          <a:pt x="47805" y="0"/>
                        </a:cubicBezTo>
                        <a:close/>
                      </a:path>
                    </a:pathLst>
                  </a:custGeom>
                  <a:solidFill>
                    <a:srgbClr val="FFFFFF"/>
                  </a:solidFill>
                  <a:ln w="6417" cap="flat">
                    <a:noFill/>
                    <a:prstDash val="solid"/>
                    <a:miter/>
                  </a:ln>
                </p:spPr>
                <p:txBody>
                  <a:bodyPr rtlCol="0" anchor="ctr"/>
                  <a:lstStyle/>
                  <a:p>
                    <a:endParaRPr lang="en-US"/>
                  </a:p>
                </p:txBody>
              </p:sp>
            </p:grpSp>
          </p:grpSp>
          <p:grpSp>
            <p:nvGrpSpPr>
              <p:cNvPr id="34" name="Graphic 3">
                <a:extLst>
                  <a:ext uri="{FF2B5EF4-FFF2-40B4-BE49-F238E27FC236}">
                    <a16:creationId xmlns:a16="http://schemas.microsoft.com/office/drawing/2014/main" id="{E160BDED-ABAE-4754-B51F-BF8C36F01607}"/>
                  </a:ext>
                </a:extLst>
              </p:cNvPr>
              <p:cNvGrpSpPr/>
              <p:nvPr/>
            </p:nvGrpSpPr>
            <p:grpSpPr>
              <a:xfrm>
                <a:off x="8337530" y="2397091"/>
                <a:ext cx="489990" cy="467232"/>
                <a:chOff x="8337530" y="2397091"/>
                <a:chExt cx="489990" cy="467232"/>
              </a:xfrm>
              <a:solidFill>
                <a:srgbClr val="2D5967"/>
              </a:solidFill>
            </p:grpSpPr>
            <p:sp>
              <p:nvSpPr>
                <p:cNvPr id="35" name="Freeform: Shape 34">
                  <a:extLst>
                    <a:ext uri="{FF2B5EF4-FFF2-40B4-BE49-F238E27FC236}">
                      <a16:creationId xmlns:a16="http://schemas.microsoft.com/office/drawing/2014/main" id="{60E4E135-6A24-46E6-98D5-B8304B9532B5}"/>
                    </a:ext>
                  </a:extLst>
                </p:cNvPr>
                <p:cNvSpPr/>
                <p:nvPr/>
              </p:nvSpPr>
              <p:spPr>
                <a:xfrm>
                  <a:off x="8337530" y="2398258"/>
                  <a:ext cx="235691" cy="466065"/>
                </a:xfrm>
                <a:custGeom>
                  <a:avLst/>
                  <a:gdLst>
                    <a:gd name="connsiteX0" fmla="*/ 201810 w 235691"/>
                    <a:gd name="connsiteY0" fmla="*/ 0 h 466065"/>
                    <a:gd name="connsiteX1" fmla="*/ 164464 w 235691"/>
                    <a:gd name="connsiteY1" fmla="*/ 6991 h 466065"/>
                    <a:gd name="connsiteX2" fmla="*/ 111974 w 235691"/>
                    <a:gd name="connsiteY2" fmla="*/ 51267 h 466065"/>
                    <a:gd name="connsiteX3" fmla="*/ 24513 w 235691"/>
                    <a:gd name="connsiteY3" fmla="*/ 154966 h 466065"/>
                    <a:gd name="connsiteX4" fmla="*/ 24513 w 235691"/>
                    <a:gd name="connsiteY4" fmla="*/ 164287 h 466065"/>
                    <a:gd name="connsiteX5" fmla="*/ 0 w 235691"/>
                    <a:gd name="connsiteY5" fmla="*/ 233031 h 466065"/>
                    <a:gd name="connsiteX6" fmla="*/ 25667 w 235691"/>
                    <a:gd name="connsiteY6" fmla="*/ 302943 h 466065"/>
                    <a:gd name="connsiteX7" fmla="*/ 25667 w 235691"/>
                    <a:gd name="connsiteY7" fmla="*/ 312260 h 466065"/>
                    <a:gd name="connsiteX8" fmla="*/ 111974 w 235691"/>
                    <a:gd name="connsiteY8" fmla="*/ 415963 h 466065"/>
                    <a:gd name="connsiteX9" fmla="*/ 199500 w 235691"/>
                    <a:gd name="connsiteY9" fmla="*/ 466066 h 466065"/>
                    <a:gd name="connsiteX10" fmla="*/ 202965 w 235691"/>
                    <a:gd name="connsiteY10" fmla="*/ 466066 h 466065"/>
                    <a:gd name="connsiteX11" fmla="*/ 235691 w 235691"/>
                    <a:gd name="connsiteY11" fmla="*/ 429945 h 466065"/>
                    <a:gd name="connsiteX12" fmla="*/ 235691 w 235691"/>
                    <a:gd name="connsiteY12" fmla="*/ 36120 h 466065"/>
                    <a:gd name="connsiteX13" fmla="*/ 201810 w 235691"/>
                    <a:gd name="connsiteY13" fmla="*/ 0 h 466065"/>
                    <a:gd name="connsiteX14" fmla="*/ 201810 w 235691"/>
                    <a:gd name="connsiteY14" fmla="*/ 439262 h 466065"/>
                    <a:gd name="connsiteX15" fmla="*/ 199500 w 235691"/>
                    <a:gd name="connsiteY15" fmla="*/ 439262 h 466065"/>
                    <a:gd name="connsiteX16" fmla="*/ 131802 w 235691"/>
                    <a:gd name="connsiteY16" fmla="*/ 396154 h 466065"/>
                    <a:gd name="connsiteX17" fmla="*/ 128337 w 235691"/>
                    <a:gd name="connsiteY17" fmla="*/ 390328 h 466065"/>
                    <a:gd name="connsiteX18" fmla="*/ 121343 w 235691"/>
                    <a:gd name="connsiteY18" fmla="*/ 390328 h 466065"/>
                    <a:gd name="connsiteX19" fmla="*/ 51335 w 235691"/>
                    <a:gd name="connsiteY19" fmla="*/ 312260 h 466065"/>
                    <a:gd name="connsiteX20" fmla="*/ 52490 w 235691"/>
                    <a:gd name="connsiteY20" fmla="*/ 300614 h 466065"/>
                    <a:gd name="connsiteX21" fmla="*/ 53645 w 235691"/>
                    <a:gd name="connsiteY21" fmla="*/ 293619 h 466065"/>
                    <a:gd name="connsiteX22" fmla="*/ 48961 w 235691"/>
                    <a:gd name="connsiteY22" fmla="*/ 288961 h 466065"/>
                    <a:gd name="connsiteX23" fmla="*/ 25667 w 235691"/>
                    <a:gd name="connsiteY23" fmla="*/ 233031 h 466065"/>
                    <a:gd name="connsiteX24" fmla="*/ 48961 w 235691"/>
                    <a:gd name="connsiteY24" fmla="*/ 177104 h 466065"/>
                    <a:gd name="connsiteX25" fmla="*/ 53645 w 235691"/>
                    <a:gd name="connsiteY25" fmla="*/ 172444 h 466065"/>
                    <a:gd name="connsiteX26" fmla="*/ 52490 w 235691"/>
                    <a:gd name="connsiteY26" fmla="*/ 165453 h 466065"/>
                    <a:gd name="connsiteX27" fmla="*/ 51335 w 235691"/>
                    <a:gd name="connsiteY27" fmla="*/ 153801 h 466065"/>
                    <a:gd name="connsiteX28" fmla="*/ 121343 w 235691"/>
                    <a:gd name="connsiteY28" fmla="*/ 75735 h 466065"/>
                    <a:gd name="connsiteX29" fmla="*/ 128337 w 235691"/>
                    <a:gd name="connsiteY29" fmla="*/ 75735 h 466065"/>
                    <a:gd name="connsiteX30" fmla="*/ 131802 w 235691"/>
                    <a:gd name="connsiteY30" fmla="*/ 69910 h 466065"/>
                    <a:gd name="connsiteX31" fmla="*/ 173833 w 235691"/>
                    <a:gd name="connsiteY31" fmla="*/ 32625 h 466065"/>
                    <a:gd name="connsiteX32" fmla="*/ 199500 w 235691"/>
                    <a:gd name="connsiteY32" fmla="*/ 27964 h 466065"/>
                    <a:gd name="connsiteX33" fmla="*/ 201810 w 235691"/>
                    <a:gd name="connsiteY33" fmla="*/ 27964 h 466065"/>
                    <a:gd name="connsiteX34" fmla="*/ 211179 w 235691"/>
                    <a:gd name="connsiteY34" fmla="*/ 37285 h 466065"/>
                    <a:gd name="connsiteX35" fmla="*/ 211179 w 235691"/>
                    <a:gd name="connsiteY35" fmla="*/ 160792 h 466065"/>
                    <a:gd name="connsiteX36" fmla="*/ 150475 w 235691"/>
                    <a:gd name="connsiteY36" fmla="*/ 160792 h 466065"/>
                    <a:gd name="connsiteX37" fmla="*/ 145855 w 235691"/>
                    <a:gd name="connsiteY37" fmla="*/ 156131 h 466065"/>
                    <a:gd name="connsiteX38" fmla="*/ 149320 w 235691"/>
                    <a:gd name="connsiteY38" fmla="*/ 140984 h 466065"/>
                    <a:gd name="connsiteX39" fmla="*/ 113129 w 235691"/>
                    <a:gd name="connsiteY39" fmla="*/ 103699 h 466065"/>
                    <a:gd name="connsiteX40" fmla="*/ 77002 w 235691"/>
                    <a:gd name="connsiteY40" fmla="*/ 140984 h 466065"/>
                    <a:gd name="connsiteX41" fmla="*/ 113129 w 235691"/>
                    <a:gd name="connsiteY41" fmla="*/ 178270 h 466065"/>
                    <a:gd name="connsiteX42" fmla="*/ 127182 w 235691"/>
                    <a:gd name="connsiteY42" fmla="*/ 174774 h 466065"/>
                    <a:gd name="connsiteX43" fmla="*/ 136486 w 235691"/>
                    <a:gd name="connsiteY43" fmla="*/ 184095 h 466065"/>
                    <a:gd name="connsiteX44" fmla="*/ 145855 w 235691"/>
                    <a:gd name="connsiteY44" fmla="*/ 187591 h 466065"/>
                    <a:gd name="connsiteX45" fmla="*/ 210024 w 235691"/>
                    <a:gd name="connsiteY45" fmla="*/ 187591 h 466065"/>
                    <a:gd name="connsiteX46" fmla="*/ 210024 w 235691"/>
                    <a:gd name="connsiteY46" fmla="*/ 221380 h 466065"/>
                    <a:gd name="connsiteX47" fmla="*/ 121343 w 235691"/>
                    <a:gd name="connsiteY47" fmla="*/ 221380 h 466065"/>
                    <a:gd name="connsiteX48" fmla="*/ 87462 w 235691"/>
                    <a:gd name="connsiteY48" fmla="*/ 198077 h 466065"/>
                    <a:gd name="connsiteX49" fmla="*/ 51335 w 235691"/>
                    <a:gd name="connsiteY49" fmla="*/ 235362 h 466065"/>
                    <a:gd name="connsiteX50" fmla="*/ 87462 w 235691"/>
                    <a:gd name="connsiteY50" fmla="*/ 272647 h 466065"/>
                    <a:gd name="connsiteX51" fmla="*/ 121343 w 235691"/>
                    <a:gd name="connsiteY51" fmla="*/ 249344 h 466065"/>
                    <a:gd name="connsiteX52" fmla="*/ 210024 w 235691"/>
                    <a:gd name="connsiteY52" fmla="*/ 249344 h 466065"/>
                    <a:gd name="connsiteX53" fmla="*/ 210024 w 235691"/>
                    <a:gd name="connsiteY53" fmla="*/ 281968 h 466065"/>
                    <a:gd name="connsiteX54" fmla="*/ 143481 w 235691"/>
                    <a:gd name="connsiteY54" fmla="*/ 281968 h 466065"/>
                    <a:gd name="connsiteX55" fmla="*/ 134176 w 235691"/>
                    <a:gd name="connsiteY55" fmla="*/ 285464 h 466065"/>
                    <a:gd name="connsiteX56" fmla="*/ 125963 w 235691"/>
                    <a:gd name="connsiteY56" fmla="*/ 291290 h 466065"/>
                    <a:gd name="connsiteX57" fmla="*/ 111974 w 235691"/>
                    <a:gd name="connsiteY57" fmla="*/ 287793 h 466065"/>
                    <a:gd name="connsiteX58" fmla="*/ 75848 w 235691"/>
                    <a:gd name="connsiteY58" fmla="*/ 325081 h 466065"/>
                    <a:gd name="connsiteX59" fmla="*/ 111974 w 235691"/>
                    <a:gd name="connsiteY59" fmla="*/ 362363 h 466065"/>
                    <a:gd name="connsiteX60" fmla="*/ 148165 w 235691"/>
                    <a:gd name="connsiteY60" fmla="*/ 325081 h 466065"/>
                    <a:gd name="connsiteX61" fmla="*/ 144636 w 235691"/>
                    <a:gd name="connsiteY61" fmla="*/ 309931 h 466065"/>
                    <a:gd name="connsiteX62" fmla="*/ 149320 w 235691"/>
                    <a:gd name="connsiteY62" fmla="*/ 305272 h 466065"/>
                    <a:gd name="connsiteX63" fmla="*/ 210024 w 235691"/>
                    <a:gd name="connsiteY63" fmla="*/ 305272 h 466065"/>
                    <a:gd name="connsiteX64" fmla="*/ 210024 w 235691"/>
                    <a:gd name="connsiteY64" fmla="*/ 431107 h 466065"/>
                    <a:gd name="connsiteX65" fmla="*/ 201810 w 235691"/>
                    <a:gd name="connsiteY65" fmla="*/ 439262 h 466065"/>
                    <a:gd name="connsiteX66" fmla="*/ 111974 w 235691"/>
                    <a:gd name="connsiteY66" fmla="*/ 149140 h 466065"/>
                    <a:gd name="connsiteX67" fmla="*/ 101515 w 235691"/>
                    <a:gd name="connsiteY67" fmla="*/ 138654 h 466065"/>
                    <a:gd name="connsiteX68" fmla="*/ 111974 w 235691"/>
                    <a:gd name="connsiteY68" fmla="*/ 128167 h 466065"/>
                    <a:gd name="connsiteX69" fmla="*/ 122498 w 235691"/>
                    <a:gd name="connsiteY69" fmla="*/ 138654 h 466065"/>
                    <a:gd name="connsiteX70" fmla="*/ 111974 w 235691"/>
                    <a:gd name="connsiteY70" fmla="*/ 149140 h 466065"/>
                    <a:gd name="connsiteX71" fmla="*/ 97985 w 235691"/>
                    <a:gd name="connsiteY71" fmla="*/ 233031 h 466065"/>
                    <a:gd name="connsiteX72" fmla="*/ 87462 w 235691"/>
                    <a:gd name="connsiteY72" fmla="*/ 243518 h 466065"/>
                    <a:gd name="connsiteX73" fmla="*/ 77002 w 235691"/>
                    <a:gd name="connsiteY73" fmla="*/ 233031 h 466065"/>
                    <a:gd name="connsiteX74" fmla="*/ 87462 w 235691"/>
                    <a:gd name="connsiteY74" fmla="*/ 222545 h 466065"/>
                    <a:gd name="connsiteX75" fmla="*/ 97985 w 235691"/>
                    <a:gd name="connsiteY75" fmla="*/ 233031 h 466065"/>
                    <a:gd name="connsiteX76" fmla="*/ 122498 w 235691"/>
                    <a:gd name="connsiteY76" fmla="*/ 325081 h 466065"/>
                    <a:gd name="connsiteX77" fmla="*/ 111974 w 235691"/>
                    <a:gd name="connsiteY77" fmla="*/ 335566 h 466065"/>
                    <a:gd name="connsiteX78" fmla="*/ 101515 w 235691"/>
                    <a:gd name="connsiteY78" fmla="*/ 325081 h 466065"/>
                    <a:gd name="connsiteX79" fmla="*/ 111974 w 235691"/>
                    <a:gd name="connsiteY79" fmla="*/ 314596 h 466065"/>
                    <a:gd name="connsiteX80" fmla="*/ 122498 w 235691"/>
                    <a:gd name="connsiteY80" fmla="*/ 325081 h 46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35691" h="466065">
                      <a:moveTo>
                        <a:pt x="201810" y="0"/>
                      </a:moveTo>
                      <a:cubicBezTo>
                        <a:pt x="188976" y="0"/>
                        <a:pt x="177297" y="2330"/>
                        <a:pt x="164464" y="6991"/>
                      </a:cubicBezTo>
                      <a:cubicBezTo>
                        <a:pt x="143481" y="15147"/>
                        <a:pt x="124808" y="30294"/>
                        <a:pt x="111974" y="51267"/>
                      </a:cubicBezTo>
                      <a:cubicBezTo>
                        <a:pt x="63014" y="58258"/>
                        <a:pt x="24513" y="102534"/>
                        <a:pt x="24513" y="154966"/>
                      </a:cubicBezTo>
                      <a:cubicBezTo>
                        <a:pt x="24513" y="158461"/>
                        <a:pt x="24513" y="160792"/>
                        <a:pt x="24513" y="164287"/>
                      </a:cubicBezTo>
                      <a:cubicBezTo>
                        <a:pt x="9305" y="182930"/>
                        <a:pt x="0" y="207398"/>
                        <a:pt x="0" y="233031"/>
                      </a:cubicBezTo>
                      <a:cubicBezTo>
                        <a:pt x="0" y="258666"/>
                        <a:pt x="9305" y="283134"/>
                        <a:pt x="25667" y="302943"/>
                      </a:cubicBezTo>
                      <a:cubicBezTo>
                        <a:pt x="25667" y="306434"/>
                        <a:pt x="25667" y="308769"/>
                        <a:pt x="25667" y="312260"/>
                      </a:cubicBezTo>
                      <a:cubicBezTo>
                        <a:pt x="25667" y="363531"/>
                        <a:pt x="63014" y="407807"/>
                        <a:pt x="111974" y="415963"/>
                      </a:cubicBezTo>
                      <a:cubicBezTo>
                        <a:pt x="130648" y="447418"/>
                        <a:pt x="163309" y="466066"/>
                        <a:pt x="199500" y="466066"/>
                      </a:cubicBezTo>
                      <a:cubicBezTo>
                        <a:pt x="200655" y="466066"/>
                        <a:pt x="201810" y="466066"/>
                        <a:pt x="202965" y="466066"/>
                      </a:cubicBezTo>
                      <a:cubicBezTo>
                        <a:pt x="221638" y="464898"/>
                        <a:pt x="235691" y="449754"/>
                        <a:pt x="235691" y="429945"/>
                      </a:cubicBezTo>
                      <a:lnTo>
                        <a:pt x="235691" y="36120"/>
                      </a:lnTo>
                      <a:cubicBezTo>
                        <a:pt x="235691" y="16312"/>
                        <a:pt x="220483" y="0"/>
                        <a:pt x="201810" y="0"/>
                      </a:cubicBezTo>
                      <a:close/>
                      <a:moveTo>
                        <a:pt x="201810" y="439262"/>
                      </a:moveTo>
                      <a:cubicBezTo>
                        <a:pt x="200655" y="439262"/>
                        <a:pt x="200655" y="439262"/>
                        <a:pt x="199500" y="439262"/>
                      </a:cubicBezTo>
                      <a:cubicBezTo>
                        <a:pt x="171523" y="439262"/>
                        <a:pt x="144636" y="422951"/>
                        <a:pt x="131802" y="396154"/>
                      </a:cubicBezTo>
                      <a:lnTo>
                        <a:pt x="128337" y="390328"/>
                      </a:lnTo>
                      <a:lnTo>
                        <a:pt x="121343" y="390328"/>
                      </a:lnTo>
                      <a:cubicBezTo>
                        <a:pt x="81687" y="386830"/>
                        <a:pt x="51335" y="353046"/>
                        <a:pt x="51335" y="312260"/>
                      </a:cubicBezTo>
                      <a:cubicBezTo>
                        <a:pt x="51335" y="308769"/>
                        <a:pt x="51335" y="305272"/>
                        <a:pt x="52490" y="300614"/>
                      </a:cubicBezTo>
                      <a:lnTo>
                        <a:pt x="53645" y="293619"/>
                      </a:lnTo>
                      <a:lnTo>
                        <a:pt x="48961" y="288961"/>
                      </a:lnTo>
                      <a:cubicBezTo>
                        <a:pt x="33817" y="273812"/>
                        <a:pt x="25667" y="254004"/>
                        <a:pt x="25667" y="233031"/>
                      </a:cubicBezTo>
                      <a:cubicBezTo>
                        <a:pt x="25667" y="212059"/>
                        <a:pt x="33817" y="192251"/>
                        <a:pt x="48961" y="177104"/>
                      </a:cubicBezTo>
                      <a:lnTo>
                        <a:pt x="53645" y="172444"/>
                      </a:lnTo>
                      <a:lnTo>
                        <a:pt x="52490" y="165453"/>
                      </a:lnTo>
                      <a:cubicBezTo>
                        <a:pt x="51335" y="160792"/>
                        <a:pt x="51335" y="157296"/>
                        <a:pt x="51335" y="153801"/>
                      </a:cubicBezTo>
                      <a:cubicBezTo>
                        <a:pt x="51335" y="113020"/>
                        <a:pt x="82842" y="78065"/>
                        <a:pt x="121343" y="75735"/>
                      </a:cubicBezTo>
                      <a:lnTo>
                        <a:pt x="128337" y="75735"/>
                      </a:lnTo>
                      <a:lnTo>
                        <a:pt x="131802" y="69910"/>
                      </a:lnTo>
                      <a:cubicBezTo>
                        <a:pt x="141171" y="52432"/>
                        <a:pt x="155160" y="39615"/>
                        <a:pt x="173833" y="32625"/>
                      </a:cubicBezTo>
                      <a:cubicBezTo>
                        <a:pt x="181982" y="29129"/>
                        <a:pt x="191351" y="27964"/>
                        <a:pt x="199500" y="27964"/>
                      </a:cubicBezTo>
                      <a:cubicBezTo>
                        <a:pt x="200655" y="27964"/>
                        <a:pt x="200655" y="27964"/>
                        <a:pt x="201810" y="27964"/>
                      </a:cubicBezTo>
                      <a:cubicBezTo>
                        <a:pt x="206494" y="27964"/>
                        <a:pt x="211179" y="32625"/>
                        <a:pt x="211179" y="37285"/>
                      </a:cubicBezTo>
                      <a:lnTo>
                        <a:pt x="211179" y="160792"/>
                      </a:lnTo>
                      <a:lnTo>
                        <a:pt x="150475" y="160792"/>
                      </a:lnTo>
                      <a:lnTo>
                        <a:pt x="145855" y="156131"/>
                      </a:lnTo>
                      <a:cubicBezTo>
                        <a:pt x="148165" y="151471"/>
                        <a:pt x="149320" y="145645"/>
                        <a:pt x="149320" y="140984"/>
                      </a:cubicBezTo>
                      <a:cubicBezTo>
                        <a:pt x="149320" y="121176"/>
                        <a:pt x="133022" y="103699"/>
                        <a:pt x="113129" y="103699"/>
                      </a:cubicBezTo>
                      <a:cubicBezTo>
                        <a:pt x="93301" y="103699"/>
                        <a:pt x="77002" y="120011"/>
                        <a:pt x="77002" y="140984"/>
                      </a:cubicBezTo>
                      <a:cubicBezTo>
                        <a:pt x="77002" y="161957"/>
                        <a:pt x="93301" y="178270"/>
                        <a:pt x="113129" y="178270"/>
                      </a:cubicBezTo>
                      <a:cubicBezTo>
                        <a:pt x="117814" y="178270"/>
                        <a:pt x="122498" y="177104"/>
                        <a:pt x="127182" y="174774"/>
                      </a:cubicBezTo>
                      <a:lnTo>
                        <a:pt x="136486" y="184095"/>
                      </a:lnTo>
                      <a:cubicBezTo>
                        <a:pt x="138796" y="186425"/>
                        <a:pt x="142326" y="187591"/>
                        <a:pt x="145855" y="187591"/>
                      </a:cubicBezTo>
                      <a:lnTo>
                        <a:pt x="210024" y="187591"/>
                      </a:lnTo>
                      <a:lnTo>
                        <a:pt x="210024" y="221380"/>
                      </a:lnTo>
                      <a:lnTo>
                        <a:pt x="121343" y="221380"/>
                      </a:lnTo>
                      <a:cubicBezTo>
                        <a:pt x="116659" y="207398"/>
                        <a:pt x="102669" y="198077"/>
                        <a:pt x="87462" y="198077"/>
                      </a:cubicBezTo>
                      <a:cubicBezTo>
                        <a:pt x="67634" y="198077"/>
                        <a:pt x="51335" y="214389"/>
                        <a:pt x="51335" y="235362"/>
                      </a:cubicBezTo>
                      <a:cubicBezTo>
                        <a:pt x="51335" y="256335"/>
                        <a:pt x="67634" y="272647"/>
                        <a:pt x="87462" y="272647"/>
                      </a:cubicBezTo>
                      <a:cubicBezTo>
                        <a:pt x="102669" y="272647"/>
                        <a:pt x="115503" y="263326"/>
                        <a:pt x="121343" y="249344"/>
                      </a:cubicBezTo>
                      <a:lnTo>
                        <a:pt x="210024" y="249344"/>
                      </a:lnTo>
                      <a:lnTo>
                        <a:pt x="210024" y="281968"/>
                      </a:lnTo>
                      <a:lnTo>
                        <a:pt x="143481" y="281968"/>
                      </a:lnTo>
                      <a:cubicBezTo>
                        <a:pt x="140016" y="281968"/>
                        <a:pt x="136486" y="283134"/>
                        <a:pt x="134176" y="285464"/>
                      </a:cubicBezTo>
                      <a:lnTo>
                        <a:pt x="125963" y="291290"/>
                      </a:lnTo>
                      <a:cubicBezTo>
                        <a:pt x="121343" y="288961"/>
                        <a:pt x="116659" y="287793"/>
                        <a:pt x="111974" y="287793"/>
                      </a:cubicBezTo>
                      <a:cubicBezTo>
                        <a:pt x="92147" y="287793"/>
                        <a:pt x="75848" y="304104"/>
                        <a:pt x="75848" y="325081"/>
                      </a:cubicBezTo>
                      <a:cubicBezTo>
                        <a:pt x="75848" y="346051"/>
                        <a:pt x="92147" y="362363"/>
                        <a:pt x="111974" y="362363"/>
                      </a:cubicBezTo>
                      <a:cubicBezTo>
                        <a:pt x="131802" y="362363"/>
                        <a:pt x="148165" y="346051"/>
                        <a:pt x="148165" y="325081"/>
                      </a:cubicBezTo>
                      <a:cubicBezTo>
                        <a:pt x="148165" y="319255"/>
                        <a:pt x="147010" y="314596"/>
                        <a:pt x="144636" y="309931"/>
                      </a:cubicBezTo>
                      <a:lnTo>
                        <a:pt x="149320" y="305272"/>
                      </a:lnTo>
                      <a:lnTo>
                        <a:pt x="210024" y="305272"/>
                      </a:lnTo>
                      <a:lnTo>
                        <a:pt x="210024" y="431107"/>
                      </a:lnTo>
                      <a:cubicBezTo>
                        <a:pt x="210024" y="435772"/>
                        <a:pt x="206494" y="439262"/>
                        <a:pt x="201810" y="439262"/>
                      </a:cubicBezTo>
                      <a:close/>
                      <a:moveTo>
                        <a:pt x="111974" y="149140"/>
                      </a:moveTo>
                      <a:cubicBezTo>
                        <a:pt x="106135" y="149140"/>
                        <a:pt x="101515" y="144480"/>
                        <a:pt x="101515" y="138654"/>
                      </a:cubicBezTo>
                      <a:cubicBezTo>
                        <a:pt x="101515" y="132828"/>
                        <a:pt x="106135" y="128167"/>
                        <a:pt x="111974" y="128167"/>
                      </a:cubicBezTo>
                      <a:cubicBezTo>
                        <a:pt x="117814" y="128167"/>
                        <a:pt x="122498" y="132828"/>
                        <a:pt x="122498" y="138654"/>
                      </a:cubicBezTo>
                      <a:cubicBezTo>
                        <a:pt x="122498" y="144480"/>
                        <a:pt x="117814" y="149140"/>
                        <a:pt x="111974" y="149140"/>
                      </a:cubicBezTo>
                      <a:close/>
                      <a:moveTo>
                        <a:pt x="97985" y="233031"/>
                      </a:moveTo>
                      <a:cubicBezTo>
                        <a:pt x="97985" y="238857"/>
                        <a:pt x="93301" y="243518"/>
                        <a:pt x="87462" y="243518"/>
                      </a:cubicBezTo>
                      <a:cubicBezTo>
                        <a:pt x="81687" y="243518"/>
                        <a:pt x="77002" y="238857"/>
                        <a:pt x="77002" y="233031"/>
                      </a:cubicBezTo>
                      <a:cubicBezTo>
                        <a:pt x="77002" y="227206"/>
                        <a:pt x="81687" y="222545"/>
                        <a:pt x="87462" y="222545"/>
                      </a:cubicBezTo>
                      <a:cubicBezTo>
                        <a:pt x="93301" y="222545"/>
                        <a:pt x="97985" y="227206"/>
                        <a:pt x="97985" y="233031"/>
                      </a:cubicBezTo>
                      <a:close/>
                      <a:moveTo>
                        <a:pt x="122498" y="325081"/>
                      </a:moveTo>
                      <a:cubicBezTo>
                        <a:pt x="122498" y="330908"/>
                        <a:pt x="117814" y="335566"/>
                        <a:pt x="111974" y="335566"/>
                      </a:cubicBezTo>
                      <a:cubicBezTo>
                        <a:pt x="106135" y="335566"/>
                        <a:pt x="101515" y="330908"/>
                        <a:pt x="101515" y="325081"/>
                      </a:cubicBezTo>
                      <a:cubicBezTo>
                        <a:pt x="101515" y="319255"/>
                        <a:pt x="106135" y="314596"/>
                        <a:pt x="111974" y="314596"/>
                      </a:cubicBezTo>
                      <a:cubicBezTo>
                        <a:pt x="117814" y="314596"/>
                        <a:pt x="122498" y="319255"/>
                        <a:pt x="122498" y="325081"/>
                      </a:cubicBezTo>
                      <a:close/>
                    </a:path>
                  </a:pathLst>
                </a:custGeom>
                <a:solidFill>
                  <a:srgbClr val="2D5967"/>
                </a:solidFill>
                <a:ln w="641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67BF158-EA8D-4ED5-AEBE-AC294F3EF0E7}"/>
                    </a:ext>
                  </a:extLst>
                </p:cNvPr>
                <p:cNvSpPr/>
                <p:nvPr/>
              </p:nvSpPr>
              <p:spPr>
                <a:xfrm>
                  <a:off x="8590675" y="2397091"/>
                  <a:ext cx="236845" cy="467226"/>
                </a:xfrm>
                <a:custGeom>
                  <a:avLst/>
                  <a:gdLst>
                    <a:gd name="connsiteX0" fmla="*/ 236846 w 236845"/>
                    <a:gd name="connsiteY0" fmla="*/ 234197 h 467226"/>
                    <a:gd name="connsiteX1" fmla="*/ 211179 w 236845"/>
                    <a:gd name="connsiteY1" fmla="*/ 164287 h 467226"/>
                    <a:gd name="connsiteX2" fmla="*/ 211179 w 236845"/>
                    <a:gd name="connsiteY2" fmla="*/ 154966 h 467226"/>
                    <a:gd name="connsiteX3" fmla="*/ 123717 w 236845"/>
                    <a:gd name="connsiteY3" fmla="*/ 51267 h 467226"/>
                    <a:gd name="connsiteX4" fmla="*/ 71163 w 236845"/>
                    <a:gd name="connsiteY4" fmla="*/ 6991 h 467226"/>
                    <a:gd name="connsiteX5" fmla="*/ 33881 w 236845"/>
                    <a:gd name="connsiteY5" fmla="*/ 0 h 467226"/>
                    <a:gd name="connsiteX6" fmla="*/ 0 w 236845"/>
                    <a:gd name="connsiteY6" fmla="*/ 36120 h 467226"/>
                    <a:gd name="connsiteX7" fmla="*/ 0 w 236845"/>
                    <a:gd name="connsiteY7" fmla="*/ 431106 h 467226"/>
                    <a:gd name="connsiteX8" fmla="*/ 32662 w 236845"/>
                    <a:gd name="connsiteY8" fmla="*/ 467226 h 467226"/>
                    <a:gd name="connsiteX9" fmla="*/ 36191 w 236845"/>
                    <a:gd name="connsiteY9" fmla="*/ 467226 h 467226"/>
                    <a:gd name="connsiteX10" fmla="*/ 123717 w 236845"/>
                    <a:gd name="connsiteY10" fmla="*/ 417130 h 467226"/>
                    <a:gd name="connsiteX11" fmla="*/ 210023 w 236845"/>
                    <a:gd name="connsiteY11" fmla="*/ 313427 h 467226"/>
                    <a:gd name="connsiteX12" fmla="*/ 210023 w 236845"/>
                    <a:gd name="connsiteY12" fmla="*/ 304104 h 467226"/>
                    <a:gd name="connsiteX13" fmla="*/ 236846 w 236845"/>
                    <a:gd name="connsiteY13" fmla="*/ 234197 h 467226"/>
                    <a:gd name="connsiteX14" fmla="*/ 184356 w 236845"/>
                    <a:gd name="connsiteY14" fmla="*/ 301775 h 467226"/>
                    <a:gd name="connsiteX15" fmla="*/ 185511 w 236845"/>
                    <a:gd name="connsiteY15" fmla="*/ 313427 h 467226"/>
                    <a:gd name="connsiteX16" fmla="*/ 115503 w 236845"/>
                    <a:gd name="connsiteY16" fmla="*/ 391495 h 467226"/>
                    <a:gd name="connsiteX17" fmla="*/ 108509 w 236845"/>
                    <a:gd name="connsiteY17" fmla="*/ 391495 h 467226"/>
                    <a:gd name="connsiteX18" fmla="*/ 105044 w 236845"/>
                    <a:gd name="connsiteY18" fmla="*/ 398483 h 467226"/>
                    <a:gd name="connsiteX19" fmla="*/ 37346 w 236845"/>
                    <a:gd name="connsiteY19" fmla="*/ 441597 h 467226"/>
                    <a:gd name="connsiteX20" fmla="*/ 35036 w 236845"/>
                    <a:gd name="connsiteY20" fmla="*/ 441597 h 467226"/>
                    <a:gd name="connsiteX21" fmla="*/ 26822 w 236845"/>
                    <a:gd name="connsiteY21" fmla="*/ 432274 h 467226"/>
                    <a:gd name="connsiteX22" fmla="*/ 26822 w 236845"/>
                    <a:gd name="connsiteY22" fmla="*/ 306440 h 467226"/>
                    <a:gd name="connsiteX23" fmla="*/ 87526 w 236845"/>
                    <a:gd name="connsiteY23" fmla="*/ 306440 h 467226"/>
                    <a:gd name="connsiteX24" fmla="*/ 92210 w 236845"/>
                    <a:gd name="connsiteY24" fmla="*/ 311098 h 467226"/>
                    <a:gd name="connsiteX25" fmla="*/ 88680 w 236845"/>
                    <a:gd name="connsiteY25" fmla="*/ 326242 h 467226"/>
                    <a:gd name="connsiteX26" fmla="*/ 124872 w 236845"/>
                    <a:gd name="connsiteY26" fmla="*/ 363530 h 467226"/>
                    <a:gd name="connsiteX27" fmla="*/ 160998 w 236845"/>
                    <a:gd name="connsiteY27" fmla="*/ 326242 h 467226"/>
                    <a:gd name="connsiteX28" fmla="*/ 124872 w 236845"/>
                    <a:gd name="connsiteY28" fmla="*/ 288960 h 467226"/>
                    <a:gd name="connsiteX29" fmla="*/ 110883 w 236845"/>
                    <a:gd name="connsiteY29" fmla="*/ 292457 h 467226"/>
                    <a:gd name="connsiteX30" fmla="*/ 101514 w 236845"/>
                    <a:gd name="connsiteY30" fmla="*/ 283134 h 467226"/>
                    <a:gd name="connsiteX31" fmla="*/ 92210 w 236845"/>
                    <a:gd name="connsiteY31" fmla="*/ 279638 h 467226"/>
                    <a:gd name="connsiteX32" fmla="*/ 26822 w 236845"/>
                    <a:gd name="connsiteY32" fmla="*/ 279638 h 467226"/>
                    <a:gd name="connsiteX33" fmla="*/ 26822 w 236845"/>
                    <a:gd name="connsiteY33" fmla="*/ 247014 h 467226"/>
                    <a:gd name="connsiteX34" fmla="*/ 115503 w 236845"/>
                    <a:gd name="connsiteY34" fmla="*/ 247014 h 467226"/>
                    <a:gd name="connsiteX35" fmla="*/ 149384 w 236845"/>
                    <a:gd name="connsiteY35" fmla="*/ 270317 h 467226"/>
                    <a:gd name="connsiteX36" fmla="*/ 185511 w 236845"/>
                    <a:gd name="connsiteY36" fmla="*/ 233032 h 467226"/>
                    <a:gd name="connsiteX37" fmla="*/ 149384 w 236845"/>
                    <a:gd name="connsiteY37" fmla="*/ 195747 h 467226"/>
                    <a:gd name="connsiteX38" fmla="*/ 115503 w 236845"/>
                    <a:gd name="connsiteY38" fmla="*/ 219050 h 467226"/>
                    <a:gd name="connsiteX39" fmla="*/ 26822 w 236845"/>
                    <a:gd name="connsiteY39" fmla="*/ 219050 h 467226"/>
                    <a:gd name="connsiteX40" fmla="*/ 26822 w 236845"/>
                    <a:gd name="connsiteY40" fmla="*/ 185260 h 467226"/>
                    <a:gd name="connsiteX41" fmla="*/ 93365 w 236845"/>
                    <a:gd name="connsiteY41" fmla="*/ 185260 h 467226"/>
                    <a:gd name="connsiteX42" fmla="*/ 102669 w 236845"/>
                    <a:gd name="connsiteY42" fmla="*/ 181765 h 467226"/>
                    <a:gd name="connsiteX43" fmla="*/ 112038 w 236845"/>
                    <a:gd name="connsiteY43" fmla="*/ 172444 h 467226"/>
                    <a:gd name="connsiteX44" fmla="*/ 126027 w 236845"/>
                    <a:gd name="connsiteY44" fmla="*/ 175939 h 467226"/>
                    <a:gd name="connsiteX45" fmla="*/ 162218 w 236845"/>
                    <a:gd name="connsiteY45" fmla="*/ 138654 h 467226"/>
                    <a:gd name="connsiteX46" fmla="*/ 126027 w 236845"/>
                    <a:gd name="connsiteY46" fmla="*/ 101369 h 467226"/>
                    <a:gd name="connsiteX47" fmla="*/ 89836 w 236845"/>
                    <a:gd name="connsiteY47" fmla="*/ 138654 h 467226"/>
                    <a:gd name="connsiteX48" fmla="*/ 93365 w 236845"/>
                    <a:gd name="connsiteY48" fmla="*/ 153801 h 467226"/>
                    <a:gd name="connsiteX49" fmla="*/ 88680 w 236845"/>
                    <a:gd name="connsiteY49" fmla="*/ 158461 h 467226"/>
                    <a:gd name="connsiteX50" fmla="*/ 26822 w 236845"/>
                    <a:gd name="connsiteY50" fmla="*/ 158461 h 467226"/>
                    <a:gd name="connsiteX51" fmla="*/ 26822 w 236845"/>
                    <a:gd name="connsiteY51" fmla="*/ 37285 h 467226"/>
                    <a:gd name="connsiteX52" fmla="*/ 36191 w 236845"/>
                    <a:gd name="connsiteY52" fmla="*/ 27964 h 467226"/>
                    <a:gd name="connsiteX53" fmla="*/ 38501 w 236845"/>
                    <a:gd name="connsiteY53" fmla="*/ 27964 h 467226"/>
                    <a:gd name="connsiteX54" fmla="*/ 64168 w 236845"/>
                    <a:gd name="connsiteY54" fmla="*/ 32625 h 467226"/>
                    <a:gd name="connsiteX55" fmla="*/ 106198 w 236845"/>
                    <a:gd name="connsiteY55" fmla="*/ 69910 h 467226"/>
                    <a:gd name="connsiteX56" fmla="*/ 108509 w 236845"/>
                    <a:gd name="connsiteY56" fmla="*/ 75735 h 467226"/>
                    <a:gd name="connsiteX57" fmla="*/ 115503 w 236845"/>
                    <a:gd name="connsiteY57" fmla="*/ 75735 h 467226"/>
                    <a:gd name="connsiteX58" fmla="*/ 185511 w 236845"/>
                    <a:gd name="connsiteY58" fmla="*/ 153801 h 467226"/>
                    <a:gd name="connsiteX59" fmla="*/ 184356 w 236845"/>
                    <a:gd name="connsiteY59" fmla="*/ 165453 h 467226"/>
                    <a:gd name="connsiteX60" fmla="*/ 183200 w 236845"/>
                    <a:gd name="connsiteY60" fmla="*/ 172444 h 467226"/>
                    <a:gd name="connsiteX61" fmla="*/ 187885 w 236845"/>
                    <a:gd name="connsiteY61" fmla="*/ 177104 h 467226"/>
                    <a:gd name="connsiteX62" fmla="*/ 211179 w 236845"/>
                    <a:gd name="connsiteY62" fmla="*/ 233032 h 467226"/>
                    <a:gd name="connsiteX63" fmla="*/ 187885 w 236845"/>
                    <a:gd name="connsiteY63" fmla="*/ 288960 h 467226"/>
                    <a:gd name="connsiteX64" fmla="*/ 183200 w 236845"/>
                    <a:gd name="connsiteY64" fmla="*/ 293619 h 467226"/>
                    <a:gd name="connsiteX65" fmla="*/ 184356 w 236845"/>
                    <a:gd name="connsiteY65" fmla="*/ 301775 h 467226"/>
                    <a:gd name="connsiteX66" fmla="*/ 124872 w 236845"/>
                    <a:gd name="connsiteY66" fmla="*/ 315757 h 467226"/>
                    <a:gd name="connsiteX67" fmla="*/ 135331 w 236845"/>
                    <a:gd name="connsiteY67" fmla="*/ 326242 h 467226"/>
                    <a:gd name="connsiteX68" fmla="*/ 124872 w 236845"/>
                    <a:gd name="connsiteY68" fmla="*/ 336733 h 467226"/>
                    <a:gd name="connsiteX69" fmla="*/ 114348 w 236845"/>
                    <a:gd name="connsiteY69" fmla="*/ 326242 h 467226"/>
                    <a:gd name="connsiteX70" fmla="*/ 124872 w 236845"/>
                    <a:gd name="connsiteY70" fmla="*/ 315757 h 467226"/>
                    <a:gd name="connsiteX71" fmla="*/ 138861 w 236845"/>
                    <a:gd name="connsiteY71" fmla="*/ 234197 h 467226"/>
                    <a:gd name="connsiteX72" fmla="*/ 149384 w 236845"/>
                    <a:gd name="connsiteY72" fmla="*/ 223710 h 467226"/>
                    <a:gd name="connsiteX73" fmla="*/ 159844 w 236845"/>
                    <a:gd name="connsiteY73" fmla="*/ 234197 h 467226"/>
                    <a:gd name="connsiteX74" fmla="*/ 149384 w 236845"/>
                    <a:gd name="connsiteY74" fmla="*/ 244683 h 467226"/>
                    <a:gd name="connsiteX75" fmla="*/ 138861 w 236845"/>
                    <a:gd name="connsiteY75" fmla="*/ 234197 h 467226"/>
                    <a:gd name="connsiteX76" fmla="*/ 114348 w 236845"/>
                    <a:gd name="connsiteY76" fmla="*/ 139819 h 467226"/>
                    <a:gd name="connsiteX77" fmla="*/ 124872 w 236845"/>
                    <a:gd name="connsiteY77" fmla="*/ 129333 h 467226"/>
                    <a:gd name="connsiteX78" fmla="*/ 135331 w 236845"/>
                    <a:gd name="connsiteY78" fmla="*/ 139819 h 467226"/>
                    <a:gd name="connsiteX79" fmla="*/ 124872 w 236845"/>
                    <a:gd name="connsiteY79" fmla="*/ 150306 h 467226"/>
                    <a:gd name="connsiteX80" fmla="*/ 114348 w 236845"/>
                    <a:gd name="connsiteY80" fmla="*/ 139819 h 46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36845" h="467226">
                      <a:moveTo>
                        <a:pt x="236846" y="234197"/>
                      </a:moveTo>
                      <a:cubicBezTo>
                        <a:pt x="236846" y="208563"/>
                        <a:pt x="227541" y="184095"/>
                        <a:pt x="211179" y="164287"/>
                      </a:cubicBezTo>
                      <a:cubicBezTo>
                        <a:pt x="211179" y="160792"/>
                        <a:pt x="211179" y="158461"/>
                        <a:pt x="211179" y="154966"/>
                      </a:cubicBezTo>
                      <a:cubicBezTo>
                        <a:pt x="211179" y="102534"/>
                        <a:pt x="173832" y="58258"/>
                        <a:pt x="123717" y="51267"/>
                      </a:cubicBezTo>
                      <a:cubicBezTo>
                        <a:pt x="112038" y="31459"/>
                        <a:pt x="93365" y="16312"/>
                        <a:pt x="71163" y="6991"/>
                      </a:cubicBezTo>
                      <a:cubicBezTo>
                        <a:pt x="59548" y="2331"/>
                        <a:pt x="46715" y="0"/>
                        <a:pt x="33881" y="0"/>
                      </a:cubicBezTo>
                      <a:cubicBezTo>
                        <a:pt x="15208" y="0"/>
                        <a:pt x="0" y="16312"/>
                        <a:pt x="0" y="36120"/>
                      </a:cubicBezTo>
                      <a:lnTo>
                        <a:pt x="0" y="431106"/>
                      </a:lnTo>
                      <a:cubicBezTo>
                        <a:pt x="0" y="450915"/>
                        <a:pt x="13988" y="466065"/>
                        <a:pt x="32662" y="467226"/>
                      </a:cubicBezTo>
                      <a:cubicBezTo>
                        <a:pt x="33881" y="467226"/>
                        <a:pt x="35036" y="467226"/>
                        <a:pt x="36191" y="467226"/>
                      </a:cubicBezTo>
                      <a:cubicBezTo>
                        <a:pt x="72382" y="467226"/>
                        <a:pt x="105044" y="448585"/>
                        <a:pt x="123717" y="417130"/>
                      </a:cubicBezTo>
                      <a:cubicBezTo>
                        <a:pt x="172677" y="410136"/>
                        <a:pt x="210023" y="365860"/>
                        <a:pt x="210023" y="313427"/>
                      </a:cubicBezTo>
                      <a:cubicBezTo>
                        <a:pt x="210023" y="311098"/>
                        <a:pt x="210023" y="307601"/>
                        <a:pt x="210023" y="304104"/>
                      </a:cubicBezTo>
                      <a:cubicBezTo>
                        <a:pt x="227541" y="284299"/>
                        <a:pt x="236846" y="259831"/>
                        <a:pt x="236846" y="234197"/>
                      </a:cubicBezTo>
                      <a:close/>
                      <a:moveTo>
                        <a:pt x="184356" y="301775"/>
                      </a:moveTo>
                      <a:cubicBezTo>
                        <a:pt x="185511" y="306440"/>
                        <a:pt x="185511" y="309930"/>
                        <a:pt x="185511" y="313427"/>
                      </a:cubicBezTo>
                      <a:cubicBezTo>
                        <a:pt x="185511" y="354207"/>
                        <a:pt x="155159" y="387998"/>
                        <a:pt x="115503" y="391495"/>
                      </a:cubicBezTo>
                      <a:lnTo>
                        <a:pt x="108509" y="391495"/>
                      </a:lnTo>
                      <a:lnTo>
                        <a:pt x="105044" y="398483"/>
                      </a:lnTo>
                      <a:cubicBezTo>
                        <a:pt x="92210" y="425286"/>
                        <a:pt x="65323" y="441597"/>
                        <a:pt x="37346" y="441597"/>
                      </a:cubicBezTo>
                      <a:cubicBezTo>
                        <a:pt x="36191" y="441597"/>
                        <a:pt x="36191" y="441597"/>
                        <a:pt x="35036" y="441597"/>
                      </a:cubicBezTo>
                      <a:cubicBezTo>
                        <a:pt x="30352" y="441597"/>
                        <a:pt x="26822" y="436932"/>
                        <a:pt x="26822" y="432274"/>
                      </a:cubicBezTo>
                      <a:lnTo>
                        <a:pt x="26822" y="306440"/>
                      </a:lnTo>
                      <a:lnTo>
                        <a:pt x="87526" y="306440"/>
                      </a:lnTo>
                      <a:lnTo>
                        <a:pt x="92210" y="311098"/>
                      </a:lnTo>
                      <a:cubicBezTo>
                        <a:pt x="89836" y="315757"/>
                        <a:pt x="88680" y="321583"/>
                        <a:pt x="88680" y="326242"/>
                      </a:cubicBezTo>
                      <a:cubicBezTo>
                        <a:pt x="88680" y="346051"/>
                        <a:pt x="105044" y="363530"/>
                        <a:pt x="124872" y="363530"/>
                      </a:cubicBezTo>
                      <a:cubicBezTo>
                        <a:pt x="144699" y="363530"/>
                        <a:pt x="160998" y="347219"/>
                        <a:pt x="160998" y="326242"/>
                      </a:cubicBezTo>
                      <a:cubicBezTo>
                        <a:pt x="160998" y="305272"/>
                        <a:pt x="144699" y="288960"/>
                        <a:pt x="124872" y="288960"/>
                      </a:cubicBezTo>
                      <a:cubicBezTo>
                        <a:pt x="120187" y="288960"/>
                        <a:pt x="115503" y="290122"/>
                        <a:pt x="110883" y="292457"/>
                      </a:cubicBezTo>
                      <a:lnTo>
                        <a:pt x="101514" y="283134"/>
                      </a:lnTo>
                      <a:cubicBezTo>
                        <a:pt x="99204" y="280804"/>
                        <a:pt x="95675" y="279638"/>
                        <a:pt x="92210" y="279638"/>
                      </a:cubicBezTo>
                      <a:lnTo>
                        <a:pt x="26822" y="279638"/>
                      </a:lnTo>
                      <a:lnTo>
                        <a:pt x="26822" y="247014"/>
                      </a:lnTo>
                      <a:lnTo>
                        <a:pt x="115503" y="247014"/>
                      </a:lnTo>
                      <a:cubicBezTo>
                        <a:pt x="120187" y="260995"/>
                        <a:pt x="134176" y="270317"/>
                        <a:pt x="149384" y="270317"/>
                      </a:cubicBezTo>
                      <a:cubicBezTo>
                        <a:pt x="169212" y="270317"/>
                        <a:pt x="185511" y="254005"/>
                        <a:pt x="185511" y="233032"/>
                      </a:cubicBezTo>
                      <a:cubicBezTo>
                        <a:pt x="185511" y="212059"/>
                        <a:pt x="169212" y="195747"/>
                        <a:pt x="149384" y="195747"/>
                      </a:cubicBezTo>
                      <a:cubicBezTo>
                        <a:pt x="134176" y="195747"/>
                        <a:pt x="121343" y="205068"/>
                        <a:pt x="115503" y="219050"/>
                      </a:cubicBezTo>
                      <a:lnTo>
                        <a:pt x="26822" y="219050"/>
                      </a:lnTo>
                      <a:lnTo>
                        <a:pt x="26822" y="185260"/>
                      </a:lnTo>
                      <a:lnTo>
                        <a:pt x="93365" y="185260"/>
                      </a:lnTo>
                      <a:cubicBezTo>
                        <a:pt x="96830" y="185260"/>
                        <a:pt x="100360" y="184095"/>
                        <a:pt x="102669" y="181765"/>
                      </a:cubicBezTo>
                      <a:lnTo>
                        <a:pt x="112038" y="172444"/>
                      </a:lnTo>
                      <a:cubicBezTo>
                        <a:pt x="116658" y="174774"/>
                        <a:pt x="121343" y="175939"/>
                        <a:pt x="126027" y="175939"/>
                      </a:cubicBezTo>
                      <a:cubicBezTo>
                        <a:pt x="145855" y="175939"/>
                        <a:pt x="162218" y="159627"/>
                        <a:pt x="162218" y="138654"/>
                      </a:cubicBezTo>
                      <a:cubicBezTo>
                        <a:pt x="162218" y="117681"/>
                        <a:pt x="145855" y="101369"/>
                        <a:pt x="126027" y="101369"/>
                      </a:cubicBezTo>
                      <a:cubicBezTo>
                        <a:pt x="106198" y="101369"/>
                        <a:pt x="89836" y="117681"/>
                        <a:pt x="89836" y="138654"/>
                      </a:cubicBezTo>
                      <a:cubicBezTo>
                        <a:pt x="89836" y="144480"/>
                        <a:pt x="90990" y="149140"/>
                        <a:pt x="93365" y="153801"/>
                      </a:cubicBezTo>
                      <a:lnTo>
                        <a:pt x="88680" y="158461"/>
                      </a:lnTo>
                      <a:lnTo>
                        <a:pt x="26822" y="158461"/>
                      </a:lnTo>
                      <a:lnTo>
                        <a:pt x="26822" y="37285"/>
                      </a:lnTo>
                      <a:cubicBezTo>
                        <a:pt x="26822" y="32625"/>
                        <a:pt x="30352" y="27964"/>
                        <a:pt x="36191" y="27964"/>
                      </a:cubicBezTo>
                      <a:cubicBezTo>
                        <a:pt x="37346" y="27964"/>
                        <a:pt x="37346" y="27964"/>
                        <a:pt x="38501" y="27964"/>
                      </a:cubicBezTo>
                      <a:cubicBezTo>
                        <a:pt x="46715" y="27964"/>
                        <a:pt x="56019" y="29129"/>
                        <a:pt x="64168" y="32625"/>
                      </a:cubicBezTo>
                      <a:cubicBezTo>
                        <a:pt x="81686" y="39616"/>
                        <a:pt x="96830" y="52432"/>
                        <a:pt x="106198" y="69910"/>
                      </a:cubicBezTo>
                      <a:lnTo>
                        <a:pt x="108509" y="75735"/>
                      </a:lnTo>
                      <a:lnTo>
                        <a:pt x="115503" y="75735"/>
                      </a:lnTo>
                      <a:cubicBezTo>
                        <a:pt x="155159" y="79231"/>
                        <a:pt x="185511" y="113020"/>
                        <a:pt x="185511" y="153801"/>
                      </a:cubicBezTo>
                      <a:cubicBezTo>
                        <a:pt x="185511" y="157297"/>
                        <a:pt x="185511" y="160792"/>
                        <a:pt x="184356" y="165453"/>
                      </a:cubicBezTo>
                      <a:lnTo>
                        <a:pt x="183200" y="172444"/>
                      </a:lnTo>
                      <a:lnTo>
                        <a:pt x="187885" y="177104"/>
                      </a:lnTo>
                      <a:cubicBezTo>
                        <a:pt x="203029" y="192251"/>
                        <a:pt x="211179" y="212059"/>
                        <a:pt x="211179" y="233032"/>
                      </a:cubicBezTo>
                      <a:cubicBezTo>
                        <a:pt x="211179" y="254005"/>
                        <a:pt x="203029" y="273812"/>
                        <a:pt x="187885" y="288960"/>
                      </a:cubicBezTo>
                      <a:lnTo>
                        <a:pt x="183200" y="293619"/>
                      </a:lnTo>
                      <a:lnTo>
                        <a:pt x="184356" y="301775"/>
                      </a:lnTo>
                      <a:close/>
                      <a:moveTo>
                        <a:pt x="124872" y="315757"/>
                      </a:moveTo>
                      <a:cubicBezTo>
                        <a:pt x="130711" y="315757"/>
                        <a:pt x="135331" y="320422"/>
                        <a:pt x="135331" y="326242"/>
                      </a:cubicBezTo>
                      <a:cubicBezTo>
                        <a:pt x="135331" y="332068"/>
                        <a:pt x="130711" y="336733"/>
                        <a:pt x="124872" y="336733"/>
                      </a:cubicBezTo>
                      <a:cubicBezTo>
                        <a:pt x="119032" y="336733"/>
                        <a:pt x="114348" y="332068"/>
                        <a:pt x="114348" y="326242"/>
                      </a:cubicBezTo>
                      <a:cubicBezTo>
                        <a:pt x="114348" y="320422"/>
                        <a:pt x="119032" y="315757"/>
                        <a:pt x="124872" y="315757"/>
                      </a:cubicBezTo>
                      <a:close/>
                      <a:moveTo>
                        <a:pt x="138861" y="234197"/>
                      </a:moveTo>
                      <a:cubicBezTo>
                        <a:pt x="138861" y="228371"/>
                        <a:pt x="143545" y="223710"/>
                        <a:pt x="149384" y="223710"/>
                      </a:cubicBezTo>
                      <a:cubicBezTo>
                        <a:pt x="155159" y="223710"/>
                        <a:pt x="159844" y="228371"/>
                        <a:pt x="159844" y="234197"/>
                      </a:cubicBezTo>
                      <a:cubicBezTo>
                        <a:pt x="159844" y="240023"/>
                        <a:pt x="155159" y="244683"/>
                        <a:pt x="149384" y="244683"/>
                      </a:cubicBezTo>
                      <a:cubicBezTo>
                        <a:pt x="143545" y="244683"/>
                        <a:pt x="138861" y="240023"/>
                        <a:pt x="138861" y="234197"/>
                      </a:cubicBezTo>
                      <a:close/>
                      <a:moveTo>
                        <a:pt x="114348" y="139819"/>
                      </a:moveTo>
                      <a:cubicBezTo>
                        <a:pt x="114348" y="133993"/>
                        <a:pt x="119032" y="129333"/>
                        <a:pt x="124872" y="129333"/>
                      </a:cubicBezTo>
                      <a:cubicBezTo>
                        <a:pt x="130711" y="129333"/>
                        <a:pt x="135331" y="133993"/>
                        <a:pt x="135331" y="139819"/>
                      </a:cubicBezTo>
                      <a:cubicBezTo>
                        <a:pt x="135331" y="145645"/>
                        <a:pt x="130711" y="150306"/>
                        <a:pt x="124872" y="150306"/>
                      </a:cubicBezTo>
                      <a:cubicBezTo>
                        <a:pt x="119032" y="150306"/>
                        <a:pt x="114348" y="145645"/>
                        <a:pt x="114348" y="139819"/>
                      </a:cubicBezTo>
                      <a:close/>
                    </a:path>
                  </a:pathLst>
                </a:custGeom>
                <a:solidFill>
                  <a:srgbClr val="2D5967"/>
                </a:solidFill>
                <a:ln w="6417" cap="flat">
                  <a:noFill/>
                  <a:prstDash val="solid"/>
                  <a:miter/>
                </a:ln>
              </p:spPr>
              <p:txBody>
                <a:bodyPr rtlCol="0" anchor="ctr"/>
                <a:lstStyle/>
                <a:p>
                  <a:endParaRPr lang="en-US"/>
                </a:p>
              </p:txBody>
            </p:sp>
          </p:grpSp>
        </p:grpSp>
        <p:grpSp>
          <p:nvGrpSpPr>
            <p:cNvPr id="30" name="Graphic 3">
              <a:extLst>
                <a:ext uri="{FF2B5EF4-FFF2-40B4-BE49-F238E27FC236}">
                  <a16:creationId xmlns:a16="http://schemas.microsoft.com/office/drawing/2014/main" id="{7F5ACD3C-E1ED-4EAD-A17F-D78C206C21E9}"/>
                </a:ext>
              </a:extLst>
            </p:cNvPr>
            <p:cNvGrpSpPr/>
            <p:nvPr/>
          </p:nvGrpSpPr>
          <p:grpSpPr>
            <a:xfrm>
              <a:off x="8376160" y="2882387"/>
              <a:ext cx="423511" cy="237423"/>
              <a:chOff x="8376160" y="2882387"/>
              <a:chExt cx="423511" cy="237423"/>
            </a:xfrm>
            <a:solidFill>
              <a:srgbClr val="000000"/>
            </a:solidFill>
          </p:grpSpPr>
          <p:sp>
            <p:nvSpPr>
              <p:cNvPr id="31" name="TextBox 30">
                <a:extLst>
                  <a:ext uri="{FF2B5EF4-FFF2-40B4-BE49-F238E27FC236}">
                    <a16:creationId xmlns:a16="http://schemas.microsoft.com/office/drawing/2014/main" id="{58431E58-B4CF-4DE0-BF5D-9C193506F7B9}"/>
                  </a:ext>
                </a:extLst>
              </p:cNvPr>
              <p:cNvSpPr txBox="1"/>
              <p:nvPr/>
            </p:nvSpPr>
            <p:spPr>
              <a:xfrm>
                <a:off x="8292035" y="2836667"/>
                <a:ext cx="593557" cy="226193"/>
              </a:xfrm>
              <a:prstGeom prst="rect">
                <a:avLst/>
              </a:prstGeom>
              <a:noFill/>
            </p:spPr>
            <p:txBody>
              <a:bodyPr wrap="none" rtlCol="0">
                <a:spAutoFit/>
              </a:bodyPr>
              <a:lstStyle/>
              <a:p>
                <a:pPr algn="l"/>
                <a:r>
                  <a:rPr lang="en-US" sz="808" spc="0" baseline="0" dirty="0">
                    <a:solidFill>
                      <a:srgbClr val="000000"/>
                    </a:solidFill>
                    <a:latin typeface="Oracle Sans"/>
                    <a:cs typeface="Oracle Sans"/>
                    <a:sym typeface="Oracle Sans"/>
                    <a:rtl val="0"/>
                  </a:rPr>
                  <a:t>Machine</a:t>
                </a:r>
              </a:p>
            </p:txBody>
          </p:sp>
          <p:sp>
            <p:nvSpPr>
              <p:cNvPr id="32" name="TextBox 31">
                <a:extLst>
                  <a:ext uri="{FF2B5EF4-FFF2-40B4-BE49-F238E27FC236}">
                    <a16:creationId xmlns:a16="http://schemas.microsoft.com/office/drawing/2014/main" id="{363D963C-7463-4E26-A35D-20E516DC7290}"/>
                  </a:ext>
                </a:extLst>
              </p:cNvPr>
              <p:cNvSpPr txBox="1"/>
              <p:nvPr/>
            </p:nvSpPr>
            <p:spPr>
              <a:xfrm>
                <a:off x="8284720" y="2939337"/>
                <a:ext cx="606391" cy="226193"/>
              </a:xfrm>
              <a:prstGeom prst="rect">
                <a:avLst/>
              </a:prstGeom>
              <a:noFill/>
            </p:spPr>
            <p:txBody>
              <a:bodyPr wrap="none" rtlCol="0">
                <a:spAutoFit/>
              </a:bodyPr>
              <a:lstStyle/>
              <a:p>
                <a:pPr algn="l"/>
                <a:r>
                  <a:rPr lang="en-US" sz="808" spc="0" baseline="0">
                    <a:solidFill>
                      <a:srgbClr val="000000"/>
                    </a:solidFill>
                    <a:latin typeface="Oracle Sans"/>
                    <a:cs typeface="Oracle Sans"/>
                    <a:sym typeface="Oracle Sans"/>
                    <a:rtl val="0"/>
                  </a:rPr>
                  <a:t>Learning</a:t>
                </a:r>
              </a:p>
            </p:txBody>
          </p:sp>
        </p:grpSp>
      </p:grpSp>
      <p:grpSp>
        <p:nvGrpSpPr>
          <p:cNvPr id="43" name="Graphic 2">
            <a:extLst>
              <a:ext uri="{FF2B5EF4-FFF2-40B4-BE49-F238E27FC236}">
                <a16:creationId xmlns:a16="http://schemas.microsoft.com/office/drawing/2014/main" id="{A62D0B02-5915-4523-AC6F-79CB2D7B0B65}"/>
              </a:ext>
            </a:extLst>
          </p:cNvPr>
          <p:cNvGrpSpPr/>
          <p:nvPr/>
        </p:nvGrpSpPr>
        <p:grpSpPr>
          <a:xfrm>
            <a:off x="4588182" y="5016601"/>
            <a:ext cx="453454" cy="858676"/>
            <a:chOff x="3965914" y="2312468"/>
            <a:chExt cx="453454" cy="858676"/>
          </a:xfrm>
        </p:grpSpPr>
        <p:grpSp>
          <p:nvGrpSpPr>
            <p:cNvPr id="44" name="Graphic 2">
              <a:extLst>
                <a:ext uri="{FF2B5EF4-FFF2-40B4-BE49-F238E27FC236}">
                  <a16:creationId xmlns:a16="http://schemas.microsoft.com/office/drawing/2014/main" id="{CD30ADB9-7CDD-43FC-A7D2-CADD09C3795E}"/>
                </a:ext>
              </a:extLst>
            </p:cNvPr>
            <p:cNvGrpSpPr/>
            <p:nvPr/>
          </p:nvGrpSpPr>
          <p:grpSpPr>
            <a:xfrm>
              <a:off x="3965914" y="2312468"/>
              <a:ext cx="453454" cy="513347"/>
              <a:chOff x="3965914" y="2312468"/>
              <a:chExt cx="453454" cy="513347"/>
            </a:xfrm>
          </p:grpSpPr>
          <p:grpSp>
            <p:nvGrpSpPr>
              <p:cNvPr id="49" name="Graphic 2">
                <a:extLst>
                  <a:ext uri="{FF2B5EF4-FFF2-40B4-BE49-F238E27FC236}">
                    <a16:creationId xmlns:a16="http://schemas.microsoft.com/office/drawing/2014/main" id="{80427FA9-C726-4516-8F95-523212E26F54}"/>
                  </a:ext>
                </a:extLst>
              </p:cNvPr>
              <p:cNvGrpSpPr/>
              <p:nvPr/>
            </p:nvGrpSpPr>
            <p:grpSpPr>
              <a:xfrm>
                <a:off x="3965914" y="2312468"/>
                <a:ext cx="453454" cy="513347"/>
                <a:chOff x="3965914" y="2312468"/>
                <a:chExt cx="453454" cy="513347"/>
              </a:xfrm>
              <a:solidFill>
                <a:srgbClr val="FFFFFF"/>
              </a:solidFill>
            </p:grpSpPr>
            <p:sp>
              <p:nvSpPr>
                <p:cNvPr id="55" name="Freeform: Shape 54">
                  <a:extLst>
                    <a:ext uri="{FF2B5EF4-FFF2-40B4-BE49-F238E27FC236}">
                      <a16:creationId xmlns:a16="http://schemas.microsoft.com/office/drawing/2014/main" id="{6DB3D814-3C4D-4624-A4CC-C589361E2967}"/>
                    </a:ext>
                  </a:extLst>
                </p:cNvPr>
                <p:cNvSpPr/>
                <p:nvPr/>
              </p:nvSpPr>
              <p:spPr>
                <a:xfrm>
                  <a:off x="3969710" y="2318577"/>
                  <a:ext cx="438679" cy="499936"/>
                </a:xfrm>
                <a:custGeom>
                  <a:avLst/>
                  <a:gdLst>
                    <a:gd name="connsiteX0" fmla="*/ 331256 w 438679"/>
                    <a:gd name="connsiteY0" fmla="*/ 499936 h 499936"/>
                    <a:gd name="connsiteX1" fmla="*/ 227489 w 438679"/>
                    <a:gd name="connsiteY1" fmla="*/ 475546 h 499936"/>
                    <a:gd name="connsiteX2" fmla="*/ 223825 w 438679"/>
                    <a:gd name="connsiteY2" fmla="*/ 471888 h 499936"/>
                    <a:gd name="connsiteX3" fmla="*/ 223825 w 438679"/>
                    <a:gd name="connsiteY3" fmla="*/ 418237 h 499936"/>
                    <a:gd name="connsiteX4" fmla="*/ 80999 w 438679"/>
                    <a:gd name="connsiteY4" fmla="*/ 418237 h 499936"/>
                    <a:gd name="connsiteX5" fmla="*/ 18742 w 438679"/>
                    <a:gd name="connsiteY5" fmla="*/ 390195 h 499936"/>
                    <a:gd name="connsiteX6" fmla="*/ 429 w 438679"/>
                    <a:gd name="connsiteY6" fmla="*/ 326791 h 499936"/>
                    <a:gd name="connsiteX7" fmla="*/ 45597 w 438679"/>
                    <a:gd name="connsiteY7" fmla="*/ 260941 h 499936"/>
                    <a:gd name="connsiteX8" fmla="*/ 71232 w 438679"/>
                    <a:gd name="connsiteY8" fmla="*/ 251187 h 499936"/>
                    <a:gd name="connsiteX9" fmla="*/ 121283 w 438679"/>
                    <a:gd name="connsiteY9" fmla="*/ 202413 h 499936"/>
                    <a:gd name="connsiteX10" fmla="*/ 145699 w 438679"/>
                    <a:gd name="connsiteY10" fmla="*/ 198755 h 499936"/>
                    <a:gd name="connsiteX11" fmla="*/ 172554 w 438679"/>
                    <a:gd name="connsiteY11" fmla="*/ 203632 h 499936"/>
                    <a:gd name="connsiteX12" fmla="*/ 165232 w 438679"/>
                    <a:gd name="connsiteY12" fmla="*/ 196317 h 499936"/>
                    <a:gd name="connsiteX13" fmla="*/ 155466 w 438679"/>
                    <a:gd name="connsiteY13" fmla="*/ 134131 h 499936"/>
                    <a:gd name="connsiteX14" fmla="*/ 159130 w 438679"/>
                    <a:gd name="connsiteY14" fmla="*/ 120720 h 499936"/>
                    <a:gd name="connsiteX15" fmla="*/ 160349 w 438679"/>
                    <a:gd name="connsiteY15" fmla="*/ 117056 h 499936"/>
                    <a:gd name="connsiteX16" fmla="*/ 160349 w 438679"/>
                    <a:gd name="connsiteY16" fmla="*/ 115837 h 499936"/>
                    <a:gd name="connsiteX17" fmla="*/ 157904 w 438679"/>
                    <a:gd name="connsiteY17" fmla="*/ 113398 h 499936"/>
                    <a:gd name="connsiteX18" fmla="*/ 149364 w 438679"/>
                    <a:gd name="connsiteY18" fmla="*/ 99987 h 499936"/>
                    <a:gd name="connsiteX19" fmla="*/ 139597 w 438679"/>
                    <a:gd name="connsiteY19" fmla="*/ 79261 h 499936"/>
                    <a:gd name="connsiteX20" fmla="*/ 137152 w 438679"/>
                    <a:gd name="connsiteY20" fmla="*/ 74384 h 499936"/>
                    <a:gd name="connsiteX21" fmla="*/ 134714 w 438679"/>
                    <a:gd name="connsiteY21" fmla="*/ 68282 h 499936"/>
                    <a:gd name="connsiteX22" fmla="*/ 133495 w 438679"/>
                    <a:gd name="connsiteY22" fmla="*/ 64624 h 499936"/>
                    <a:gd name="connsiteX23" fmla="*/ 126167 w 438679"/>
                    <a:gd name="connsiteY23" fmla="*/ 54870 h 499936"/>
                    <a:gd name="connsiteX24" fmla="*/ 123728 w 438679"/>
                    <a:gd name="connsiteY24" fmla="*/ 51213 h 499936"/>
                    <a:gd name="connsiteX25" fmla="*/ 121283 w 438679"/>
                    <a:gd name="connsiteY25" fmla="*/ 48775 h 499936"/>
                    <a:gd name="connsiteX26" fmla="*/ 109079 w 438679"/>
                    <a:gd name="connsiteY26" fmla="*/ 13411 h 499936"/>
                    <a:gd name="connsiteX27" fmla="*/ 122503 w 438679"/>
                    <a:gd name="connsiteY27" fmla="*/ 1219 h 499936"/>
                    <a:gd name="connsiteX28" fmla="*/ 132269 w 438679"/>
                    <a:gd name="connsiteY28" fmla="*/ 0 h 499936"/>
                    <a:gd name="connsiteX29" fmla="*/ 171335 w 438679"/>
                    <a:gd name="connsiteY29" fmla="*/ 12192 h 499936"/>
                    <a:gd name="connsiteX30" fmla="*/ 176218 w 438679"/>
                    <a:gd name="connsiteY30" fmla="*/ 15850 h 499936"/>
                    <a:gd name="connsiteX31" fmla="*/ 179882 w 438679"/>
                    <a:gd name="connsiteY31" fmla="*/ 18295 h 499936"/>
                    <a:gd name="connsiteX32" fmla="*/ 232372 w 438679"/>
                    <a:gd name="connsiteY32" fmla="*/ 30486 h 499936"/>
                    <a:gd name="connsiteX33" fmla="*/ 311723 w 438679"/>
                    <a:gd name="connsiteY33" fmla="*/ 98768 h 499936"/>
                    <a:gd name="connsiteX34" fmla="*/ 319044 w 438679"/>
                    <a:gd name="connsiteY34" fmla="*/ 113398 h 499936"/>
                    <a:gd name="connsiteX35" fmla="*/ 322708 w 438679"/>
                    <a:gd name="connsiteY35" fmla="*/ 120720 h 499936"/>
                    <a:gd name="connsiteX36" fmla="*/ 339796 w 438679"/>
                    <a:gd name="connsiteY36" fmla="*/ 152419 h 499936"/>
                    <a:gd name="connsiteX37" fmla="*/ 342241 w 438679"/>
                    <a:gd name="connsiteY37" fmla="*/ 157296 h 499936"/>
                    <a:gd name="connsiteX38" fmla="*/ 348343 w 438679"/>
                    <a:gd name="connsiteY38" fmla="*/ 165831 h 499936"/>
                    <a:gd name="connsiteX39" fmla="*/ 358110 w 438679"/>
                    <a:gd name="connsiteY39" fmla="*/ 169488 h 499936"/>
                    <a:gd name="connsiteX40" fmla="*/ 365432 w 438679"/>
                    <a:gd name="connsiteY40" fmla="*/ 171933 h 499936"/>
                    <a:gd name="connsiteX41" fmla="*/ 386184 w 438679"/>
                    <a:gd name="connsiteY41" fmla="*/ 181686 h 499936"/>
                    <a:gd name="connsiteX42" fmla="*/ 424030 w 438679"/>
                    <a:gd name="connsiteY42" fmla="*/ 209728 h 499936"/>
                    <a:gd name="connsiteX43" fmla="*/ 426468 w 438679"/>
                    <a:gd name="connsiteY43" fmla="*/ 220701 h 499936"/>
                    <a:gd name="connsiteX44" fmla="*/ 414264 w 438679"/>
                    <a:gd name="connsiteY44" fmla="*/ 228023 h 499936"/>
                    <a:gd name="connsiteX45" fmla="*/ 411825 w 438679"/>
                    <a:gd name="connsiteY45" fmla="*/ 228023 h 499936"/>
                    <a:gd name="connsiteX46" fmla="*/ 399614 w 438679"/>
                    <a:gd name="connsiteY46" fmla="*/ 229242 h 499936"/>
                    <a:gd name="connsiteX47" fmla="*/ 389848 w 438679"/>
                    <a:gd name="connsiteY47" fmla="*/ 230461 h 499936"/>
                    <a:gd name="connsiteX48" fmla="*/ 388628 w 438679"/>
                    <a:gd name="connsiteY48" fmla="*/ 230461 h 499936"/>
                    <a:gd name="connsiteX49" fmla="*/ 394731 w 438679"/>
                    <a:gd name="connsiteY49" fmla="*/ 232899 h 499936"/>
                    <a:gd name="connsiteX50" fmla="*/ 397175 w 438679"/>
                    <a:gd name="connsiteY50" fmla="*/ 234119 h 499936"/>
                    <a:gd name="connsiteX51" fmla="*/ 403278 w 438679"/>
                    <a:gd name="connsiteY51" fmla="*/ 236557 h 499936"/>
                    <a:gd name="connsiteX52" fmla="*/ 427694 w 438679"/>
                    <a:gd name="connsiteY52" fmla="*/ 256064 h 499936"/>
                    <a:gd name="connsiteX53" fmla="*/ 433797 w 438679"/>
                    <a:gd name="connsiteY53" fmla="*/ 260941 h 499936"/>
                    <a:gd name="connsiteX54" fmla="*/ 437460 w 438679"/>
                    <a:gd name="connsiteY54" fmla="*/ 265818 h 499936"/>
                    <a:gd name="connsiteX55" fmla="*/ 438680 w 438679"/>
                    <a:gd name="connsiteY55" fmla="*/ 271914 h 499936"/>
                    <a:gd name="connsiteX56" fmla="*/ 437460 w 438679"/>
                    <a:gd name="connsiteY56" fmla="*/ 281674 h 499936"/>
                    <a:gd name="connsiteX57" fmla="*/ 433797 w 438679"/>
                    <a:gd name="connsiteY57" fmla="*/ 293866 h 499936"/>
                    <a:gd name="connsiteX58" fmla="*/ 433797 w 438679"/>
                    <a:gd name="connsiteY58" fmla="*/ 470669 h 499936"/>
                    <a:gd name="connsiteX59" fmla="*/ 427694 w 438679"/>
                    <a:gd name="connsiteY59" fmla="*/ 475546 h 499936"/>
                    <a:gd name="connsiteX60" fmla="*/ 331256 w 438679"/>
                    <a:gd name="connsiteY60" fmla="*/ 499936 h 499936"/>
                    <a:gd name="connsiteX61" fmla="*/ 222606 w 438679"/>
                    <a:gd name="connsiteY61" fmla="*/ 223139 h 499936"/>
                    <a:gd name="connsiteX62" fmla="*/ 254343 w 438679"/>
                    <a:gd name="connsiteY62" fmla="*/ 230461 h 499936"/>
                    <a:gd name="connsiteX63" fmla="*/ 232372 w 438679"/>
                    <a:gd name="connsiteY63" fmla="*/ 215824 h 499936"/>
                    <a:gd name="connsiteX64" fmla="*/ 229933 w 438679"/>
                    <a:gd name="connsiteY64" fmla="*/ 213386 h 499936"/>
                    <a:gd name="connsiteX65" fmla="*/ 209181 w 438679"/>
                    <a:gd name="connsiteY65" fmla="*/ 191440 h 499936"/>
                    <a:gd name="connsiteX66" fmla="*/ 196970 w 438679"/>
                    <a:gd name="connsiteY66" fmla="*/ 207290 h 499936"/>
                    <a:gd name="connsiteX67" fmla="*/ 189648 w 438679"/>
                    <a:gd name="connsiteY67" fmla="*/ 208509 h 499936"/>
                    <a:gd name="connsiteX68" fmla="*/ 188423 w 438679"/>
                    <a:gd name="connsiteY68" fmla="*/ 208509 h 499936"/>
                    <a:gd name="connsiteX69" fmla="*/ 207956 w 438679"/>
                    <a:gd name="connsiteY69" fmla="*/ 223139 h 499936"/>
                    <a:gd name="connsiteX70" fmla="*/ 222606 w 438679"/>
                    <a:gd name="connsiteY70" fmla="*/ 223139 h 49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8679" h="499936">
                      <a:moveTo>
                        <a:pt x="331256" y="499936"/>
                      </a:moveTo>
                      <a:cubicBezTo>
                        <a:pt x="251905" y="499936"/>
                        <a:pt x="231153" y="479203"/>
                        <a:pt x="227489" y="475546"/>
                      </a:cubicBezTo>
                      <a:lnTo>
                        <a:pt x="223825" y="471888"/>
                      </a:lnTo>
                      <a:lnTo>
                        <a:pt x="223825" y="418237"/>
                      </a:lnTo>
                      <a:lnTo>
                        <a:pt x="80999" y="418237"/>
                      </a:lnTo>
                      <a:cubicBezTo>
                        <a:pt x="54144" y="415799"/>
                        <a:pt x="33392" y="406045"/>
                        <a:pt x="18742" y="390195"/>
                      </a:cubicBezTo>
                      <a:cubicBezTo>
                        <a:pt x="-4454" y="362147"/>
                        <a:pt x="429" y="326791"/>
                        <a:pt x="429" y="326791"/>
                      </a:cubicBezTo>
                      <a:cubicBezTo>
                        <a:pt x="6538" y="288989"/>
                        <a:pt x="28509" y="270694"/>
                        <a:pt x="45597" y="260941"/>
                      </a:cubicBezTo>
                      <a:cubicBezTo>
                        <a:pt x="54144" y="256064"/>
                        <a:pt x="61466" y="253626"/>
                        <a:pt x="71232" y="251187"/>
                      </a:cubicBezTo>
                      <a:cubicBezTo>
                        <a:pt x="85882" y="213386"/>
                        <a:pt x="116400" y="203632"/>
                        <a:pt x="121283" y="202413"/>
                      </a:cubicBezTo>
                      <a:cubicBezTo>
                        <a:pt x="128612" y="199974"/>
                        <a:pt x="137152" y="198755"/>
                        <a:pt x="145699" y="198755"/>
                      </a:cubicBezTo>
                      <a:cubicBezTo>
                        <a:pt x="155466" y="198755"/>
                        <a:pt x="164013" y="199974"/>
                        <a:pt x="172554" y="203632"/>
                      </a:cubicBezTo>
                      <a:cubicBezTo>
                        <a:pt x="170116" y="201194"/>
                        <a:pt x="167671" y="198755"/>
                        <a:pt x="165232" y="196317"/>
                      </a:cubicBezTo>
                      <a:cubicBezTo>
                        <a:pt x="150583" y="176810"/>
                        <a:pt x="151802" y="151200"/>
                        <a:pt x="155466" y="134131"/>
                      </a:cubicBezTo>
                      <a:cubicBezTo>
                        <a:pt x="156685" y="129254"/>
                        <a:pt x="157904" y="125597"/>
                        <a:pt x="159130" y="120720"/>
                      </a:cubicBezTo>
                      <a:cubicBezTo>
                        <a:pt x="160349" y="119494"/>
                        <a:pt x="160349" y="118275"/>
                        <a:pt x="160349" y="117056"/>
                      </a:cubicBezTo>
                      <a:lnTo>
                        <a:pt x="160349" y="115837"/>
                      </a:lnTo>
                      <a:cubicBezTo>
                        <a:pt x="159130" y="114618"/>
                        <a:pt x="157904" y="114618"/>
                        <a:pt x="157904" y="113398"/>
                      </a:cubicBezTo>
                      <a:cubicBezTo>
                        <a:pt x="154247" y="109741"/>
                        <a:pt x="151802" y="104864"/>
                        <a:pt x="149364" y="99987"/>
                      </a:cubicBezTo>
                      <a:cubicBezTo>
                        <a:pt x="145699" y="93891"/>
                        <a:pt x="142035" y="86576"/>
                        <a:pt x="139597" y="79261"/>
                      </a:cubicBezTo>
                      <a:lnTo>
                        <a:pt x="137152" y="74384"/>
                      </a:lnTo>
                      <a:cubicBezTo>
                        <a:pt x="135933" y="71946"/>
                        <a:pt x="135933" y="70726"/>
                        <a:pt x="134714" y="68282"/>
                      </a:cubicBezTo>
                      <a:cubicBezTo>
                        <a:pt x="134714" y="67063"/>
                        <a:pt x="133495" y="65843"/>
                        <a:pt x="133495" y="64624"/>
                      </a:cubicBezTo>
                      <a:cubicBezTo>
                        <a:pt x="132269" y="62186"/>
                        <a:pt x="128612" y="58528"/>
                        <a:pt x="126167" y="54870"/>
                      </a:cubicBezTo>
                      <a:cubicBezTo>
                        <a:pt x="124948" y="53651"/>
                        <a:pt x="123728" y="52432"/>
                        <a:pt x="123728" y="51213"/>
                      </a:cubicBezTo>
                      <a:cubicBezTo>
                        <a:pt x="122503" y="49994"/>
                        <a:pt x="122503" y="49994"/>
                        <a:pt x="121283" y="48775"/>
                      </a:cubicBezTo>
                      <a:cubicBezTo>
                        <a:pt x="113962" y="41459"/>
                        <a:pt x="101750" y="28048"/>
                        <a:pt x="109079" y="13411"/>
                      </a:cubicBezTo>
                      <a:cubicBezTo>
                        <a:pt x="111517" y="7315"/>
                        <a:pt x="116400" y="3658"/>
                        <a:pt x="122503" y="1219"/>
                      </a:cubicBezTo>
                      <a:cubicBezTo>
                        <a:pt x="124948" y="0"/>
                        <a:pt x="128612" y="0"/>
                        <a:pt x="132269" y="0"/>
                      </a:cubicBezTo>
                      <a:cubicBezTo>
                        <a:pt x="146919" y="0"/>
                        <a:pt x="162788" y="7315"/>
                        <a:pt x="171335" y="12192"/>
                      </a:cubicBezTo>
                      <a:cubicBezTo>
                        <a:pt x="172554" y="13411"/>
                        <a:pt x="174999" y="14630"/>
                        <a:pt x="176218" y="15850"/>
                      </a:cubicBezTo>
                      <a:cubicBezTo>
                        <a:pt x="177437" y="17069"/>
                        <a:pt x="178663" y="17069"/>
                        <a:pt x="179882" y="18295"/>
                      </a:cubicBezTo>
                      <a:cubicBezTo>
                        <a:pt x="198190" y="18295"/>
                        <a:pt x="215284" y="23171"/>
                        <a:pt x="232372" y="30486"/>
                      </a:cubicBezTo>
                      <a:cubicBezTo>
                        <a:pt x="264109" y="46336"/>
                        <a:pt x="292190" y="70726"/>
                        <a:pt x="311723" y="98768"/>
                      </a:cubicBezTo>
                      <a:cubicBezTo>
                        <a:pt x="315380" y="103645"/>
                        <a:pt x="317825" y="108522"/>
                        <a:pt x="319044" y="113398"/>
                      </a:cubicBezTo>
                      <a:cubicBezTo>
                        <a:pt x="320263" y="115837"/>
                        <a:pt x="321489" y="118275"/>
                        <a:pt x="322708" y="120720"/>
                      </a:cubicBezTo>
                      <a:cubicBezTo>
                        <a:pt x="328810" y="134131"/>
                        <a:pt x="334913" y="143885"/>
                        <a:pt x="339796" y="152419"/>
                      </a:cubicBezTo>
                      <a:cubicBezTo>
                        <a:pt x="341022" y="153638"/>
                        <a:pt x="341022" y="154858"/>
                        <a:pt x="342241" y="157296"/>
                      </a:cubicBezTo>
                      <a:cubicBezTo>
                        <a:pt x="343460" y="159734"/>
                        <a:pt x="345905" y="163392"/>
                        <a:pt x="348343" y="165831"/>
                      </a:cubicBezTo>
                      <a:cubicBezTo>
                        <a:pt x="350782" y="168269"/>
                        <a:pt x="354446" y="169488"/>
                        <a:pt x="358110" y="169488"/>
                      </a:cubicBezTo>
                      <a:cubicBezTo>
                        <a:pt x="360548" y="170707"/>
                        <a:pt x="362993" y="170707"/>
                        <a:pt x="365432" y="171933"/>
                      </a:cubicBezTo>
                      <a:cubicBezTo>
                        <a:pt x="372759" y="175591"/>
                        <a:pt x="380081" y="178029"/>
                        <a:pt x="386184" y="181686"/>
                      </a:cubicBezTo>
                      <a:cubicBezTo>
                        <a:pt x="400833" y="189002"/>
                        <a:pt x="413044" y="198755"/>
                        <a:pt x="424030" y="209728"/>
                      </a:cubicBezTo>
                      <a:cubicBezTo>
                        <a:pt x="428913" y="214605"/>
                        <a:pt x="427694" y="218263"/>
                        <a:pt x="426468" y="220701"/>
                      </a:cubicBezTo>
                      <a:cubicBezTo>
                        <a:pt x="424030" y="226803"/>
                        <a:pt x="417928" y="226803"/>
                        <a:pt x="414264" y="228023"/>
                      </a:cubicBezTo>
                      <a:lnTo>
                        <a:pt x="411825" y="228023"/>
                      </a:lnTo>
                      <a:cubicBezTo>
                        <a:pt x="408161" y="229242"/>
                        <a:pt x="404497" y="229242"/>
                        <a:pt x="399614" y="229242"/>
                      </a:cubicBezTo>
                      <a:cubicBezTo>
                        <a:pt x="395950" y="229242"/>
                        <a:pt x="393512" y="230461"/>
                        <a:pt x="389848" y="230461"/>
                      </a:cubicBezTo>
                      <a:lnTo>
                        <a:pt x="388628" y="230461"/>
                      </a:lnTo>
                      <a:cubicBezTo>
                        <a:pt x="391067" y="231680"/>
                        <a:pt x="392292" y="232899"/>
                        <a:pt x="394731" y="232899"/>
                      </a:cubicBezTo>
                      <a:lnTo>
                        <a:pt x="397175" y="234119"/>
                      </a:lnTo>
                      <a:cubicBezTo>
                        <a:pt x="399614" y="235338"/>
                        <a:pt x="400833" y="236557"/>
                        <a:pt x="403278" y="236557"/>
                      </a:cubicBezTo>
                      <a:cubicBezTo>
                        <a:pt x="411825" y="241434"/>
                        <a:pt x="420366" y="248749"/>
                        <a:pt x="427694" y="256064"/>
                      </a:cubicBezTo>
                      <a:lnTo>
                        <a:pt x="433797" y="260941"/>
                      </a:lnTo>
                      <a:cubicBezTo>
                        <a:pt x="436235" y="263379"/>
                        <a:pt x="437460" y="264599"/>
                        <a:pt x="437460" y="265818"/>
                      </a:cubicBezTo>
                      <a:cubicBezTo>
                        <a:pt x="438680" y="268256"/>
                        <a:pt x="438680" y="270694"/>
                        <a:pt x="438680" y="271914"/>
                      </a:cubicBezTo>
                      <a:cubicBezTo>
                        <a:pt x="438680" y="275578"/>
                        <a:pt x="437460" y="280454"/>
                        <a:pt x="437460" y="281674"/>
                      </a:cubicBezTo>
                      <a:cubicBezTo>
                        <a:pt x="436235" y="284112"/>
                        <a:pt x="433797" y="291427"/>
                        <a:pt x="433797" y="293866"/>
                      </a:cubicBezTo>
                      <a:lnTo>
                        <a:pt x="433797" y="470669"/>
                      </a:lnTo>
                      <a:lnTo>
                        <a:pt x="427694" y="475546"/>
                      </a:lnTo>
                      <a:cubicBezTo>
                        <a:pt x="430133" y="477984"/>
                        <a:pt x="400833" y="499936"/>
                        <a:pt x="331256" y="499936"/>
                      </a:cubicBezTo>
                      <a:close/>
                      <a:moveTo>
                        <a:pt x="222606" y="223139"/>
                      </a:moveTo>
                      <a:cubicBezTo>
                        <a:pt x="233591" y="223139"/>
                        <a:pt x="244583" y="225584"/>
                        <a:pt x="254343" y="230461"/>
                      </a:cubicBezTo>
                      <a:cubicBezTo>
                        <a:pt x="245802" y="226803"/>
                        <a:pt x="238474" y="220701"/>
                        <a:pt x="232372" y="215824"/>
                      </a:cubicBezTo>
                      <a:lnTo>
                        <a:pt x="229933" y="213386"/>
                      </a:lnTo>
                      <a:cubicBezTo>
                        <a:pt x="221386" y="207290"/>
                        <a:pt x="215284" y="199974"/>
                        <a:pt x="209181" y="191440"/>
                      </a:cubicBezTo>
                      <a:cubicBezTo>
                        <a:pt x="207956" y="197536"/>
                        <a:pt x="205517" y="203632"/>
                        <a:pt x="196970" y="207290"/>
                      </a:cubicBezTo>
                      <a:cubicBezTo>
                        <a:pt x="194532" y="208509"/>
                        <a:pt x="192087" y="208509"/>
                        <a:pt x="189648" y="208509"/>
                      </a:cubicBezTo>
                      <a:lnTo>
                        <a:pt x="188423" y="208509"/>
                      </a:lnTo>
                      <a:cubicBezTo>
                        <a:pt x="195751" y="212166"/>
                        <a:pt x="201853" y="218263"/>
                        <a:pt x="207956" y="223139"/>
                      </a:cubicBezTo>
                      <a:cubicBezTo>
                        <a:pt x="212839" y="223139"/>
                        <a:pt x="217722" y="223139"/>
                        <a:pt x="222606" y="223139"/>
                      </a:cubicBezTo>
                      <a:close/>
                    </a:path>
                  </a:pathLst>
                </a:custGeom>
                <a:solidFill>
                  <a:srgbClr val="FFFFFF"/>
                </a:solidFill>
                <a:ln w="6417"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4EB8EA0-B1ED-43BD-9CEB-4E8DCC36F3C1}"/>
                    </a:ext>
                  </a:extLst>
                </p:cNvPr>
                <p:cNvSpPr/>
                <p:nvPr/>
              </p:nvSpPr>
              <p:spPr>
                <a:xfrm>
                  <a:off x="3965914" y="2312468"/>
                  <a:ext cx="453454" cy="513347"/>
                </a:xfrm>
                <a:custGeom>
                  <a:avLst/>
                  <a:gdLst>
                    <a:gd name="connsiteX0" fmla="*/ 138503 w 453454"/>
                    <a:gd name="connsiteY0" fmla="*/ 12192 h 513347"/>
                    <a:gd name="connsiteX1" fmla="*/ 175124 w 453454"/>
                    <a:gd name="connsiteY1" fmla="*/ 24384 h 513347"/>
                    <a:gd name="connsiteX2" fmla="*/ 178787 w 453454"/>
                    <a:gd name="connsiteY2" fmla="*/ 26829 h 513347"/>
                    <a:gd name="connsiteX3" fmla="*/ 184890 w 453454"/>
                    <a:gd name="connsiteY3" fmla="*/ 30486 h 513347"/>
                    <a:gd name="connsiteX4" fmla="*/ 236161 w 453454"/>
                    <a:gd name="connsiteY4" fmla="*/ 42678 h 513347"/>
                    <a:gd name="connsiteX5" fmla="*/ 314292 w 453454"/>
                    <a:gd name="connsiteY5" fmla="*/ 109741 h 513347"/>
                    <a:gd name="connsiteX6" fmla="*/ 321614 w 453454"/>
                    <a:gd name="connsiteY6" fmla="*/ 123152 h 513347"/>
                    <a:gd name="connsiteX7" fmla="*/ 325278 w 453454"/>
                    <a:gd name="connsiteY7" fmla="*/ 130474 h 513347"/>
                    <a:gd name="connsiteX8" fmla="*/ 343591 w 453454"/>
                    <a:gd name="connsiteY8" fmla="*/ 163392 h 513347"/>
                    <a:gd name="connsiteX9" fmla="*/ 346030 w 453454"/>
                    <a:gd name="connsiteY9" fmla="*/ 167050 h 513347"/>
                    <a:gd name="connsiteX10" fmla="*/ 352132 w 453454"/>
                    <a:gd name="connsiteY10" fmla="*/ 176803 h 513347"/>
                    <a:gd name="connsiteX11" fmla="*/ 364344 w 453454"/>
                    <a:gd name="connsiteY11" fmla="*/ 182906 h 513347"/>
                    <a:gd name="connsiteX12" fmla="*/ 370446 w 453454"/>
                    <a:gd name="connsiteY12" fmla="*/ 185344 h 513347"/>
                    <a:gd name="connsiteX13" fmla="*/ 391198 w 453454"/>
                    <a:gd name="connsiteY13" fmla="*/ 195098 h 513347"/>
                    <a:gd name="connsiteX14" fmla="*/ 427819 w 453454"/>
                    <a:gd name="connsiteY14" fmla="*/ 221920 h 513347"/>
                    <a:gd name="connsiteX15" fmla="*/ 429038 w 453454"/>
                    <a:gd name="connsiteY15" fmla="*/ 226797 h 513347"/>
                    <a:gd name="connsiteX16" fmla="*/ 421716 w 453454"/>
                    <a:gd name="connsiteY16" fmla="*/ 230454 h 513347"/>
                    <a:gd name="connsiteX17" fmla="*/ 419272 w 453454"/>
                    <a:gd name="connsiteY17" fmla="*/ 230454 h 513347"/>
                    <a:gd name="connsiteX18" fmla="*/ 408286 w 453454"/>
                    <a:gd name="connsiteY18" fmla="*/ 231680 h 513347"/>
                    <a:gd name="connsiteX19" fmla="*/ 397300 w 453454"/>
                    <a:gd name="connsiteY19" fmla="*/ 232899 h 513347"/>
                    <a:gd name="connsiteX20" fmla="*/ 396081 w 453454"/>
                    <a:gd name="connsiteY20" fmla="*/ 232899 h 513347"/>
                    <a:gd name="connsiteX21" fmla="*/ 383870 w 453454"/>
                    <a:gd name="connsiteY21" fmla="*/ 235338 h 513347"/>
                    <a:gd name="connsiteX22" fmla="*/ 400964 w 453454"/>
                    <a:gd name="connsiteY22" fmla="*/ 247530 h 513347"/>
                    <a:gd name="connsiteX23" fmla="*/ 407067 w 453454"/>
                    <a:gd name="connsiteY23" fmla="*/ 251187 h 513347"/>
                    <a:gd name="connsiteX24" fmla="*/ 430263 w 453454"/>
                    <a:gd name="connsiteY24" fmla="*/ 269475 h 513347"/>
                    <a:gd name="connsiteX25" fmla="*/ 433921 w 453454"/>
                    <a:gd name="connsiteY25" fmla="*/ 271914 h 513347"/>
                    <a:gd name="connsiteX26" fmla="*/ 437585 w 453454"/>
                    <a:gd name="connsiteY26" fmla="*/ 274352 h 513347"/>
                    <a:gd name="connsiteX27" fmla="*/ 440030 w 453454"/>
                    <a:gd name="connsiteY27" fmla="*/ 276791 h 513347"/>
                    <a:gd name="connsiteX28" fmla="*/ 441249 w 453454"/>
                    <a:gd name="connsiteY28" fmla="*/ 280448 h 513347"/>
                    <a:gd name="connsiteX29" fmla="*/ 440030 w 453454"/>
                    <a:gd name="connsiteY29" fmla="*/ 287770 h 513347"/>
                    <a:gd name="connsiteX30" fmla="*/ 435147 w 453454"/>
                    <a:gd name="connsiteY30" fmla="*/ 301181 h 513347"/>
                    <a:gd name="connsiteX31" fmla="*/ 435147 w 453454"/>
                    <a:gd name="connsiteY31" fmla="*/ 475546 h 513347"/>
                    <a:gd name="connsiteX32" fmla="*/ 431483 w 453454"/>
                    <a:gd name="connsiteY32" fmla="*/ 477984 h 513347"/>
                    <a:gd name="connsiteX33" fmla="*/ 335044 w 453454"/>
                    <a:gd name="connsiteY33" fmla="*/ 499936 h 513347"/>
                    <a:gd name="connsiteX34" fmla="*/ 236161 w 453454"/>
                    <a:gd name="connsiteY34" fmla="*/ 477984 h 513347"/>
                    <a:gd name="connsiteX35" fmla="*/ 234941 w 453454"/>
                    <a:gd name="connsiteY35" fmla="*/ 475546 h 513347"/>
                    <a:gd name="connsiteX36" fmla="*/ 234941 w 453454"/>
                    <a:gd name="connsiteY36" fmla="*/ 418237 h 513347"/>
                    <a:gd name="connsiteX37" fmla="*/ 84787 w 453454"/>
                    <a:gd name="connsiteY37" fmla="*/ 418237 h 513347"/>
                    <a:gd name="connsiteX38" fmla="*/ 27414 w 453454"/>
                    <a:gd name="connsiteY38" fmla="*/ 391414 h 513347"/>
                    <a:gd name="connsiteX39" fmla="*/ 11545 w 453454"/>
                    <a:gd name="connsiteY39" fmla="*/ 331661 h 513347"/>
                    <a:gd name="connsiteX40" fmla="*/ 53050 w 453454"/>
                    <a:gd name="connsiteY40" fmla="*/ 270694 h 513347"/>
                    <a:gd name="connsiteX41" fmla="*/ 79904 w 453454"/>
                    <a:gd name="connsiteY41" fmla="*/ 260941 h 513347"/>
                    <a:gd name="connsiteX42" fmla="*/ 127517 w 453454"/>
                    <a:gd name="connsiteY42" fmla="*/ 213386 h 513347"/>
                    <a:gd name="connsiteX43" fmla="*/ 150707 w 453454"/>
                    <a:gd name="connsiteY43" fmla="*/ 209728 h 513347"/>
                    <a:gd name="connsiteX44" fmla="*/ 209306 w 453454"/>
                    <a:gd name="connsiteY44" fmla="*/ 236557 h 513347"/>
                    <a:gd name="connsiteX45" fmla="*/ 225175 w 453454"/>
                    <a:gd name="connsiteY45" fmla="*/ 235338 h 513347"/>
                    <a:gd name="connsiteX46" fmla="*/ 263021 w 453454"/>
                    <a:gd name="connsiteY46" fmla="*/ 247530 h 513347"/>
                    <a:gd name="connsiteX47" fmla="*/ 263021 w 453454"/>
                    <a:gd name="connsiteY47" fmla="*/ 231680 h 513347"/>
                    <a:gd name="connsiteX48" fmla="*/ 237386 w 453454"/>
                    <a:gd name="connsiteY48" fmla="*/ 215824 h 513347"/>
                    <a:gd name="connsiteX49" fmla="*/ 219072 w 453454"/>
                    <a:gd name="connsiteY49" fmla="*/ 196317 h 513347"/>
                    <a:gd name="connsiteX50" fmla="*/ 212970 w 453454"/>
                    <a:gd name="connsiteY50" fmla="*/ 185344 h 513347"/>
                    <a:gd name="connsiteX51" fmla="*/ 211751 w 453454"/>
                    <a:gd name="connsiteY51" fmla="*/ 182906 h 513347"/>
                    <a:gd name="connsiteX52" fmla="*/ 211751 w 453454"/>
                    <a:gd name="connsiteY52" fmla="*/ 184125 h 513347"/>
                    <a:gd name="connsiteX53" fmla="*/ 211751 w 453454"/>
                    <a:gd name="connsiteY53" fmla="*/ 186563 h 513347"/>
                    <a:gd name="connsiteX54" fmla="*/ 210525 w 453454"/>
                    <a:gd name="connsiteY54" fmla="*/ 193878 h 513347"/>
                    <a:gd name="connsiteX55" fmla="*/ 199540 w 453454"/>
                    <a:gd name="connsiteY55" fmla="*/ 207290 h 513347"/>
                    <a:gd name="connsiteX56" fmla="*/ 194656 w 453454"/>
                    <a:gd name="connsiteY56" fmla="*/ 208509 h 513347"/>
                    <a:gd name="connsiteX57" fmla="*/ 176349 w 453454"/>
                    <a:gd name="connsiteY57" fmla="*/ 196317 h 513347"/>
                    <a:gd name="connsiteX58" fmla="*/ 167802 w 453454"/>
                    <a:gd name="connsiteY58" fmla="*/ 139008 h 513347"/>
                    <a:gd name="connsiteX59" fmla="*/ 171466 w 453454"/>
                    <a:gd name="connsiteY59" fmla="*/ 126810 h 513347"/>
                    <a:gd name="connsiteX60" fmla="*/ 172685 w 453454"/>
                    <a:gd name="connsiteY60" fmla="*/ 124371 h 513347"/>
                    <a:gd name="connsiteX61" fmla="*/ 175124 w 453454"/>
                    <a:gd name="connsiteY61" fmla="*/ 119494 h 513347"/>
                    <a:gd name="connsiteX62" fmla="*/ 172685 w 453454"/>
                    <a:gd name="connsiteY62" fmla="*/ 115837 h 513347"/>
                    <a:gd name="connsiteX63" fmla="*/ 170240 w 453454"/>
                    <a:gd name="connsiteY63" fmla="*/ 113398 h 513347"/>
                    <a:gd name="connsiteX64" fmla="*/ 161700 w 453454"/>
                    <a:gd name="connsiteY64" fmla="*/ 101206 h 513347"/>
                    <a:gd name="connsiteX65" fmla="*/ 153152 w 453454"/>
                    <a:gd name="connsiteY65" fmla="*/ 81699 h 513347"/>
                    <a:gd name="connsiteX66" fmla="*/ 150707 w 453454"/>
                    <a:gd name="connsiteY66" fmla="*/ 75597 h 513347"/>
                    <a:gd name="connsiteX67" fmla="*/ 149488 w 453454"/>
                    <a:gd name="connsiteY67" fmla="*/ 70720 h 513347"/>
                    <a:gd name="connsiteX68" fmla="*/ 148269 w 453454"/>
                    <a:gd name="connsiteY68" fmla="*/ 65843 h 513347"/>
                    <a:gd name="connsiteX69" fmla="*/ 139722 w 453454"/>
                    <a:gd name="connsiteY69" fmla="*/ 54870 h 513347"/>
                    <a:gd name="connsiteX70" fmla="*/ 137284 w 453454"/>
                    <a:gd name="connsiteY70" fmla="*/ 52432 h 513347"/>
                    <a:gd name="connsiteX71" fmla="*/ 133619 w 453454"/>
                    <a:gd name="connsiteY71" fmla="*/ 48775 h 513347"/>
                    <a:gd name="connsiteX72" fmla="*/ 122634 w 453454"/>
                    <a:gd name="connsiteY72" fmla="*/ 21946 h 513347"/>
                    <a:gd name="connsiteX73" fmla="*/ 132400 w 453454"/>
                    <a:gd name="connsiteY73" fmla="*/ 13411 h 513347"/>
                    <a:gd name="connsiteX74" fmla="*/ 138503 w 453454"/>
                    <a:gd name="connsiteY74" fmla="*/ 12192 h 513347"/>
                    <a:gd name="connsiteX75" fmla="*/ 138503 w 453454"/>
                    <a:gd name="connsiteY75" fmla="*/ 0 h 513347"/>
                    <a:gd name="connsiteX76" fmla="*/ 126298 w 453454"/>
                    <a:gd name="connsiteY76" fmla="*/ 1219 h 513347"/>
                    <a:gd name="connsiteX77" fmla="*/ 109203 w 453454"/>
                    <a:gd name="connsiteY77" fmla="*/ 17069 h 513347"/>
                    <a:gd name="connsiteX78" fmla="*/ 121415 w 453454"/>
                    <a:gd name="connsiteY78" fmla="*/ 57309 h 513347"/>
                    <a:gd name="connsiteX79" fmla="*/ 122634 w 453454"/>
                    <a:gd name="connsiteY79" fmla="*/ 58528 h 513347"/>
                    <a:gd name="connsiteX80" fmla="*/ 123853 w 453454"/>
                    <a:gd name="connsiteY80" fmla="*/ 60966 h 513347"/>
                    <a:gd name="connsiteX81" fmla="*/ 126298 w 453454"/>
                    <a:gd name="connsiteY81" fmla="*/ 63405 h 513347"/>
                    <a:gd name="connsiteX82" fmla="*/ 132400 w 453454"/>
                    <a:gd name="connsiteY82" fmla="*/ 71939 h 513347"/>
                    <a:gd name="connsiteX83" fmla="*/ 133619 w 453454"/>
                    <a:gd name="connsiteY83" fmla="*/ 74378 h 513347"/>
                    <a:gd name="connsiteX84" fmla="*/ 136064 w 453454"/>
                    <a:gd name="connsiteY84" fmla="*/ 81699 h 513347"/>
                    <a:gd name="connsiteX85" fmla="*/ 138503 w 453454"/>
                    <a:gd name="connsiteY85" fmla="*/ 87795 h 513347"/>
                    <a:gd name="connsiteX86" fmla="*/ 148269 w 453454"/>
                    <a:gd name="connsiteY86" fmla="*/ 108522 h 513347"/>
                    <a:gd name="connsiteX87" fmla="*/ 158036 w 453454"/>
                    <a:gd name="connsiteY87" fmla="*/ 121933 h 513347"/>
                    <a:gd name="connsiteX88" fmla="*/ 154371 w 453454"/>
                    <a:gd name="connsiteY88" fmla="*/ 135350 h 513347"/>
                    <a:gd name="connsiteX89" fmla="*/ 161700 w 453454"/>
                    <a:gd name="connsiteY89" fmla="*/ 196317 h 513347"/>
                    <a:gd name="connsiteX90" fmla="*/ 150707 w 453454"/>
                    <a:gd name="connsiteY90" fmla="*/ 195098 h 513347"/>
                    <a:gd name="connsiteX91" fmla="*/ 125072 w 453454"/>
                    <a:gd name="connsiteY91" fmla="*/ 198755 h 513347"/>
                    <a:gd name="connsiteX92" fmla="*/ 71363 w 453454"/>
                    <a:gd name="connsiteY92" fmla="*/ 247530 h 513347"/>
                    <a:gd name="connsiteX93" fmla="*/ 48166 w 453454"/>
                    <a:gd name="connsiteY93" fmla="*/ 259722 h 513347"/>
                    <a:gd name="connsiteX94" fmla="*/ 560 w 453454"/>
                    <a:gd name="connsiteY94" fmla="*/ 329223 h 513347"/>
                    <a:gd name="connsiteX95" fmla="*/ 560 w 453454"/>
                    <a:gd name="connsiteY95" fmla="*/ 330442 h 513347"/>
                    <a:gd name="connsiteX96" fmla="*/ 560 w 453454"/>
                    <a:gd name="connsiteY96" fmla="*/ 331661 h 513347"/>
                    <a:gd name="connsiteX97" fmla="*/ 20093 w 453454"/>
                    <a:gd name="connsiteY97" fmla="*/ 398730 h 513347"/>
                    <a:gd name="connsiteX98" fmla="*/ 86013 w 453454"/>
                    <a:gd name="connsiteY98" fmla="*/ 429210 h 513347"/>
                    <a:gd name="connsiteX99" fmla="*/ 223956 w 453454"/>
                    <a:gd name="connsiteY99" fmla="*/ 429210 h 513347"/>
                    <a:gd name="connsiteX100" fmla="*/ 223956 w 453454"/>
                    <a:gd name="connsiteY100" fmla="*/ 475546 h 513347"/>
                    <a:gd name="connsiteX101" fmla="*/ 223956 w 453454"/>
                    <a:gd name="connsiteY101" fmla="*/ 480422 h 513347"/>
                    <a:gd name="connsiteX102" fmla="*/ 226394 w 453454"/>
                    <a:gd name="connsiteY102" fmla="*/ 484080 h 513347"/>
                    <a:gd name="connsiteX103" fmla="*/ 228839 w 453454"/>
                    <a:gd name="connsiteY103" fmla="*/ 486519 h 513347"/>
                    <a:gd name="connsiteX104" fmla="*/ 336263 w 453454"/>
                    <a:gd name="connsiteY104" fmla="*/ 513347 h 513347"/>
                    <a:gd name="connsiteX105" fmla="*/ 440030 w 453454"/>
                    <a:gd name="connsiteY105" fmla="*/ 490183 h 513347"/>
                    <a:gd name="connsiteX106" fmla="*/ 443688 w 453454"/>
                    <a:gd name="connsiteY106" fmla="*/ 487744 h 513347"/>
                    <a:gd name="connsiteX107" fmla="*/ 448571 w 453454"/>
                    <a:gd name="connsiteY107" fmla="*/ 484080 h 513347"/>
                    <a:gd name="connsiteX108" fmla="*/ 448571 w 453454"/>
                    <a:gd name="connsiteY108" fmla="*/ 477984 h 513347"/>
                    <a:gd name="connsiteX109" fmla="*/ 448571 w 453454"/>
                    <a:gd name="connsiteY109" fmla="*/ 303619 h 513347"/>
                    <a:gd name="connsiteX110" fmla="*/ 452235 w 453454"/>
                    <a:gd name="connsiteY110" fmla="*/ 291427 h 513347"/>
                    <a:gd name="connsiteX111" fmla="*/ 453454 w 453454"/>
                    <a:gd name="connsiteY111" fmla="*/ 280448 h 513347"/>
                    <a:gd name="connsiteX112" fmla="*/ 451016 w 453454"/>
                    <a:gd name="connsiteY112" fmla="*/ 271914 h 513347"/>
                    <a:gd name="connsiteX113" fmla="*/ 446132 w 453454"/>
                    <a:gd name="connsiteY113" fmla="*/ 265818 h 513347"/>
                    <a:gd name="connsiteX114" fmla="*/ 442469 w 453454"/>
                    <a:gd name="connsiteY114" fmla="*/ 263379 h 513347"/>
                    <a:gd name="connsiteX115" fmla="*/ 438805 w 453454"/>
                    <a:gd name="connsiteY115" fmla="*/ 260941 h 513347"/>
                    <a:gd name="connsiteX116" fmla="*/ 416833 w 453454"/>
                    <a:gd name="connsiteY116" fmla="*/ 242653 h 513347"/>
                    <a:gd name="connsiteX117" fmla="*/ 421716 w 453454"/>
                    <a:gd name="connsiteY117" fmla="*/ 241434 h 513347"/>
                    <a:gd name="connsiteX118" fmla="*/ 424155 w 453454"/>
                    <a:gd name="connsiteY118" fmla="*/ 241434 h 513347"/>
                    <a:gd name="connsiteX119" fmla="*/ 441249 w 453454"/>
                    <a:gd name="connsiteY119" fmla="*/ 230454 h 513347"/>
                    <a:gd name="connsiteX120" fmla="*/ 436366 w 453454"/>
                    <a:gd name="connsiteY120" fmla="*/ 213386 h 513347"/>
                    <a:gd name="connsiteX121" fmla="*/ 396081 w 453454"/>
                    <a:gd name="connsiteY121" fmla="*/ 184125 h 513347"/>
                    <a:gd name="connsiteX122" fmla="*/ 374110 w 453454"/>
                    <a:gd name="connsiteY122" fmla="*/ 174365 h 513347"/>
                    <a:gd name="connsiteX123" fmla="*/ 366782 w 453454"/>
                    <a:gd name="connsiteY123" fmla="*/ 171926 h 513347"/>
                    <a:gd name="connsiteX124" fmla="*/ 360679 w 453454"/>
                    <a:gd name="connsiteY124" fmla="*/ 169488 h 513347"/>
                    <a:gd name="connsiteX125" fmla="*/ 357015 w 453454"/>
                    <a:gd name="connsiteY125" fmla="*/ 163392 h 513347"/>
                    <a:gd name="connsiteX126" fmla="*/ 354577 w 453454"/>
                    <a:gd name="connsiteY126" fmla="*/ 158515 h 513347"/>
                    <a:gd name="connsiteX127" fmla="*/ 337482 w 453454"/>
                    <a:gd name="connsiteY127" fmla="*/ 126810 h 513347"/>
                    <a:gd name="connsiteX128" fmla="*/ 333825 w 453454"/>
                    <a:gd name="connsiteY128" fmla="*/ 119494 h 513347"/>
                    <a:gd name="connsiteX129" fmla="*/ 325278 w 453454"/>
                    <a:gd name="connsiteY129" fmla="*/ 104864 h 513347"/>
                    <a:gd name="connsiteX130" fmla="*/ 243489 w 453454"/>
                    <a:gd name="connsiteY130" fmla="*/ 34144 h 513347"/>
                    <a:gd name="connsiteX131" fmla="*/ 189773 w 453454"/>
                    <a:gd name="connsiteY131" fmla="*/ 20726 h 513347"/>
                    <a:gd name="connsiteX132" fmla="*/ 188554 w 453454"/>
                    <a:gd name="connsiteY132" fmla="*/ 19507 h 513347"/>
                    <a:gd name="connsiteX133" fmla="*/ 182452 w 453454"/>
                    <a:gd name="connsiteY133" fmla="*/ 15850 h 513347"/>
                    <a:gd name="connsiteX134" fmla="*/ 138503 w 453454"/>
                    <a:gd name="connsiteY134" fmla="*/ 0 h 513347"/>
                    <a:gd name="connsiteX135" fmla="*/ 206868 w 453454"/>
                    <a:gd name="connsiteY135" fmla="*/ 217043 h 513347"/>
                    <a:gd name="connsiteX136" fmla="*/ 214189 w 453454"/>
                    <a:gd name="connsiteY136" fmla="*/ 209728 h 513347"/>
                    <a:gd name="connsiteX137" fmla="*/ 226394 w 453454"/>
                    <a:gd name="connsiteY137" fmla="*/ 221920 h 513347"/>
                    <a:gd name="connsiteX138" fmla="*/ 225175 w 453454"/>
                    <a:gd name="connsiteY138" fmla="*/ 221920 h 513347"/>
                    <a:gd name="connsiteX139" fmla="*/ 212970 w 453454"/>
                    <a:gd name="connsiteY139" fmla="*/ 223139 h 513347"/>
                    <a:gd name="connsiteX140" fmla="*/ 206868 w 453454"/>
                    <a:gd name="connsiteY140" fmla="*/ 217043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53454" h="513347">
                      <a:moveTo>
                        <a:pt x="138503" y="12192"/>
                      </a:moveTo>
                      <a:cubicBezTo>
                        <a:pt x="151933" y="12192"/>
                        <a:pt x="167802" y="19507"/>
                        <a:pt x="175124" y="24384"/>
                      </a:cubicBezTo>
                      <a:cubicBezTo>
                        <a:pt x="176349" y="25603"/>
                        <a:pt x="177568" y="25603"/>
                        <a:pt x="178787" y="26829"/>
                      </a:cubicBezTo>
                      <a:cubicBezTo>
                        <a:pt x="180007" y="28048"/>
                        <a:pt x="182452" y="29267"/>
                        <a:pt x="184890" y="30486"/>
                      </a:cubicBezTo>
                      <a:cubicBezTo>
                        <a:pt x="201985" y="30486"/>
                        <a:pt x="220292" y="34144"/>
                        <a:pt x="236161" y="42678"/>
                      </a:cubicBezTo>
                      <a:cubicBezTo>
                        <a:pt x="266679" y="58528"/>
                        <a:pt x="293540" y="81699"/>
                        <a:pt x="314292" y="109741"/>
                      </a:cubicBezTo>
                      <a:cubicBezTo>
                        <a:pt x="316730" y="114618"/>
                        <a:pt x="319175" y="118275"/>
                        <a:pt x="321614" y="123152"/>
                      </a:cubicBezTo>
                      <a:cubicBezTo>
                        <a:pt x="322833" y="125590"/>
                        <a:pt x="324059" y="128029"/>
                        <a:pt x="325278" y="130474"/>
                      </a:cubicBezTo>
                      <a:cubicBezTo>
                        <a:pt x="331380" y="142666"/>
                        <a:pt x="337482" y="153638"/>
                        <a:pt x="343591" y="163392"/>
                      </a:cubicBezTo>
                      <a:cubicBezTo>
                        <a:pt x="344811" y="164611"/>
                        <a:pt x="344811" y="165830"/>
                        <a:pt x="346030" y="167050"/>
                      </a:cubicBezTo>
                      <a:cubicBezTo>
                        <a:pt x="347249" y="170707"/>
                        <a:pt x="349694" y="174365"/>
                        <a:pt x="352132" y="176803"/>
                      </a:cubicBezTo>
                      <a:cubicBezTo>
                        <a:pt x="355796" y="179242"/>
                        <a:pt x="359460" y="181686"/>
                        <a:pt x="364344" y="182906"/>
                      </a:cubicBezTo>
                      <a:cubicBezTo>
                        <a:pt x="366782" y="184125"/>
                        <a:pt x="369227" y="184125"/>
                        <a:pt x="370446" y="185344"/>
                      </a:cubicBezTo>
                      <a:cubicBezTo>
                        <a:pt x="377768" y="189002"/>
                        <a:pt x="385095" y="191440"/>
                        <a:pt x="391198" y="195098"/>
                      </a:cubicBezTo>
                      <a:cubicBezTo>
                        <a:pt x="404628" y="202413"/>
                        <a:pt x="418053" y="210947"/>
                        <a:pt x="427819" y="221920"/>
                      </a:cubicBezTo>
                      <a:cubicBezTo>
                        <a:pt x="429038" y="223139"/>
                        <a:pt x="430263" y="225578"/>
                        <a:pt x="429038" y="226797"/>
                      </a:cubicBezTo>
                      <a:cubicBezTo>
                        <a:pt x="427819" y="229235"/>
                        <a:pt x="424155" y="229235"/>
                        <a:pt x="421716" y="230454"/>
                      </a:cubicBezTo>
                      <a:lnTo>
                        <a:pt x="419272" y="230454"/>
                      </a:lnTo>
                      <a:cubicBezTo>
                        <a:pt x="415614" y="231680"/>
                        <a:pt x="411950" y="231680"/>
                        <a:pt x="408286" y="231680"/>
                      </a:cubicBezTo>
                      <a:cubicBezTo>
                        <a:pt x="404628" y="231680"/>
                        <a:pt x="400964" y="232899"/>
                        <a:pt x="397300" y="232899"/>
                      </a:cubicBezTo>
                      <a:lnTo>
                        <a:pt x="396081" y="232899"/>
                      </a:lnTo>
                      <a:cubicBezTo>
                        <a:pt x="392417" y="234118"/>
                        <a:pt x="387534" y="235338"/>
                        <a:pt x="383870" y="235338"/>
                      </a:cubicBezTo>
                      <a:cubicBezTo>
                        <a:pt x="386315" y="240214"/>
                        <a:pt x="394862" y="243872"/>
                        <a:pt x="400964" y="247530"/>
                      </a:cubicBezTo>
                      <a:cubicBezTo>
                        <a:pt x="403403" y="248749"/>
                        <a:pt x="405847" y="249968"/>
                        <a:pt x="407067" y="251187"/>
                      </a:cubicBezTo>
                      <a:cubicBezTo>
                        <a:pt x="415614" y="256064"/>
                        <a:pt x="422936" y="262160"/>
                        <a:pt x="430263" y="269475"/>
                      </a:cubicBezTo>
                      <a:lnTo>
                        <a:pt x="433921" y="271914"/>
                      </a:lnTo>
                      <a:cubicBezTo>
                        <a:pt x="435147" y="273133"/>
                        <a:pt x="437585" y="274352"/>
                        <a:pt x="437585" y="274352"/>
                      </a:cubicBezTo>
                      <a:cubicBezTo>
                        <a:pt x="437585" y="274352"/>
                        <a:pt x="440030" y="275571"/>
                        <a:pt x="440030" y="276791"/>
                      </a:cubicBezTo>
                      <a:cubicBezTo>
                        <a:pt x="440030" y="278010"/>
                        <a:pt x="441249" y="279229"/>
                        <a:pt x="441249" y="280448"/>
                      </a:cubicBezTo>
                      <a:cubicBezTo>
                        <a:pt x="441249" y="282893"/>
                        <a:pt x="441249" y="286551"/>
                        <a:pt x="440030" y="287770"/>
                      </a:cubicBezTo>
                      <a:cubicBezTo>
                        <a:pt x="438805" y="291427"/>
                        <a:pt x="435147" y="301181"/>
                        <a:pt x="435147" y="301181"/>
                      </a:cubicBezTo>
                      <a:lnTo>
                        <a:pt x="435147" y="475546"/>
                      </a:lnTo>
                      <a:lnTo>
                        <a:pt x="431483" y="477984"/>
                      </a:lnTo>
                      <a:cubicBezTo>
                        <a:pt x="430263" y="479203"/>
                        <a:pt x="402184" y="499936"/>
                        <a:pt x="335044" y="499936"/>
                      </a:cubicBezTo>
                      <a:cubicBezTo>
                        <a:pt x="258138" y="499936"/>
                        <a:pt x="238605" y="479203"/>
                        <a:pt x="236161" y="477984"/>
                      </a:cubicBezTo>
                      <a:lnTo>
                        <a:pt x="234941" y="475546"/>
                      </a:lnTo>
                      <a:lnTo>
                        <a:pt x="234941" y="418237"/>
                      </a:lnTo>
                      <a:lnTo>
                        <a:pt x="84787" y="418237"/>
                      </a:lnTo>
                      <a:cubicBezTo>
                        <a:pt x="59152" y="415799"/>
                        <a:pt x="40845" y="407264"/>
                        <a:pt x="27414" y="391414"/>
                      </a:cubicBezTo>
                      <a:cubicBezTo>
                        <a:pt x="7881" y="365805"/>
                        <a:pt x="11545" y="334106"/>
                        <a:pt x="11545" y="331661"/>
                      </a:cubicBezTo>
                      <a:cubicBezTo>
                        <a:pt x="17648" y="296304"/>
                        <a:pt x="37181" y="279229"/>
                        <a:pt x="53050" y="270694"/>
                      </a:cubicBezTo>
                      <a:cubicBezTo>
                        <a:pt x="61597" y="265818"/>
                        <a:pt x="70144" y="263379"/>
                        <a:pt x="79904" y="260941"/>
                      </a:cubicBezTo>
                      <a:cubicBezTo>
                        <a:pt x="93335" y="221920"/>
                        <a:pt x="122634" y="214605"/>
                        <a:pt x="127517" y="213386"/>
                      </a:cubicBezTo>
                      <a:cubicBezTo>
                        <a:pt x="134838" y="210947"/>
                        <a:pt x="142167" y="209728"/>
                        <a:pt x="150707" y="209728"/>
                      </a:cubicBezTo>
                      <a:cubicBezTo>
                        <a:pt x="172685" y="209728"/>
                        <a:pt x="194656" y="219482"/>
                        <a:pt x="209306" y="236557"/>
                      </a:cubicBezTo>
                      <a:cubicBezTo>
                        <a:pt x="215409" y="235338"/>
                        <a:pt x="220292" y="235338"/>
                        <a:pt x="225175" y="235338"/>
                      </a:cubicBezTo>
                      <a:cubicBezTo>
                        <a:pt x="241044" y="235338"/>
                        <a:pt x="253255" y="240214"/>
                        <a:pt x="263021" y="247530"/>
                      </a:cubicBezTo>
                      <a:lnTo>
                        <a:pt x="263021" y="231680"/>
                      </a:lnTo>
                      <a:cubicBezTo>
                        <a:pt x="254474" y="229235"/>
                        <a:pt x="244708" y="221920"/>
                        <a:pt x="237386" y="215824"/>
                      </a:cubicBezTo>
                      <a:cubicBezTo>
                        <a:pt x="230058" y="209728"/>
                        <a:pt x="223956" y="203632"/>
                        <a:pt x="219072" y="196317"/>
                      </a:cubicBezTo>
                      <a:cubicBezTo>
                        <a:pt x="216628" y="192659"/>
                        <a:pt x="214189" y="189002"/>
                        <a:pt x="212970" y="185344"/>
                      </a:cubicBezTo>
                      <a:lnTo>
                        <a:pt x="211751" y="182906"/>
                      </a:lnTo>
                      <a:lnTo>
                        <a:pt x="211751" y="184125"/>
                      </a:lnTo>
                      <a:cubicBezTo>
                        <a:pt x="211751" y="185344"/>
                        <a:pt x="211751" y="185344"/>
                        <a:pt x="211751" y="186563"/>
                      </a:cubicBezTo>
                      <a:cubicBezTo>
                        <a:pt x="211751" y="189002"/>
                        <a:pt x="210525" y="191440"/>
                        <a:pt x="210525" y="193878"/>
                      </a:cubicBezTo>
                      <a:cubicBezTo>
                        <a:pt x="206868" y="198755"/>
                        <a:pt x="206868" y="204851"/>
                        <a:pt x="199540" y="207290"/>
                      </a:cubicBezTo>
                      <a:cubicBezTo>
                        <a:pt x="198320" y="207290"/>
                        <a:pt x="195876" y="208509"/>
                        <a:pt x="194656" y="208509"/>
                      </a:cubicBezTo>
                      <a:cubicBezTo>
                        <a:pt x="188554" y="208509"/>
                        <a:pt x="182452" y="204851"/>
                        <a:pt x="176349" y="196317"/>
                      </a:cubicBezTo>
                      <a:cubicBezTo>
                        <a:pt x="162919" y="179242"/>
                        <a:pt x="164138" y="154858"/>
                        <a:pt x="167802" y="139008"/>
                      </a:cubicBezTo>
                      <a:cubicBezTo>
                        <a:pt x="169021" y="135350"/>
                        <a:pt x="170240" y="130474"/>
                        <a:pt x="171466" y="126810"/>
                      </a:cubicBezTo>
                      <a:cubicBezTo>
                        <a:pt x="171466" y="125590"/>
                        <a:pt x="172685" y="125590"/>
                        <a:pt x="172685" y="124371"/>
                      </a:cubicBezTo>
                      <a:cubicBezTo>
                        <a:pt x="173904" y="123152"/>
                        <a:pt x="173904" y="120714"/>
                        <a:pt x="175124" y="119494"/>
                      </a:cubicBezTo>
                      <a:cubicBezTo>
                        <a:pt x="175124" y="118275"/>
                        <a:pt x="173904" y="117056"/>
                        <a:pt x="172685" y="115837"/>
                      </a:cubicBezTo>
                      <a:cubicBezTo>
                        <a:pt x="171466" y="114618"/>
                        <a:pt x="171466" y="114618"/>
                        <a:pt x="170240" y="113398"/>
                      </a:cubicBezTo>
                      <a:cubicBezTo>
                        <a:pt x="167802" y="109741"/>
                        <a:pt x="164138" y="106083"/>
                        <a:pt x="161700" y="101206"/>
                      </a:cubicBezTo>
                      <a:cubicBezTo>
                        <a:pt x="158036" y="95110"/>
                        <a:pt x="155591" y="89014"/>
                        <a:pt x="153152" y="81699"/>
                      </a:cubicBezTo>
                      <a:lnTo>
                        <a:pt x="150707" y="75597"/>
                      </a:lnTo>
                      <a:cubicBezTo>
                        <a:pt x="149488" y="74378"/>
                        <a:pt x="149488" y="71939"/>
                        <a:pt x="149488" y="70720"/>
                      </a:cubicBezTo>
                      <a:cubicBezTo>
                        <a:pt x="149488" y="69501"/>
                        <a:pt x="148269" y="67062"/>
                        <a:pt x="148269" y="65843"/>
                      </a:cubicBezTo>
                      <a:cubicBezTo>
                        <a:pt x="145831" y="62186"/>
                        <a:pt x="143386" y="58528"/>
                        <a:pt x="139722" y="54870"/>
                      </a:cubicBezTo>
                      <a:cubicBezTo>
                        <a:pt x="138503" y="53651"/>
                        <a:pt x="138503" y="53651"/>
                        <a:pt x="137284" y="52432"/>
                      </a:cubicBezTo>
                      <a:cubicBezTo>
                        <a:pt x="136064" y="51213"/>
                        <a:pt x="134838" y="49994"/>
                        <a:pt x="133619" y="48775"/>
                      </a:cubicBezTo>
                      <a:cubicBezTo>
                        <a:pt x="127517" y="42678"/>
                        <a:pt x="117751" y="31706"/>
                        <a:pt x="122634" y="21946"/>
                      </a:cubicBezTo>
                      <a:cubicBezTo>
                        <a:pt x="125072" y="17069"/>
                        <a:pt x="128736" y="14630"/>
                        <a:pt x="132400" y="13411"/>
                      </a:cubicBezTo>
                      <a:cubicBezTo>
                        <a:pt x="133619" y="12192"/>
                        <a:pt x="136064" y="12192"/>
                        <a:pt x="138503" y="12192"/>
                      </a:cubicBezTo>
                      <a:close/>
                      <a:moveTo>
                        <a:pt x="138503" y="0"/>
                      </a:moveTo>
                      <a:cubicBezTo>
                        <a:pt x="133619" y="0"/>
                        <a:pt x="129955" y="1219"/>
                        <a:pt x="126298" y="1219"/>
                      </a:cubicBezTo>
                      <a:cubicBezTo>
                        <a:pt x="118970" y="3658"/>
                        <a:pt x="112868" y="9754"/>
                        <a:pt x="109203" y="17069"/>
                      </a:cubicBezTo>
                      <a:cubicBezTo>
                        <a:pt x="100662" y="35363"/>
                        <a:pt x="115306" y="49994"/>
                        <a:pt x="121415" y="57309"/>
                      </a:cubicBezTo>
                      <a:lnTo>
                        <a:pt x="122634" y="58528"/>
                      </a:lnTo>
                      <a:cubicBezTo>
                        <a:pt x="123853" y="59747"/>
                        <a:pt x="123853" y="59747"/>
                        <a:pt x="123853" y="60966"/>
                      </a:cubicBezTo>
                      <a:cubicBezTo>
                        <a:pt x="125072" y="62186"/>
                        <a:pt x="125072" y="63405"/>
                        <a:pt x="126298" y="63405"/>
                      </a:cubicBezTo>
                      <a:cubicBezTo>
                        <a:pt x="128736" y="65843"/>
                        <a:pt x="131181" y="68282"/>
                        <a:pt x="132400" y="71939"/>
                      </a:cubicBezTo>
                      <a:cubicBezTo>
                        <a:pt x="132400" y="73158"/>
                        <a:pt x="133619" y="73158"/>
                        <a:pt x="133619" y="74378"/>
                      </a:cubicBezTo>
                      <a:cubicBezTo>
                        <a:pt x="134838" y="76816"/>
                        <a:pt x="134838" y="79261"/>
                        <a:pt x="136064" y="81699"/>
                      </a:cubicBezTo>
                      <a:lnTo>
                        <a:pt x="138503" y="87795"/>
                      </a:lnTo>
                      <a:cubicBezTo>
                        <a:pt x="140947" y="95110"/>
                        <a:pt x="144605" y="101206"/>
                        <a:pt x="148269" y="108522"/>
                      </a:cubicBezTo>
                      <a:cubicBezTo>
                        <a:pt x="150707" y="113398"/>
                        <a:pt x="154371" y="118275"/>
                        <a:pt x="158036" y="121933"/>
                      </a:cubicBezTo>
                      <a:cubicBezTo>
                        <a:pt x="156816" y="126810"/>
                        <a:pt x="155591" y="131693"/>
                        <a:pt x="154371" y="135350"/>
                      </a:cubicBezTo>
                      <a:cubicBezTo>
                        <a:pt x="150707" y="152419"/>
                        <a:pt x="149488" y="176803"/>
                        <a:pt x="161700" y="196317"/>
                      </a:cubicBezTo>
                      <a:cubicBezTo>
                        <a:pt x="158036" y="196317"/>
                        <a:pt x="154371" y="195098"/>
                        <a:pt x="150707" y="195098"/>
                      </a:cubicBezTo>
                      <a:cubicBezTo>
                        <a:pt x="142167" y="195098"/>
                        <a:pt x="133619" y="196317"/>
                        <a:pt x="125072" y="198755"/>
                      </a:cubicBezTo>
                      <a:cubicBezTo>
                        <a:pt x="117751" y="199974"/>
                        <a:pt x="87232" y="209728"/>
                        <a:pt x="71363" y="247530"/>
                      </a:cubicBezTo>
                      <a:cubicBezTo>
                        <a:pt x="64035" y="252406"/>
                        <a:pt x="55494" y="256064"/>
                        <a:pt x="48166" y="259722"/>
                      </a:cubicBezTo>
                      <a:cubicBezTo>
                        <a:pt x="29859" y="269475"/>
                        <a:pt x="6662" y="290208"/>
                        <a:pt x="560" y="329223"/>
                      </a:cubicBezTo>
                      <a:lnTo>
                        <a:pt x="560" y="330442"/>
                      </a:lnTo>
                      <a:lnTo>
                        <a:pt x="560" y="331661"/>
                      </a:lnTo>
                      <a:cubicBezTo>
                        <a:pt x="-659" y="337763"/>
                        <a:pt x="-1885" y="371901"/>
                        <a:pt x="20093" y="398730"/>
                      </a:cubicBezTo>
                      <a:cubicBezTo>
                        <a:pt x="34742" y="417018"/>
                        <a:pt x="56714" y="427991"/>
                        <a:pt x="86013" y="429210"/>
                      </a:cubicBezTo>
                      <a:lnTo>
                        <a:pt x="223956" y="429210"/>
                      </a:lnTo>
                      <a:lnTo>
                        <a:pt x="223956" y="475546"/>
                      </a:lnTo>
                      <a:lnTo>
                        <a:pt x="223956" y="480422"/>
                      </a:lnTo>
                      <a:lnTo>
                        <a:pt x="226394" y="484080"/>
                      </a:lnTo>
                      <a:lnTo>
                        <a:pt x="228839" y="486519"/>
                      </a:lnTo>
                      <a:cubicBezTo>
                        <a:pt x="233722" y="492621"/>
                        <a:pt x="256913" y="513347"/>
                        <a:pt x="336263" y="513347"/>
                      </a:cubicBezTo>
                      <a:cubicBezTo>
                        <a:pt x="405847" y="513347"/>
                        <a:pt x="436366" y="492621"/>
                        <a:pt x="440030" y="490183"/>
                      </a:cubicBezTo>
                      <a:lnTo>
                        <a:pt x="443688" y="487744"/>
                      </a:lnTo>
                      <a:lnTo>
                        <a:pt x="448571" y="484080"/>
                      </a:lnTo>
                      <a:lnTo>
                        <a:pt x="448571" y="477984"/>
                      </a:lnTo>
                      <a:lnTo>
                        <a:pt x="448571" y="303619"/>
                      </a:lnTo>
                      <a:cubicBezTo>
                        <a:pt x="449790" y="299962"/>
                        <a:pt x="452235" y="293866"/>
                        <a:pt x="452235" y="291427"/>
                      </a:cubicBezTo>
                      <a:cubicBezTo>
                        <a:pt x="452235" y="290208"/>
                        <a:pt x="453454" y="284112"/>
                        <a:pt x="453454" y="280448"/>
                      </a:cubicBezTo>
                      <a:cubicBezTo>
                        <a:pt x="453454" y="280448"/>
                        <a:pt x="453454" y="275571"/>
                        <a:pt x="451016" y="271914"/>
                      </a:cubicBezTo>
                      <a:cubicBezTo>
                        <a:pt x="451016" y="270694"/>
                        <a:pt x="449790" y="269475"/>
                        <a:pt x="446132" y="265818"/>
                      </a:cubicBezTo>
                      <a:cubicBezTo>
                        <a:pt x="446132" y="265818"/>
                        <a:pt x="443688" y="263379"/>
                        <a:pt x="442469" y="263379"/>
                      </a:cubicBezTo>
                      <a:lnTo>
                        <a:pt x="438805" y="260941"/>
                      </a:lnTo>
                      <a:cubicBezTo>
                        <a:pt x="432702" y="253626"/>
                        <a:pt x="425380" y="247530"/>
                        <a:pt x="416833" y="242653"/>
                      </a:cubicBezTo>
                      <a:cubicBezTo>
                        <a:pt x="418053" y="242653"/>
                        <a:pt x="419272" y="242653"/>
                        <a:pt x="421716" y="241434"/>
                      </a:cubicBezTo>
                      <a:lnTo>
                        <a:pt x="424155" y="241434"/>
                      </a:lnTo>
                      <a:cubicBezTo>
                        <a:pt x="429038" y="240214"/>
                        <a:pt x="438805" y="238995"/>
                        <a:pt x="441249" y="230454"/>
                      </a:cubicBezTo>
                      <a:cubicBezTo>
                        <a:pt x="442469" y="228016"/>
                        <a:pt x="443688" y="220701"/>
                        <a:pt x="436366" y="213386"/>
                      </a:cubicBezTo>
                      <a:cubicBezTo>
                        <a:pt x="425380" y="201194"/>
                        <a:pt x="411950" y="191440"/>
                        <a:pt x="396081" y="184125"/>
                      </a:cubicBezTo>
                      <a:cubicBezTo>
                        <a:pt x="389979" y="180467"/>
                        <a:pt x="382651" y="176803"/>
                        <a:pt x="374110" y="174365"/>
                      </a:cubicBezTo>
                      <a:cubicBezTo>
                        <a:pt x="371665" y="173146"/>
                        <a:pt x="369227" y="173146"/>
                        <a:pt x="366782" y="171926"/>
                      </a:cubicBezTo>
                      <a:cubicBezTo>
                        <a:pt x="364344" y="171926"/>
                        <a:pt x="361899" y="170707"/>
                        <a:pt x="360679" y="169488"/>
                      </a:cubicBezTo>
                      <a:cubicBezTo>
                        <a:pt x="359460" y="167050"/>
                        <a:pt x="358235" y="165830"/>
                        <a:pt x="357015" y="163392"/>
                      </a:cubicBezTo>
                      <a:cubicBezTo>
                        <a:pt x="355796" y="160954"/>
                        <a:pt x="355796" y="159734"/>
                        <a:pt x="354577" y="158515"/>
                      </a:cubicBezTo>
                      <a:cubicBezTo>
                        <a:pt x="349694" y="149981"/>
                        <a:pt x="343591" y="139008"/>
                        <a:pt x="337482" y="126810"/>
                      </a:cubicBezTo>
                      <a:cubicBezTo>
                        <a:pt x="336263" y="124371"/>
                        <a:pt x="335044" y="121933"/>
                        <a:pt x="333825" y="119494"/>
                      </a:cubicBezTo>
                      <a:cubicBezTo>
                        <a:pt x="331380" y="114618"/>
                        <a:pt x="328942" y="108522"/>
                        <a:pt x="325278" y="104864"/>
                      </a:cubicBezTo>
                      <a:cubicBezTo>
                        <a:pt x="303306" y="75597"/>
                        <a:pt x="275226" y="51213"/>
                        <a:pt x="243489" y="34144"/>
                      </a:cubicBezTo>
                      <a:cubicBezTo>
                        <a:pt x="226394" y="25603"/>
                        <a:pt x="208087" y="21946"/>
                        <a:pt x="189773" y="20726"/>
                      </a:cubicBezTo>
                      <a:cubicBezTo>
                        <a:pt x="189773" y="20726"/>
                        <a:pt x="188554" y="20726"/>
                        <a:pt x="188554" y="19507"/>
                      </a:cubicBezTo>
                      <a:cubicBezTo>
                        <a:pt x="187335" y="18288"/>
                        <a:pt x="184890" y="17069"/>
                        <a:pt x="182452" y="15850"/>
                      </a:cubicBezTo>
                      <a:cubicBezTo>
                        <a:pt x="172685" y="8534"/>
                        <a:pt x="154371" y="0"/>
                        <a:pt x="138503" y="0"/>
                      </a:cubicBezTo>
                      <a:close/>
                      <a:moveTo>
                        <a:pt x="206868" y="217043"/>
                      </a:moveTo>
                      <a:cubicBezTo>
                        <a:pt x="210525" y="215824"/>
                        <a:pt x="212970" y="212166"/>
                        <a:pt x="214189" y="209728"/>
                      </a:cubicBezTo>
                      <a:cubicBezTo>
                        <a:pt x="217853" y="214605"/>
                        <a:pt x="221511" y="218263"/>
                        <a:pt x="226394" y="221920"/>
                      </a:cubicBezTo>
                      <a:lnTo>
                        <a:pt x="225175" y="221920"/>
                      </a:lnTo>
                      <a:cubicBezTo>
                        <a:pt x="221511" y="221920"/>
                        <a:pt x="217853" y="221920"/>
                        <a:pt x="212970" y="223139"/>
                      </a:cubicBezTo>
                      <a:cubicBezTo>
                        <a:pt x="211751" y="220701"/>
                        <a:pt x="209306" y="219482"/>
                        <a:pt x="206868" y="217043"/>
                      </a:cubicBezTo>
                      <a:close/>
                    </a:path>
                  </a:pathLst>
                </a:custGeom>
                <a:solidFill>
                  <a:srgbClr val="FFFFFF"/>
                </a:solidFill>
                <a:ln w="6417" cap="flat">
                  <a:noFill/>
                  <a:prstDash val="solid"/>
                  <a:miter/>
                </a:ln>
              </p:spPr>
              <p:txBody>
                <a:bodyPr rtlCol="0" anchor="ctr"/>
                <a:lstStyle/>
                <a:p>
                  <a:endParaRPr lang="en-US"/>
                </a:p>
              </p:txBody>
            </p:sp>
          </p:grpSp>
          <p:grpSp>
            <p:nvGrpSpPr>
              <p:cNvPr id="50" name="Graphic 2">
                <a:extLst>
                  <a:ext uri="{FF2B5EF4-FFF2-40B4-BE49-F238E27FC236}">
                    <a16:creationId xmlns:a16="http://schemas.microsoft.com/office/drawing/2014/main" id="{3B512564-DDEE-4C76-AC48-E9EE707563E5}"/>
                  </a:ext>
                </a:extLst>
              </p:cNvPr>
              <p:cNvGrpSpPr/>
              <p:nvPr/>
            </p:nvGrpSpPr>
            <p:grpSpPr>
              <a:xfrm>
                <a:off x="3977181" y="2325077"/>
                <a:ext cx="428770" cy="488539"/>
                <a:chOff x="3977181" y="2325077"/>
                <a:chExt cx="428770" cy="488539"/>
              </a:xfrm>
              <a:solidFill>
                <a:srgbClr val="2D5967"/>
              </a:solidFill>
            </p:grpSpPr>
            <p:sp>
              <p:nvSpPr>
                <p:cNvPr id="51" name="Freeform: Shape 50">
                  <a:extLst>
                    <a:ext uri="{FF2B5EF4-FFF2-40B4-BE49-F238E27FC236}">
                      <a16:creationId xmlns:a16="http://schemas.microsoft.com/office/drawing/2014/main" id="{262128CA-23DA-4E91-A09A-C76726BDCC7F}"/>
                    </a:ext>
                  </a:extLst>
                </p:cNvPr>
                <p:cNvSpPr/>
                <p:nvPr/>
              </p:nvSpPr>
              <p:spPr>
                <a:xfrm>
                  <a:off x="3977181" y="2522615"/>
                  <a:ext cx="265172" cy="206871"/>
                </a:xfrm>
                <a:custGeom>
                  <a:avLst/>
                  <a:gdLst>
                    <a:gd name="connsiteX0" fmla="*/ 77178 w 265172"/>
                    <a:gd name="connsiteY0" fmla="*/ 67864 h 206871"/>
                    <a:gd name="connsiteX1" fmla="*/ 83281 w 265172"/>
                    <a:gd name="connsiteY1" fmla="*/ 67864 h 206871"/>
                    <a:gd name="connsiteX2" fmla="*/ 85726 w 265172"/>
                    <a:gd name="connsiteY2" fmla="*/ 61768 h 206871"/>
                    <a:gd name="connsiteX3" fmla="*/ 121127 w 265172"/>
                    <a:gd name="connsiteY3" fmla="*/ 21528 h 206871"/>
                    <a:gd name="connsiteX4" fmla="*/ 122347 w 265172"/>
                    <a:gd name="connsiteY4" fmla="*/ 21528 h 206871"/>
                    <a:gd name="connsiteX5" fmla="*/ 188267 w 265172"/>
                    <a:gd name="connsiteY5" fmla="*/ 42260 h 206871"/>
                    <a:gd name="connsiteX6" fmla="*/ 191931 w 265172"/>
                    <a:gd name="connsiteY6" fmla="*/ 47137 h 206871"/>
                    <a:gd name="connsiteX7" fmla="*/ 198033 w 265172"/>
                    <a:gd name="connsiteY7" fmla="*/ 45918 h 206871"/>
                    <a:gd name="connsiteX8" fmla="*/ 246866 w 265172"/>
                    <a:gd name="connsiteY8" fmla="*/ 55671 h 206871"/>
                    <a:gd name="connsiteX9" fmla="*/ 252968 w 265172"/>
                    <a:gd name="connsiteY9" fmla="*/ 53233 h 206871"/>
                    <a:gd name="connsiteX10" fmla="*/ 265173 w 265172"/>
                    <a:gd name="connsiteY10" fmla="*/ 49576 h 206871"/>
                    <a:gd name="connsiteX11" fmla="*/ 198033 w 265172"/>
                    <a:gd name="connsiteY11" fmla="*/ 26404 h 206871"/>
                    <a:gd name="connsiteX12" fmla="*/ 116244 w 265172"/>
                    <a:gd name="connsiteY12" fmla="*/ 3240 h 206871"/>
                    <a:gd name="connsiteX13" fmla="*/ 68631 w 265172"/>
                    <a:gd name="connsiteY13" fmla="*/ 50795 h 206871"/>
                    <a:gd name="connsiteX14" fmla="*/ 41777 w 265172"/>
                    <a:gd name="connsiteY14" fmla="*/ 60548 h 206871"/>
                    <a:gd name="connsiteX15" fmla="*/ 273 w 265172"/>
                    <a:gd name="connsiteY15" fmla="*/ 121515 h 206871"/>
                    <a:gd name="connsiteX16" fmla="*/ 16141 w 265172"/>
                    <a:gd name="connsiteY16" fmla="*/ 180043 h 206871"/>
                    <a:gd name="connsiteX17" fmla="*/ 73515 w 265172"/>
                    <a:gd name="connsiteY17" fmla="*/ 206872 h 206871"/>
                    <a:gd name="connsiteX18" fmla="*/ 210238 w 265172"/>
                    <a:gd name="connsiteY18" fmla="*/ 206872 h 206871"/>
                    <a:gd name="connsiteX19" fmla="*/ 210238 w 265172"/>
                    <a:gd name="connsiteY19" fmla="*/ 188584 h 206871"/>
                    <a:gd name="connsiteX20" fmla="*/ 74740 w 265172"/>
                    <a:gd name="connsiteY20" fmla="*/ 188584 h 206871"/>
                    <a:gd name="connsiteX21" fmla="*/ 30791 w 265172"/>
                    <a:gd name="connsiteY21" fmla="*/ 169070 h 206871"/>
                    <a:gd name="connsiteX22" fmla="*/ 18586 w 265172"/>
                    <a:gd name="connsiteY22" fmla="*/ 123953 h 206871"/>
                    <a:gd name="connsiteX23" fmla="*/ 77178 w 265172"/>
                    <a:gd name="connsiteY23" fmla="*/ 67864 h 20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5172" h="206871">
                      <a:moveTo>
                        <a:pt x="77178" y="67864"/>
                      </a:moveTo>
                      <a:lnTo>
                        <a:pt x="83281" y="67864"/>
                      </a:lnTo>
                      <a:lnTo>
                        <a:pt x="85726" y="61768"/>
                      </a:lnTo>
                      <a:cubicBezTo>
                        <a:pt x="95492" y="27623"/>
                        <a:pt x="119908" y="21528"/>
                        <a:pt x="121127" y="21528"/>
                      </a:cubicBezTo>
                      <a:lnTo>
                        <a:pt x="122347" y="21528"/>
                      </a:lnTo>
                      <a:cubicBezTo>
                        <a:pt x="163851" y="9336"/>
                        <a:pt x="187048" y="41041"/>
                        <a:pt x="188267" y="42260"/>
                      </a:cubicBezTo>
                      <a:lnTo>
                        <a:pt x="191931" y="47137"/>
                      </a:lnTo>
                      <a:lnTo>
                        <a:pt x="198033" y="45918"/>
                      </a:lnTo>
                      <a:cubicBezTo>
                        <a:pt x="222449" y="39822"/>
                        <a:pt x="237099" y="45918"/>
                        <a:pt x="246866" y="55671"/>
                      </a:cubicBezTo>
                      <a:cubicBezTo>
                        <a:pt x="249304" y="54452"/>
                        <a:pt x="251749" y="54452"/>
                        <a:pt x="252968" y="53233"/>
                      </a:cubicBezTo>
                      <a:cubicBezTo>
                        <a:pt x="256632" y="52014"/>
                        <a:pt x="261515" y="50795"/>
                        <a:pt x="265173" y="49576"/>
                      </a:cubicBezTo>
                      <a:cubicBezTo>
                        <a:pt x="252968" y="34945"/>
                        <a:pt x="232216" y="20308"/>
                        <a:pt x="198033" y="26404"/>
                      </a:cubicBezTo>
                      <a:cubicBezTo>
                        <a:pt x="177281" y="3240"/>
                        <a:pt x="145543" y="-5295"/>
                        <a:pt x="116244" y="3240"/>
                      </a:cubicBezTo>
                      <a:cubicBezTo>
                        <a:pt x="111361" y="4459"/>
                        <a:pt x="82062" y="12993"/>
                        <a:pt x="68631" y="50795"/>
                      </a:cubicBezTo>
                      <a:cubicBezTo>
                        <a:pt x="58871" y="52014"/>
                        <a:pt x="50324" y="55671"/>
                        <a:pt x="41777" y="60548"/>
                      </a:cubicBezTo>
                      <a:cubicBezTo>
                        <a:pt x="25908" y="69083"/>
                        <a:pt x="6375" y="87377"/>
                        <a:pt x="273" y="121515"/>
                      </a:cubicBezTo>
                      <a:cubicBezTo>
                        <a:pt x="273" y="122734"/>
                        <a:pt x="-3391" y="155659"/>
                        <a:pt x="16141" y="180043"/>
                      </a:cubicBezTo>
                      <a:cubicBezTo>
                        <a:pt x="28353" y="195899"/>
                        <a:pt x="47879" y="204433"/>
                        <a:pt x="73515" y="206872"/>
                      </a:cubicBezTo>
                      <a:lnTo>
                        <a:pt x="210238" y="206872"/>
                      </a:lnTo>
                      <a:lnTo>
                        <a:pt x="210238" y="188584"/>
                      </a:lnTo>
                      <a:lnTo>
                        <a:pt x="74740" y="188584"/>
                      </a:lnTo>
                      <a:cubicBezTo>
                        <a:pt x="55207" y="187364"/>
                        <a:pt x="40558" y="180043"/>
                        <a:pt x="30791" y="169070"/>
                      </a:cubicBezTo>
                      <a:cubicBezTo>
                        <a:pt x="16141" y="150782"/>
                        <a:pt x="18586" y="126392"/>
                        <a:pt x="18586" y="123953"/>
                      </a:cubicBezTo>
                      <a:cubicBezTo>
                        <a:pt x="28353" y="72740"/>
                        <a:pt x="74740" y="67864"/>
                        <a:pt x="77178" y="67864"/>
                      </a:cubicBezTo>
                      <a:close/>
                    </a:path>
                  </a:pathLst>
                </a:custGeom>
                <a:solidFill>
                  <a:srgbClr val="2D5967"/>
                </a:solidFill>
                <a:ln w="641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3E8717E-A1FB-4966-9DBA-BA0ED4665CF3}"/>
                    </a:ext>
                  </a:extLst>
                </p:cNvPr>
                <p:cNvSpPr/>
                <p:nvPr/>
              </p:nvSpPr>
              <p:spPr>
                <a:xfrm>
                  <a:off x="4149592" y="2372216"/>
                  <a:ext cx="17407" cy="17068"/>
                </a:xfrm>
                <a:custGeom>
                  <a:avLst/>
                  <a:gdLst>
                    <a:gd name="connsiteX0" fmla="*/ 13431 w 17407"/>
                    <a:gd name="connsiteY0" fmla="*/ 2438 h 17068"/>
                    <a:gd name="connsiteX1" fmla="*/ 8547 w 17407"/>
                    <a:gd name="connsiteY1" fmla="*/ 0 h 17068"/>
                    <a:gd name="connsiteX2" fmla="*/ 0 w 17407"/>
                    <a:gd name="connsiteY2" fmla="*/ 0 h 17068"/>
                    <a:gd name="connsiteX3" fmla="*/ 6102 w 17407"/>
                    <a:gd name="connsiteY3" fmla="*/ 7315 h 17068"/>
                    <a:gd name="connsiteX4" fmla="*/ 12211 w 17407"/>
                    <a:gd name="connsiteY4" fmla="*/ 17069 h 17068"/>
                    <a:gd name="connsiteX5" fmla="*/ 17088 w 17407"/>
                    <a:gd name="connsiteY5" fmla="*/ 7315 h 17068"/>
                    <a:gd name="connsiteX6" fmla="*/ 13431 w 17407"/>
                    <a:gd name="connsiteY6" fmla="*/ 2438 h 1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7" h="17068">
                      <a:moveTo>
                        <a:pt x="13431" y="2438"/>
                      </a:moveTo>
                      <a:cubicBezTo>
                        <a:pt x="12211" y="1219"/>
                        <a:pt x="10985" y="0"/>
                        <a:pt x="8547" y="0"/>
                      </a:cubicBezTo>
                      <a:cubicBezTo>
                        <a:pt x="6102" y="0"/>
                        <a:pt x="2445" y="0"/>
                        <a:pt x="0" y="0"/>
                      </a:cubicBezTo>
                      <a:cubicBezTo>
                        <a:pt x="2445" y="2438"/>
                        <a:pt x="3664" y="3658"/>
                        <a:pt x="6102" y="7315"/>
                      </a:cubicBezTo>
                      <a:cubicBezTo>
                        <a:pt x="8547" y="10973"/>
                        <a:pt x="10985" y="13411"/>
                        <a:pt x="12211" y="17069"/>
                      </a:cubicBezTo>
                      <a:cubicBezTo>
                        <a:pt x="15869" y="15850"/>
                        <a:pt x="18314" y="10973"/>
                        <a:pt x="17088" y="7315"/>
                      </a:cubicBezTo>
                      <a:cubicBezTo>
                        <a:pt x="15869" y="4877"/>
                        <a:pt x="14650" y="3658"/>
                        <a:pt x="13431" y="2438"/>
                      </a:cubicBezTo>
                      <a:close/>
                    </a:path>
                  </a:pathLst>
                </a:custGeom>
                <a:solidFill>
                  <a:srgbClr val="2D5967"/>
                </a:solidFill>
                <a:ln w="641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C134975-B4AA-4E66-B8EF-9435F4EA6A4D}"/>
                    </a:ext>
                  </a:extLst>
                </p:cNvPr>
                <p:cNvSpPr/>
                <p:nvPr/>
              </p:nvSpPr>
              <p:spPr>
                <a:xfrm>
                  <a:off x="4084794" y="2325077"/>
                  <a:ext cx="321157" cy="267845"/>
                </a:xfrm>
                <a:custGeom>
                  <a:avLst/>
                  <a:gdLst>
                    <a:gd name="connsiteX0" fmla="*/ 321157 w 321157"/>
                    <a:gd name="connsiteY0" fmla="*/ 267845 h 267845"/>
                    <a:gd name="connsiteX1" fmla="*/ 319938 w 321157"/>
                    <a:gd name="connsiteY1" fmla="*/ 265407 h 267845"/>
                    <a:gd name="connsiteX2" fmla="*/ 317493 w 321157"/>
                    <a:gd name="connsiteY2" fmla="*/ 261743 h 267845"/>
                    <a:gd name="connsiteX3" fmla="*/ 313835 w 321157"/>
                    <a:gd name="connsiteY3" fmla="*/ 259305 h 267845"/>
                    <a:gd name="connsiteX4" fmla="*/ 310172 w 321157"/>
                    <a:gd name="connsiteY4" fmla="*/ 256866 h 267845"/>
                    <a:gd name="connsiteX5" fmla="*/ 286975 w 321157"/>
                    <a:gd name="connsiteY5" fmla="*/ 238578 h 267845"/>
                    <a:gd name="connsiteX6" fmla="*/ 280872 w 321157"/>
                    <a:gd name="connsiteY6" fmla="*/ 234921 h 267845"/>
                    <a:gd name="connsiteX7" fmla="*/ 263784 w 321157"/>
                    <a:gd name="connsiteY7" fmla="*/ 222729 h 267845"/>
                    <a:gd name="connsiteX8" fmla="*/ 275989 w 321157"/>
                    <a:gd name="connsiteY8" fmla="*/ 220290 h 267845"/>
                    <a:gd name="connsiteX9" fmla="*/ 277208 w 321157"/>
                    <a:gd name="connsiteY9" fmla="*/ 220290 h 267845"/>
                    <a:gd name="connsiteX10" fmla="*/ 288200 w 321157"/>
                    <a:gd name="connsiteY10" fmla="*/ 219071 h 267845"/>
                    <a:gd name="connsiteX11" fmla="*/ 299186 w 321157"/>
                    <a:gd name="connsiteY11" fmla="*/ 217852 h 267845"/>
                    <a:gd name="connsiteX12" fmla="*/ 301624 w 321157"/>
                    <a:gd name="connsiteY12" fmla="*/ 217852 h 267845"/>
                    <a:gd name="connsiteX13" fmla="*/ 308952 w 321157"/>
                    <a:gd name="connsiteY13" fmla="*/ 214194 h 267845"/>
                    <a:gd name="connsiteX14" fmla="*/ 307727 w 321157"/>
                    <a:gd name="connsiteY14" fmla="*/ 209311 h 267845"/>
                    <a:gd name="connsiteX15" fmla="*/ 271106 w 321157"/>
                    <a:gd name="connsiteY15" fmla="*/ 182489 h 267845"/>
                    <a:gd name="connsiteX16" fmla="*/ 250354 w 321157"/>
                    <a:gd name="connsiteY16" fmla="*/ 172735 h 267845"/>
                    <a:gd name="connsiteX17" fmla="*/ 244251 w 321157"/>
                    <a:gd name="connsiteY17" fmla="*/ 170297 h 267845"/>
                    <a:gd name="connsiteX18" fmla="*/ 232040 w 321157"/>
                    <a:gd name="connsiteY18" fmla="*/ 164201 h 267845"/>
                    <a:gd name="connsiteX19" fmla="*/ 225938 w 321157"/>
                    <a:gd name="connsiteY19" fmla="*/ 154441 h 267845"/>
                    <a:gd name="connsiteX20" fmla="*/ 223499 w 321157"/>
                    <a:gd name="connsiteY20" fmla="*/ 150783 h 267845"/>
                    <a:gd name="connsiteX21" fmla="*/ 205185 w 321157"/>
                    <a:gd name="connsiteY21" fmla="*/ 117865 h 267845"/>
                    <a:gd name="connsiteX22" fmla="*/ 201522 w 321157"/>
                    <a:gd name="connsiteY22" fmla="*/ 110549 h 267845"/>
                    <a:gd name="connsiteX23" fmla="*/ 194200 w 321157"/>
                    <a:gd name="connsiteY23" fmla="*/ 97132 h 267845"/>
                    <a:gd name="connsiteX24" fmla="*/ 116075 w 321157"/>
                    <a:gd name="connsiteY24" fmla="*/ 30069 h 267845"/>
                    <a:gd name="connsiteX25" fmla="*/ 64798 w 321157"/>
                    <a:gd name="connsiteY25" fmla="*/ 17877 h 267845"/>
                    <a:gd name="connsiteX26" fmla="*/ 58695 w 321157"/>
                    <a:gd name="connsiteY26" fmla="*/ 14220 h 267845"/>
                    <a:gd name="connsiteX27" fmla="*/ 56257 w 321157"/>
                    <a:gd name="connsiteY27" fmla="*/ 11781 h 267845"/>
                    <a:gd name="connsiteX28" fmla="*/ 11089 w 321157"/>
                    <a:gd name="connsiteY28" fmla="*/ 802 h 267845"/>
                    <a:gd name="connsiteX29" fmla="*/ 1323 w 321157"/>
                    <a:gd name="connsiteY29" fmla="*/ 9343 h 267845"/>
                    <a:gd name="connsiteX30" fmla="*/ 12308 w 321157"/>
                    <a:gd name="connsiteY30" fmla="*/ 36165 h 267845"/>
                    <a:gd name="connsiteX31" fmla="*/ 15972 w 321157"/>
                    <a:gd name="connsiteY31" fmla="*/ 39823 h 267845"/>
                    <a:gd name="connsiteX32" fmla="*/ 18410 w 321157"/>
                    <a:gd name="connsiteY32" fmla="*/ 42261 h 267845"/>
                    <a:gd name="connsiteX33" fmla="*/ 26958 w 321157"/>
                    <a:gd name="connsiteY33" fmla="*/ 53234 h 267845"/>
                    <a:gd name="connsiteX34" fmla="*/ 28177 w 321157"/>
                    <a:gd name="connsiteY34" fmla="*/ 58117 h 267845"/>
                    <a:gd name="connsiteX35" fmla="*/ 29396 w 321157"/>
                    <a:gd name="connsiteY35" fmla="*/ 62994 h 267845"/>
                    <a:gd name="connsiteX36" fmla="*/ 31841 w 321157"/>
                    <a:gd name="connsiteY36" fmla="*/ 69090 h 267845"/>
                    <a:gd name="connsiteX37" fmla="*/ 40388 w 321157"/>
                    <a:gd name="connsiteY37" fmla="*/ 88597 h 267845"/>
                    <a:gd name="connsiteX38" fmla="*/ 48929 w 321157"/>
                    <a:gd name="connsiteY38" fmla="*/ 100789 h 267845"/>
                    <a:gd name="connsiteX39" fmla="*/ 51374 w 321157"/>
                    <a:gd name="connsiteY39" fmla="*/ 103228 h 267845"/>
                    <a:gd name="connsiteX40" fmla="*/ 53812 w 321157"/>
                    <a:gd name="connsiteY40" fmla="*/ 106885 h 267845"/>
                    <a:gd name="connsiteX41" fmla="*/ 51374 w 321157"/>
                    <a:gd name="connsiteY41" fmla="*/ 111769 h 267845"/>
                    <a:gd name="connsiteX42" fmla="*/ 50155 w 321157"/>
                    <a:gd name="connsiteY42" fmla="*/ 114207 h 267845"/>
                    <a:gd name="connsiteX43" fmla="*/ 46490 w 321157"/>
                    <a:gd name="connsiteY43" fmla="*/ 126399 h 267845"/>
                    <a:gd name="connsiteX44" fmla="*/ 55032 w 321157"/>
                    <a:gd name="connsiteY44" fmla="*/ 183708 h 267845"/>
                    <a:gd name="connsiteX45" fmla="*/ 79448 w 321157"/>
                    <a:gd name="connsiteY45" fmla="*/ 194681 h 267845"/>
                    <a:gd name="connsiteX46" fmla="*/ 89214 w 321157"/>
                    <a:gd name="connsiteY46" fmla="*/ 178831 h 267845"/>
                    <a:gd name="connsiteX47" fmla="*/ 90433 w 321157"/>
                    <a:gd name="connsiteY47" fmla="*/ 171516 h 267845"/>
                    <a:gd name="connsiteX48" fmla="*/ 90433 w 321157"/>
                    <a:gd name="connsiteY48" fmla="*/ 169077 h 267845"/>
                    <a:gd name="connsiteX49" fmla="*/ 90433 w 321157"/>
                    <a:gd name="connsiteY49" fmla="*/ 167858 h 267845"/>
                    <a:gd name="connsiteX50" fmla="*/ 91659 w 321157"/>
                    <a:gd name="connsiteY50" fmla="*/ 170297 h 267845"/>
                    <a:gd name="connsiteX51" fmla="*/ 97761 w 321157"/>
                    <a:gd name="connsiteY51" fmla="*/ 181269 h 267845"/>
                    <a:gd name="connsiteX52" fmla="*/ 116075 w 321157"/>
                    <a:gd name="connsiteY52" fmla="*/ 201996 h 267845"/>
                    <a:gd name="connsiteX53" fmla="*/ 141710 w 321157"/>
                    <a:gd name="connsiteY53" fmla="*/ 217852 h 267845"/>
                    <a:gd name="connsiteX54" fmla="*/ 142929 w 321157"/>
                    <a:gd name="connsiteY54" fmla="*/ 217852 h 267845"/>
                    <a:gd name="connsiteX55" fmla="*/ 142929 w 321157"/>
                    <a:gd name="connsiteY55" fmla="*/ 215413 h 267845"/>
                    <a:gd name="connsiteX56" fmla="*/ 141710 w 321157"/>
                    <a:gd name="connsiteY56" fmla="*/ 215413 h 267845"/>
                    <a:gd name="connsiteX57" fmla="*/ 138046 w 321157"/>
                    <a:gd name="connsiteY57" fmla="*/ 212975 h 267845"/>
                    <a:gd name="connsiteX58" fmla="*/ 136827 w 321157"/>
                    <a:gd name="connsiteY58" fmla="*/ 211756 h 267845"/>
                    <a:gd name="connsiteX59" fmla="*/ 125835 w 321157"/>
                    <a:gd name="connsiteY59" fmla="*/ 200777 h 267845"/>
                    <a:gd name="connsiteX60" fmla="*/ 101425 w 321157"/>
                    <a:gd name="connsiteY60" fmla="*/ 166639 h 267845"/>
                    <a:gd name="connsiteX61" fmla="*/ 92878 w 321157"/>
                    <a:gd name="connsiteY61" fmla="*/ 150783 h 267845"/>
                    <a:gd name="connsiteX62" fmla="*/ 91659 w 321157"/>
                    <a:gd name="connsiteY62" fmla="*/ 149564 h 267845"/>
                    <a:gd name="connsiteX63" fmla="*/ 90433 w 321157"/>
                    <a:gd name="connsiteY63" fmla="*/ 147125 h 267845"/>
                    <a:gd name="connsiteX64" fmla="*/ 87995 w 321157"/>
                    <a:gd name="connsiteY64" fmla="*/ 142249 h 267845"/>
                    <a:gd name="connsiteX65" fmla="*/ 84331 w 321157"/>
                    <a:gd name="connsiteY65" fmla="*/ 145906 h 267845"/>
                    <a:gd name="connsiteX66" fmla="*/ 78228 w 321157"/>
                    <a:gd name="connsiteY66" fmla="*/ 154441 h 267845"/>
                    <a:gd name="connsiteX67" fmla="*/ 73345 w 321157"/>
                    <a:gd name="connsiteY67" fmla="*/ 176393 h 267845"/>
                    <a:gd name="connsiteX68" fmla="*/ 72126 w 321157"/>
                    <a:gd name="connsiteY68" fmla="*/ 182489 h 267845"/>
                    <a:gd name="connsiteX69" fmla="*/ 62359 w 321157"/>
                    <a:gd name="connsiteY69" fmla="*/ 171516 h 267845"/>
                    <a:gd name="connsiteX70" fmla="*/ 61140 w 321157"/>
                    <a:gd name="connsiteY70" fmla="*/ 170297 h 267845"/>
                    <a:gd name="connsiteX71" fmla="*/ 58695 w 321157"/>
                    <a:gd name="connsiteY71" fmla="*/ 121522 h 267845"/>
                    <a:gd name="connsiteX72" fmla="*/ 59915 w 321157"/>
                    <a:gd name="connsiteY72" fmla="*/ 119084 h 267845"/>
                    <a:gd name="connsiteX73" fmla="*/ 63579 w 321157"/>
                    <a:gd name="connsiteY73" fmla="*/ 102009 h 267845"/>
                    <a:gd name="connsiteX74" fmla="*/ 58695 w 321157"/>
                    <a:gd name="connsiteY74" fmla="*/ 95913 h 267845"/>
                    <a:gd name="connsiteX75" fmla="*/ 55032 w 321157"/>
                    <a:gd name="connsiteY75" fmla="*/ 93474 h 267845"/>
                    <a:gd name="connsiteX76" fmla="*/ 47710 w 321157"/>
                    <a:gd name="connsiteY76" fmla="*/ 81282 h 267845"/>
                    <a:gd name="connsiteX77" fmla="*/ 41607 w 321157"/>
                    <a:gd name="connsiteY77" fmla="*/ 66652 h 267845"/>
                    <a:gd name="connsiteX78" fmla="*/ 34279 w 321157"/>
                    <a:gd name="connsiteY78" fmla="*/ 49577 h 267845"/>
                    <a:gd name="connsiteX79" fmla="*/ 25739 w 321157"/>
                    <a:gd name="connsiteY79" fmla="*/ 37384 h 267845"/>
                    <a:gd name="connsiteX80" fmla="*/ 23294 w 321157"/>
                    <a:gd name="connsiteY80" fmla="*/ 34946 h 267845"/>
                    <a:gd name="connsiteX81" fmla="*/ 19630 w 321157"/>
                    <a:gd name="connsiteY81" fmla="*/ 31289 h 267845"/>
                    <a:gd name="connsiteX82" fmla="*/ 9870 w 321157"/>
                    <a:gd name="connsiteY82" fmla="*/ 15439 h 267845"/>
                    <a:gd name="connsiteX83" fmla="*/ 12308 w 321157"/>
                    <a:gd name="connsiteY83" fmla="*/ 11781 h 267845"/>
                    <a:gd name="connsiteX84" fmla="*/ 44046 w 321157"/>
                    <a:gd name="connsiteY84" fmla="*/ 21535 h 267845"/>
                    <a:gd name="connsiteX85" fmla="*/ 46490 w 321157"/>
                    <a:gd name="connsiteY85" fmla="*/ 22754 h 267845"/>
                    <a:gd name="connsiteX86" fmla="*/ 53812 w 321157"/>
                    <a:gd name="connsiteY86" fmla="*/ 26412 h 267845"/>
                    <a:gd name="connsiteX87" fmla="*/ 66023 w 321157"/>
                    <a:gd name="connsiteY87" fmla="*/ 28850 h 267845"/>
                    <a:gd name="connsiteX88" fmla="*/ 72126 w 321157"/>
                    <a:gd name="connsiteY88" fmla="*/ 28850 h 267845"/>
                    <a:gd name="connsiteX89" fmla="*/ 90433 w 321157"/>
                    <a:gd name="connsiteY89" fmla="*/ 32508 h 267845"/>
                    <a:gd name="connsiteX90" fmla="*/ 127060 w 321157"/>
                    <a:gd name="connsiteY90" fmla="*/ 49577 h 267845"/>
                    <a:gd name="connsiteX91" fmla="*/ 181995 w 321157"/>
                    <a:gd name="connsiteY91" fmla="*/ 105666 h 267845"/>
                    <a:gd name="connsiteX92" fmla="*/ 185653 w 321157"/>
                    <a:gd name="connsiteY92" fmla="*/ 112988 h 267845"/>
                    <a:gd name="connsiteX93" fmla="*/ 188098 w 321157"/>
                    <a:gd name="connsiteY93" fmla="*/ 119084 h 267845"/>
                    <a:gd name="connsiteX94" fmla="*/ 195419 w 321157"/>
                    <a:gd name="connsiteY94" fmla="*/ 133714 h 267845"/>
                    <a:gd name="connsiteX95" fmla="*/ 202747 w 321157"/>
                    <a:gd name="connsiteY95" fmla="*/ 147125 h 267845"/>
                    <a:gd name="connsiteX96" fmla="*/ 203966 w 321157"/>
                    <a:gd name="connsiteY96" fmla="*/ 149564 h 267845"/>
                    <a:gd name="connsiteX97" fmla="*/ 218616 w 321157"/>
                    <a:gd name="connsiteY97" fmla="*/ 172735 h 267845"/>
                    <a:gd name="connsiteX98" fmla="*/ 234485 w 321157"/>
                    <a:gd name="connsiteY98" fmla="*/ 178831 h 267845"/>
                    <a:gd name="connsiteX99" fmla="*/ 240587 w 321157"/>
                    <a:gd name="connsiteY99" fmla="*/ 180050 h 267845"/>
                    <a:gd name="connsiteX100" fmla="*/ 268667 w 321157"/>
                    <a:gd name="connsiteY100" fmla="*/ 192242 h 267845"/>
                    <a:gd name="connsiteX101" fmla="*/ 282091 w 321157"/>
                    <a:gd name="connsiteY101" fmla="*/ 199557 h 267845"/>
                    <a:gd name="connsiteX102" fmla="*/ 284536 w 321157"/>
                    <a:gd name="connsiteY102" fmla="*/ 200777 h 267845"/>
                    <a:gd name="connsiteX103" fmla="*/ 291858 w 321157"/>
                    <a:gd name="connsiteY103" fmla="*/ 205654 h 267845"/>
                    <a:gd name="connsiteX104" fmla="*/ 250354 w 321157"/>
                    <a:gd name="connsiteY104" fmla="*/ 210530 h 267845"/>
                    <a:gd name="connsiteX105" fmla="*/ 247915 w 321157"/>
                    <a:gd name="connsiteY105" fmla="*/ 210530 h 267845"/>
                    <a:gd name="connsiteX106" fmla="*/ 241807 w 321157"/>
                    <a:gd name="connsiteY106" fmla="*/ 215413 h 267845"/>
                    <a:gd name="connsiteX107" fmla="*/ 243032 w 321157"/>
                    <a:gd name="connsiteY107" fmla="*/ 217852 h 267845"/>
                    <a:gd name="connsiteX108" fmla="*/ 244251 w 321157"/>
                    <a:gd name="connsiteY108" fmla="*/ 220290 h 267845"/>
                    <a:gd name="connsiteX109" fmla="*/ 255237 w 321157"/>
                    <a:gd name="connsiteY109" fmla="*/ 232482 h 267845"/>
                    <a:gd name="connsiteX110" fmla="*/ 268667 w 321157"/>
                    <a:gd name="connsiteY110" fmla="*/ 241017 h 267845"/>
                    <a:gd name="connsiteX111" fmla="*/ 282091 w 321157"/>
                    <a:gd name="connsiteY111" fmla="*/ 247113 h 267845"/>
                    <a:gd name="connsiteX112" fmla="*/ 295522 w 321157"/>
                    <a:gd name="connsiteY112" fmla="*/ 253209 h 267845"/>
                    <a:gd name="connsiteX113" fmla="*/ 304069 w 321157"/>
                    <a:gd name="connsiteY113" fmla="*/ 258085 h 267845"/>
                    <a:gd name="connsiteX114" fmla="*/ 310172 w 321157"/>
                    <a:gd name="connsiteY114" fmla="*/ 261743 h 267845"/>
                    <a:gd name="connsiteX115" fmla="*/ 312610 w 321157"/>
                    <a:gd name="connsiteY115" fmla="*/ 262969 h 267845"/>
                    <a:gd name="connsiteX116" fmla="*/ 317493 w 321157"/>
                    <a:gd name="connsiteY116" fmla="*/ 265407 h 267845"/>
                    <a:gd name="connsiteX117" fmla="*/ 318719 w 321157"/>
                    <a:gd name="connsiteY117" fmla="*/ 265407 h 267845"/>
                    <a:gd name="connsiteX118" fmla="*/ 321157 w 321157"/>
                    <a:gd name="connsiteY118" fmla="*/ 267845 h 26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21157" h="267845">
                      <a:moveTo>
                        <a:pt x="321157" y="267845"/>
                      </a:moveTo>
                      <a:cubicBezTo>
                        <a:pt x="321157" y="267845"/>
                        <a:pt x="319938" y="266626"/>
                        <a:pt x="319938" y="265407"/>
                      </a:cubicBezTo>
                      <a:cubicBezTo>
                        <a:pt x="319938" y="264188"/>
                        <a:pt x="318719" y="262969"/>
                        <a:pt x="317493" y="261743"/>
                      </a:cubicBezTo>
                      <a:cubicBezTo>
                        <a:pt x="316274" y="260524"/>
                        <a:pt x="315055" y="260524"/>
                        <a:pt x="313835" y="259305"/>
                      </a:cubicBezTo>
                      <a:lnTo>
                        <a:pt x="310172" y="256866"/>
                      </a:lnTo>
                      <a:cubicBezTo>
                        <a:pt x="304069" y="249551"/>
                        <a:pt x="295522" y="243455"/>
                        <a:pt x="286975" y="238578"/>
                      </a:cubicBezTo>
                      <a:cubicBezTo>
                        <a:pt x="284536" y="237359"/>
                        <a:pt x="283317" y="236140"/>
                        <a:pt x="280872" y="234921"/>
                      </a:cubicBezTo>
                      <a:cubicBezTo>
                        <a:pt x="274770" y="231263"/>
                        <a:pt x="266223" y="227605"/>
                        <a:pt x="263784" y="222729"/>
                      </a:cubicBezTo>
                      <a:cubicBezTo>
                        <a:pt x="267442" y="222729"/>
                        <a:pt x="272325" y="221509"/>
                        <a:pt x="275989" y="220290"/>
                      </a:cubicBezTo>
                      <a:lnTo>
                        <a:pt x="277208" y="220290"/>
                      </a:lnTo>
                      <a:cubicBezTo>
                        <a:pt x="280872" y="219071"/>
                        <a:pt x="284536" y="219071"/>
                        <a:pt x="288200" y="219071"/>
                      </a:cubicBezTo>
                      <a:cubicBezTo>
                        <a:pt x="291858" y="219071"/>
                        <a:pt x="295522" y="217852"/>
                        <a:pt x="299186" y="217852"/>
                      </a:cubicBezTo>
                      <a:lnTo>
                        <a:pt x="301624" y="217852"/>
                      </a:lnTo>
                      <a:cubicBezTo>
                        <a:pt x="305288" y="217852"/>
                        <a:pt x="308952" y="216633"/>
                        <a:pt x="308952" y="214194"/>
                      </a:cubicBezTo>
                      <a:cubicBezTo>
                        <a:pt x="308952" y="212975"/>
                        <a:pt x="308952" y="211756"/>
                        <a:pt x="307727" y="209311"/>
                      </a:cubicBezTo>
                      <a:cubicBezTo>
                        <a:pt x="296741" y="198338"/>
                        <a:pt x="284536" y="188585"/>
                        <a:pt x="271106" y="182489"/>
                      </a:cubicBezTo>
                      <a:cubicBezTo>
                        <a:pt x="265003" y="178831"/>
                        <a:pt x="257675" y="176393"/>
                        <a:pt x="250354" y="172735"/>
                      </a:cubicBezTo>
                      <a:cubicBezTo>
                        <a:pt x="249134" y="171516"/>
                        <a:pt x="246690" y="171516"/>
                        <a:pt x="244251" y="170297"/>
                      </a:cubicBezTo>
                      <a:cubicBezTo>
                        <a:pt x="239368" y="169077"/>
                        <a:pt x="235704" y="167858"/>
                        <a:pt x="232040" y="164201"/>
                      </a:cubicBezTo>
                      <a:cubicBezTo>
                        <a:pt x="229601" y="161762"/>
                        <a:pt x="227157" y="158098"/>
                        <a:pt x="225938" y="154441"/>
                      </a:cubicBezTo>
                      <a:cubicBezTo>
                        <a:pt x="224718" y="153221"/>
                        <a:pt x="224718" y="152002"/>
                        <a:pt x="223499" y="150783"/>
                      </a:cubicBezTo>
                      <a:cubicBezTo>
                        <a:pt x="217397" y="141029"/>
                        <a:pt x="211288" y="131276"/>
                        <a:pt x="205185" y="117865"/>
                      </a:cubicBezTo>
                      <a:cubicBezTo>
                        <a:pt x="203966" y="115426"/>
                        <a:pt x="202747" y="112988"/>
                        <a:pt x="201522" y="110549"/>
                      </a:cubicBezTo>
                      <a:cubicBezTo>
                        <a:pt x="199083" y="105666"/>
                        <a:pt x="196638" y="100789"/>
                        <a:pt x="194200" y="97132"/>
                      </a:cubicBezTo>
                      <a:cubicBezTo>
                        <a:pt x="174667" y="69090"/>
                        <a:pt x="147813" y="45919"/>
                        <a:pt x="116075" y="30069"/>
                      </a:cubicBezTo>
                      <a:cubicBezTo>
                        <a:pt x="100200" y="22754"/>
                        <a:pt x="83112" y="17877"/>
                        <a:pt x="64798" y="17877"/>
                      </a:cubicBezTo>
                      <a:cubicBezTo>
                        <a:pt x="62359" y="16658"/>
                        <a:pt x="61140" y="15439"/>
                        <a:pt x="58695" y="14220"/>
                      </a:cubicBezTo>
                      <a:cubicBezTo>
                        <a:pt x="58695" y="13001"/>
                        <a:pt x="57476" y="11781"/>
                        <a:pt x="56257" y="11781"/>
                      </a:cubicBezTo>
                      <a:cubicBezTo>
                        <a:pt x="47710" y="6904"/>
                        <a:pt x="25739" y="-2855"/>
                        <a:pt x="11089" y="802"/>
                      </a:cubicBezTo>
                      <a:cubicBezTo>
                        <a:pt x="6206" y="2021"/>
                        <a:pt x="2541" y="5685"/>
                        <a:pt x="1323" y="9343"/>
                      </a:cubicBezTo>
                      <a:cubicBezTo>
                        <a:pt x="-3561" y="20316"/>
                        <a:pt x="6206" y="30069"/>
                        <a:pt x="12308" y="36165"/>
                      </a:cubicBezTo>
                      <a:cubicBezTo>
                        <a:pt x="13527" y="37384"/>
                        <a:pt x="14753" y="38604"/>
                        <a:pt x="15972" y="39823"/>
                      </a:cubicBezTo>
                      <a:cubicBezTo>
                        <a:pt x="17191" y="41042"/>
                        <a:pt x="17191" y="42261"/>
                        <a:pt x="18410" y="42261"/>
                      </a:cubicBezTo>
                      <a:cubicBezTo>
                        <a:pt x="22074" y="45919"/>
                        <a:pt x="24513" y="49577"/>
                        <a:pt x="26958" y="53234"/>
                      </a:cubicBezTo>
                      <a:cubicBezTo>
                        <a:pt x="28177" y="54453"/>
                        <a:pt x="28177" y="56898"/>
                        <a:pt x="28177" y="58117"/>
                      </a:cubicBezTo>
                      <a:cubicBezTo>
                        <a:pt x="28177" y="59337"/>
                        <a:pt x="29396" y="61775"/>
                        <a:pt x="29396" y="62994"/>
                      </a:cubicBezTo>
                      <a:lnTo>
                        <a:pt x="31841" y="69090"/>
                      </a:lnTo>
                      <a:cubicBezTo>
                        <a:pt x="34279" y="75186"/>
                        <a:pt x="36724" y="82501"/>
                        <a:pt x="40388" y="88597"/>
                      </a:cubicBezTo>
                      <a:cubicBezTo>
                        <a:pt x="42827" y="92255"/>
                        <a:pt x="45272" y="97132"/>
                        <a:pt x="48929" y="100789"/>
                      </a:cubicBezTo>
                      <a:cubicBezTo>
                        <a:pt x="50155" y="102009"/>
                        <a:pt x="50155" y="102009"/>
                        <a:pt x="51374" y="103228"/>
                      </a:cubicBezTo>
                      <a:cubicBezTo>
                        <a:pt x="52593" y="104447"/>
                        <a:pt x="53812" y="105666"/>
                        <a:pt x="53812" y="106885"/>
                      </a:cubicBezTo>
                      <a:cubicBezTo>
                        <a:pt x="53812" y="108111"/>
                        <a:pt x="52593" y="110549"/>
                        <a:pt x="51374" y="111769"/>
                      </a:cubicBezTo>
                      <a:cubicBezTo>
                        <a:pt x="51374" y="112988"/>
                        <a:pt x="50155" y="112988"/>
                        <a:pt x="50155" y="114207"/>
                      </a:cubicBezTo>
                      <a:cubicBezTo>
                        <a:pt x="48929" y="117865"/>
                        <a:pt x="47710" y="122741"/>
                        <a:pt x="46490" y="126399"/>
                      </a:cubicBezTo>
                      <a:cubicBezTo>
                        <a:pt x="42827" y="142249"/>
                        <a:pt x="41607" y="165420"/>
                        <a:pt x="55032" y="183708"/>
                      </a:cubicBezTo>
                      <a:cubicBezTo>
                        <a:pt x="62359" y="194681"/>
                        <a:pt x="70907" y="198338"/>
                        <a:pt x="79448" y="194681"/>
                      </a:cubicBezTo>
                      <a:cubicBezTo>
                        <a:pt x="86775" y="192242"/>
                        <a:pt x="87995" y="186146"/>
                        <a:pt x="89214" y="178831"/>
                      </a:cubicBezTo>
                      <a:cubicBezTo>
                        <a:pt x="89214" y="176393"/>
                        <a:pt x="90433" y="173954"/>
                        <a:pt x="90433" y="171516"/>
                      </a:cubicBezTo>
                      <a:cubicBezTo>
                        <a:pt x="90433" y="170297"/>
                        <a:pt x="90433" y="170297"/>
                        <a:pt x="90433" y="169077"/>
                      </a:cubicBezTo>
                      <a:lnTo>
                        <a:pt x="90433" y="167858"/>
                      </a:lnTo>
                      <a:lnTo>
                        <a:pt x="91659" y="170297"/>
                      </a:lnTo>
                      <a:cubicBezTo>
                        <a:pt x="94097" y="173954"/>
                        <a:pt x="96542" y="177612"/>
                        <a:pt x="97761" y="181269"/>
                      </a:cubicBezTo>
                      <a:cubicBezTo>
                        <a:pt x="102644" y="188585"/>
                        <a:pt x="108747" y="195900"/>
                        <a:pt x="116075" y="201996"/>
                      </a:cubicBezTo>
                      <a:cubicBezTo>
                        <a:pt x="123397" y="208092"/>
                        <a:pt x="131944" y="215413"/>
                        <a:pt x="141710" y="217852"/>
                      </a:cubicBezTo>
                      <a:lnTo>
                        <a:pt x="142929" y="217852"/>
                      </a:lnTo>
                      <a:lnTo>
                        <a:pt x="142929" y="215413"/>
                      </a:lnTo>
                      <a:lnTo>
                        <a:pt x="141710" y="215413"/>
                      </a:lnTo>
                      <a:cubicBezTo>
                        <a:pt x="140484" y="214194"/>
                        <a:pt x="139265" y="214194"/>
                        <a:pt x="138046" y="212975"/>
                      </a:cubicBezTo>
                      <a:lnTo>
                        <a:pt x="136827" y="211756"/>
                      </a:lnTo>
                      <a:cubicBezTo>
                        <a:pt x="133163" y="208092"/>
                        <a:pt x="129499" y="204434"/>
                        <a:pt x="125835" y="200777"/>
                      </a:cubicBezTo>
                      <a:cubicBezTo>
                        <a:pt x="116075" y="189804"/>
                        <a:pt x="108747" y="178831"/>
                        <a:pt x="101425" y="166639"/>
                      </a:cubicBezTo>
                      <a:cubicBezTo>
                        <a:pt x="97761" y="161762"/>
                        <a:pt x="95316" y="155660"/>
                        <a:pt x="92878" y="150783"/>
                      </a:cubicBezTo>
                      <a:lnTo>
                        <a:pt x="91659" y="149564"/>
                      </a:lnTo>
                      <a:cubicBezTo>
                        <a:pt x="91659" y="148345"/>
                        <a:pt x="90433" y="148345"/>
                        <a:pt x="90433" y="147125"/>
                      </a:cubicBezTo>
                      <a:cubicBezTo>
                        <a:pt x="90433" y="145906"/>
                        <a:pt x="89214" y="143468"/>
                        <a:pt x="87995" y="142249"/>
                      </a:cubicBezTo>
                      <a:cubicBezTo>
                        <a:pt x="86775" y="143468"/>
                        <a:pt x="85556" y="144687"/>
                        <a:pt x="84331" y="145906"/>
                      </a:cubicBezTo>
                      <a:cubicBezTo>
                        <a:pt x="81892" y="148345"/>
                        <a:pt x="79448" y="150783"/>
                        <a:pt x="78228" y="154441"/>
                      </a:cubicBezTo>
                      <a:cubicBezTo>
                        <a:pt x="75790" y="161762"/>
                        <a:pt x="73345" y="169077"/>
                        <a:pt x="73345" y="176393"/>
                      </a:cubicBezTo>
                      <a:cubicBezTo>
                        <a:pt x="73345" y="178831"/>
                        <a:pt x="73345" y="180050"/>
                        <a:pt x="72126" y="182489"/>
                      </a:cubicBezTo>
                      <a:cubicBezTo>
                        <a:pt x="66023" y="181269"/>
                        <a:pt x="64798" y="176393"/>
                        <a:pt x="62359" y="171516"/>
                      </a:cubicBezTo>
                      <a:lnTo>
                        <a:pt x="61140" y="170297"/>
                      </a:lnTo>
                      <a:cubicBezTo>
                        <a:pt x="53812" y="156879"/>
                        <a:pt x="53812" y="136153"/>
                        <a:pt x="58695" y="121522"/>
                      </a:cubicBezTo>
                      <a:cubicBezTo>
                        <a:pt x="58695" y="120303"/>
                        <a:pt x="59915" y="120303"/>
                        <a:pt x="59915" y="119084"/>
                      </a:cubicBezTo>
                      <a:cubicBezTo>
                        <a:pt x="63579" y="111769"/>
                        <a:pt x="66023" y="104447"/>
                        <a:pt x="63579" y="102009"/>
                      </a:cubicBezTo>
                      <a:cubicBezTo>
                        <a:pt x="62359" y="99570"/>
                        <a:pt x="61140" y="98351"/>
                        <a:pt x="58695" y="95913"/>
                      </a:cubicBezTo>
                      <a:cubicBezTo>
                        <a:pt x="57476" y="94693"/>
                        <a:pt x="56257" y="94693"/>
                        <a:pt x="55032" y="93474"/>
                      </a:cubicBezTo>
                      <a:cubicBezTo>
                        <a:pt x="52593" y="89817"/>
                        <a:pt x="50155" y="86159"/>
                        <a:pt x="47710" y="81282"/>
                      </a:cubicBezTo>
                      <a:cubicBezTo>
                        <a:pt x="45272" y="76405"/>
                        <a:pt x="42827" y="71529"/>
                        <a:pt x="41607" y="66652"/>
                      </a:cubicBezTo>
                      <a:cubicBezTo>
                        <a:pt x="39163" y="60556"/>
                        <a:pt x="36724" y="54453"/>
                        <a:pt x="34279" y="49577"/>
                      </a:cubicBezTo>
                      <a:cubicBezTo>
                        <a:pt x="31841" y="45919"/>
                        <a:pt x="29396" y="41042"/>
                        <a:pt x="25739" y="37384"/>
                      </a:cubicBezTo>
                      <a:lnTo>
                        <a:pt x="23294" y="34946"/>
                      </a:lnTo>
                      <a:cubicBezTo>
                        <a:pt x="22074" y="33727"/>
                        <a:pt x="20855" y="32508"/>
                        <a:pt x="19630" y="31289"/>
                      </a:cubicBezTo>
                      <a:cubicBezTo>
                        <a:pt x="14753" y="26412"/>
                        <a:pt x="8644" y="20316"/>
                        <a:pt x="9870" y="15439"/>
                      </a:cubicBezTo>
                      <a:cubicBezTo>
                        <a:pt x="9870" y="14220"/>
                        <a:pt x="11089" y="13001"/>
                        <a:pt x="12308" y="11781"/>
                      </a:cubicBezTo>
                      <a:cubicBezTo>
                        <a:pt x="19630" y="9343"/>
                        <a:pt x="35505" y="16658"/>
                        <a:pt x="44046" y="21535"/>
                      </a:cubicBezTo>
                      <a:cubicBezTo>
                        <a:pt x="45272" y="21535"/>
                        <a:pt x="45272" y="22754"/>
                        <a:pt x="46490" y="22754"/>
                      </a:cubicBezTo>
                      <a:cubicBezTo>
                        <a:pt x="48929" y="23973"/>
                        <a:pt x="51374" y="25193"/>
                        <a:pt x="53812" y="26412"/>
                      </a:cubicBezTo>
                      <a:cubicBezTo>
                        <a:pt x="57476" y="27631"/>
                        <a:pt x="62359" y="28850"/>
                        <a:pt x="66023" y="28850"/>
                      </a:cubicBezTo>
                      <a:cubicBezTo>
                        <a:pt x="68462" y="28850"/>
                        <a:pt x="69681" y="28850"/>
                        <a:pt x="72126" y="28850"/>
                      </a:cubicBezTo>
                      <a:cubicBezTo>
                        <a:pt x="78228" y="30069"/>
                        <a:pt x="84331" y="31289"/>
                        <a:pt x="90433" y="32508"/>
                      </a:cubicBezTo>
                      <a:cubicBezTo>
                        <a:pt x="102644" y="36165"/>
                        <a:pt x="114849" y="42261"/>
                        <a:pt x="127060" y="49577"/>
                      </a:cubicBezTo>
                      <a:cubicBezTo>
                        <a:pt x="149032" y="64213"/>
                        <a:pt x="167346" y="83721"/>
                        <a:pt x="181995" y="105666"/>
                      </a:cubicBezTo>
                      <a:cubicBezTo>
                        <a:pt x="183214" y="108111"/>
                        <a:pt x="184433" y="110549"/>
                        <a:pt x="185653" y="112988"/>
                      </a:cubicBezTo>
                      <a:cubicBezTo>
                        <a:pt x="186878" y="114207"/>
                        <a:pt x="186878" y="116645"/>
                        <a:pt x="188098" y="119084"/>
                      </a:cubicBezTo>
                      <a:cubicBezTo>
                        <a:pt x="190536" y="123961"/>
                        <a:pt x="192981" y="128837"/>
                        <a:pt x="195419" y="133714"/>
                      </a:cubicBezTo>
                      <a:cubicBezTo>
                        <a:pt x="197864" y="138591"/>
                        <a:pt x="200302" y="142249"/>
                        <a:pt x="202747" y="147125"/>
                      </a:cubicBezTo>
                      <a:lnTo>
                        <a:pt x="203966" y="149564"/>
                      </a:lnTo>
                      <a:cubicBezTo>
                        <a:pt x="207631" y="158098"/>
                        <a:pt x="212514" y="165420"/>
                        <a:pt x="218616" y="172735"/>
                      </a:cubicBezTo>
                      <a:cubicBezTo>
                        <a:pt x="221054" y="175174"/>
                        <a:pt x="228382" y="177612"/>
                        <a:pt x="234485" y="178831"/>
                      </a:cubicBezTo>
                      <a:cubicBezTo>
                        <a:pt x="236923" y="180050"/>
                        <a:pt x="239368" y="180050"/>
                        <a:pt x="240587" y="180050"/>
                      </a:cubicBezTo>
                      <a:cubicBezTo>
                        <a:pt x="250354" y="183708"/>
                        <a:pt x="258901" y="187365"/>
                        <a:pt x="268667" y="192242"/>
                      </a:cubicBezTo>
                      <a:cubicBezTo>
                        <a:pt x="273550" y="194681"/>
                        <a:pt x="277208" y="197119"/>
                        <a:pt x="282091" y="199557"/>
                      </a:cubicBezTo>
                      <a:cubicBezTo>
                        <a:pt x="282091" y="199557"/>
                        <a:pt x="283317" y="200777"/>
                        <a:pt x="284536" y="200777"/>
                      </a:cubicBezTo>
                      <a:cubicBezTo>
                        <a:pt x="286975" y="201996"/>
                        <a:pt x="289419" y="203215"/>
                        <a:pt x="291858" y="205654"/>
                      </a:cubicBezTo>
                      <a:cubicBezTo>
                        <a:pt x="274770" y="205654"/>
                        <a:pt x="261339" y="206873"/>
                        <a:pt x="250354" y="210530"/>
                      </a:cubicBezTo>
                      <a:cubicBezTo>
                        <a:pt x="249134" y="210530"/>
                        <a:pt x="249134" y="210530"/>
                        <a:pt x="247915" y="210530"/>
                      </a:cubicBezTo>
                      <a:cubicBezTo>
                        <a:pt x="245470" y="210530"/>
                        <a:pt x="241807" y="211756"/>
                        <a:pt x="241807" y="215413"/>
                      </a:cubicBezTo>
                      <a:cubicBezTo>
                        <a:pt x="243032" y="216633"/>
                        <a:pt x="243032" y="216633"/>
                        <a:pt x="243032" y="217852"/>
                      </a:cubicBezTo>
                      <a:cubicBezTo>
                        <a:pt x="243032" y="219071"/>
                        <a:pt x="244251" y="220290"/>
                        <a:pt x="244251" y="220290"/>
                      </a:cubicBezTo>
                      <a:cubicBezTo>
                        <a:pt x="247915" y="225167"/>
                        <a:pt x="251573" y="228825"/>
                        <a:pt x="255237" y="232482"/>
                      </a:cubicBezTo>
                      <a:cubicBezTo>
                        <a:pt x="260120" y="234921"/>
                        <a:pt x="263784" y="238578"/>
                        <a:pt x="268667" y="241017"/>
                      </a:cubicBezTo>
                      <a:cubicBezTo>
                        <a:pt x="272325" y="243455"/>
                        <a:pt x="277208" y="244674"/>
                        <a:pt x="282091" y="247113"/>
                      </a:cubicBezTo>
                      <a:cubicBezTo>
                        <a:pt x="286975" y="248332"/>
                        <a:pt x="290639" y="250770"/>
                        <a:pt x="295522" y="253209"/>
                      </a:cubicBezTo>
                      <a:cubicBezTo>
                        <a:pt x="297960" y="254428"/>
                        <a:pt x="301624" y="256866"/>
                        <a:pt x="304069" y="258085"/>
                      </a:cubicBezTo>
                      <a:cubicBezTo>
                        <a:pt x="306508" y="259305"/>
                        <a:pt x="307727" y="260524"/>
                        <a:pt x="310172" y="261743"/>
                      </a:cubicBezTo>
                      <a:cubicBezTo>
                        <a:pt x="311391" y="261743"/>
                        <a:pt x="311391" y="262969"/>
                        <a:pt x="312610" y="262969"/>
                      </a:cubicBezTo>
                      <a:cubicBezTo>
                        <a:pt x="313835" y="264188"/>
                        <a:pt x="315055" y="265407"/>
                        <a:pt x="317493" y="265407"/>
                      </a:cubicBezTo>
                      <a:lnTo>
                        <a:pt x="318719" y="265407"/>
                      </a:lnTo>
                      <a:lnTo>
                        <a:pt x="321157" y="267845"/>
                      </a:lnTo>
                      <a:close/>
                    </a:path>
                  </a:pathLst>
                </a:custGeom>
                <a:solidFill>
                  <a:srgbClr val="2D5967"/>
                </a:solidFill>
                <a:ln w="641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8B146A6-5BE8-477A-B832-7AF0E40418AC}"/>
                    </a:ext>
                  </a:extLst>
                </p:cNvPr>
                <p:cNvSpPr/>
                <p:nvPr/>
              </p:nvSpPr>
              <p:spPr>
                <a:xfrm>
                  <a:off x="4200869" y="2580725"/>
                  <a:ext cx="201424" cy="232892"/>
                </a:xfrm>
                <a:custGeom>
                  <a:avLst/>
                  <a:gdLst>
                    <a:gd name="connsiteX0" fmla="*/ 167242 w 201424"/>
                    <a:gd name="connsiteY0" fmla="*/ 8535 h 232892"/>
                    <a:gd name="connsiteX1" fmla="*/ 100103 w 201424"/>
                    <a:gd name="connsiteY1" fmla="*/ 0 h 232892"/>
                    <a:gd name="connsiteX2" fmla="*/ 32963 w 201424"/>
                    <a:gd name="connsiteY2" fmla="*/ 8535 h 232892"/>
                    <a:gd name="connsiteX3" fmla="*/ 0 w 201424"/>
                    <a:gd name="connsiteY3" fmla="*/ 36576 h 232892"/>
                    <a:gd name="connsiteX4" fmla="*/ 0 w 201424"/>
                    <a:gd name="connsiteY4" fmla="*/ 207290 h 232892"/>
                    <a:gd name="connsiteX5" fmla="*/ 2445 w 201424"/>
                    <a:gd name="connsiteY5" fmla="*/ 209728 h 232892"/>
                    <a:gd name="connsiteX6" fmla="*/ 101322 w 201424"/>
                    <a:gd name="connsiteY6" fmla="*/ 232893 h 232892"/>
                    <a:gd name="connsiteX7" fmla="*/ 197760 w 201424"/>
                    <a:gd name="connsiteY7" fmla="*/ 212166 h 232892"/>
                    <a:gd name="connsiteX8" fmla="*/ 201424 w 201424"/>
                    <a:gd name="connsiteY8" fmla="*/ 209728 h 232892"/>
                    <a:gd name="connsiteX9" fmla="*/ 201424 w 201424"/>
                    <a:gd name="connsiteY9" fmla="*/ 32918 h 232892"/>
                    <a:gd name="connsiteX10" fmla="*/ 167242 w 201424"/>
                    <a:gd name="connsiteY10" fmla="*/ 8535 h 232892"/>
                    <a:gd name="connsiteX11" fmla="*/ 100103 w 201424"/>
                    <a:gd name="connsiteY11" fmla="*/ 15850 h 232892"/>
                    <a:gd name="connsiteX12" fmla="*/ 183111 w 201424"/>
                    <a:gd name="connsiteY12" fmla="*/ 35357 h 232892"/>
                    <a:gd name="connsiteX13" fmla="*/ 100103 w 201424"/>
                    <a:gd name="connsiteY13" fmla="*/ 54870 h 232892"/>
                    <a:gd name="connsiteX14" fmla="*/ 17088 w 201424"/>
                    <a:gd name="connsiteY14" fmla="*/ 35357 h 232892"/>
                    <a:gd name="connsiteX15" fmla="*/ 100103 w 201424"/>
                    <a:gd name="connsiteY15" fmla="*/ 15850 h 232892"/>
                    <a:gd name="connsiteX16" fmla="*/ 183111 w 201424"/>
                    <a:gd name="connsiteY16" fmla="*/ 198755 h 232892"/>
                    <a:gd name="connsiteX17" fmla="*/ 100103 w 201424"/>
                    <a:gd name="connsiteY17" fmla="*/ 214605 h 232892"/>
                    <a:gd name="connsiteX18" fmla="*/ 17088 w 201424"/>
                    <a:gd name="connsiteY18" fmla="*/ 199974 h 232892"/>
                    <a:gd name="connsiteX19" fmla="*/ 17088 w 201424"/>
                    <a:gd name="connsiteY19" fmla="*/ 165831 h 232892"/>
                    <a:gd name="connsiteX20" fmla="*/ 100103 w 201424"/>
                    <a:gd name="connsiteY20" fmla="*/ 178023 h 232892"/>
                    <a:gd name="connsiteX21" fmla="*/ 183111 w 201424"/>
                    <a:gd name="connsiteY21" fmla="*/ 163392 h 232892"/>
                    <a:gd name="connsiteX22" fmla="*/ 183111 w 201424"/>
                    <a:gd name="connsiteY22" fmla="*/ 198755 h 232892"/>
                    <a:gd name="connsiteX23" fmla="*/ 183111 w 201424"/>
                    <a:gd name="connsiteY23" fmla="*/ 146323 h 232892"/>
                    <a:gd name="connsiteX24" fmla="*/ 100103 w 201424"/>
                    <a:gd name="connsiteY24" fmla="*/ 162173 h 232892"/>
                    <a:gd name="connsiteX25" fmla="*/ 17088 w 201424"/>
                    <a:gd name="connsiteY25" fmla="*/ 147543 h 232892"/>
                    <a:gd name="connsiteX26" fmla="*/ 17088 w 201424"/>
                    <a:gd name="connsiteY26" fmla="*/ 110960 h 232892"/>
                    <a:gd name="connsiteX27" fmla="*/ 100103 w 201424"/>
                    <a:gd name="connsiteY27" fmla="*/ 123152 h 232892"/>
                    <a:gd name="connsiteX28" fmla="*/ 183111 w 201424"/>
                    <a:gd name="connsiteY28" fmla="*/ 109741 h 232892"/>
                    <a:gd name="connsiteX29" fmla="*/ 183111 w 201424"/>
                    <a:gd name="connsiteY29" fmla="*/ 146323 h 232892"/>
                    <a:gd name="connsiteX30" fmla="*/ 183111 w 201424"/>
                    <a:gd name="connsiteY30" fmla="*/ 90227 h 232892"/>
                    <a:gd name="connsiteX31" fmla="*/ 100103 w 201424"/>
                    <a:gd name="connsiteY31" fmla="*/ 106083 h 232892"/>
                    <a:gd name="connsiteX32" fmla="*/ 17088 w 201424"/>
                    <a:gd name="connsiteY32" fmla="*/ 91446 h 232892"/>
                    <a:gd name="connsiteX33" fmla="*/ 17088 w 201424"/>
                    <a:gd name="connsiteY33" fmla="*/ 57309 h 232892"/>
                    <a:gd name="connsiteX34" fmla="*/ 32963 w 201424"/>
                    <a:gd name="connsiteY34" fmla="*/ 63405 h 232892"/>
                    <a:gd name="connsiteX35" fmla="*/ 100103 w 201424"/>
                    <a:gd name="connsiteY35" fmla="*/ 71939 h 232892"/>
                    <a:gd name="connsiteX36" fmla="*/ 167242 w 201424"/>
                    <a:gd name="connsiteY36" fmla="*/ 63405 h 232892"/>
                    <a:gd name="connsiteX37" fmla="*/ 183111 w 201424"/>
                    <a:gd name="connsiteY37" fmla="*/ 57309 h 232892"/>
                    <a:gd name="connsiteX38" fmla="*/ 183111 w 201424"/>
                    <a:gd name="connsiteY38" fmla="*/ 90227 h 23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1424" h="232892">
                      <a:moveTo>
                        <a:pt x="167242" y="8535"/>
                      </a:moveTo>
                      <a:cubicBezTo>
                        <a:pt x="145271" y="2438"/>
                        <a:pt x="123293" y="0"/>
                        <a:pt x="100103" y="0"/>
                      </a:cubicBezTo>
                      <a:cubicBezTo>
                        <a:pt x="76906" y="0"/>
                        <a:pt x="54934" y="2438"/>
                        <a:pt x="32963" y="8535"/>
                      </a:cubicBezTo>
                      <a:cubicBezTo>
                        <a:pt x="6102" y="17069"/>
                        <a:pt x="0" y="28042"/>
                        <a:pt x="0" y="36576"/>
                      </a:cubicBezTo>
                      <a:lnTo>
                        <a:pt x="0" y="207290"/>
                      </a:lnTo>
                      <a:lnTo>
                        <a:pt x="2445" y="209728"/>
                      </a:lnTo>
                      <a:cubicBezTo>
                        <a:pt x="4883" y="212166"/>
                        <a:pt x="23197" y="232893"/>
                        <a:pt x="101322" y="232893"/>
                      </a:cubicBezTo>
                      <a:cubicBezTo>
                        <a:pt x="168461" y="232893"/>
                        <a:pt x="196541" y="212166"/>
                        <a:pt x="197760" y="212166"/>
                      </a:cubicBezTo>
                      <a:lnTo>
                        <a:pt x="201424" y="209728"/>
                      </a:lnTo>
                      <a:lnTo>
                        <a:pt x="201424" y="32918"/>
                      </a:lnTo>
                      <a:cubicBezTo>
                        <a:pt x="198980" y="25603"/>
                        <a:pt x="191658" y="15850"/>
                        <a:pt x="167242" y="8535"/>
                      </a:cubicBezTo>
                      <a:close/>
                      <a:moveTo>
                        <a:pt x="100103" y="15850"/>
                      </a:moveTo>
                      <a:cubicBezTo>
                        <a:pt x="157475" y="15850"/>
                        <a:pt x="183111" y="30480"/>
                        <a:pt x="183111" y="35357"/>
                      </a:cubicBezTo>
                      <a:cubicBezTo>
                        <a:pt x="183111" y="40234"/>
                        <a:pt x="157475" y="54870"/>
                        <a:pt x="100103" y="54870"/>
                      </a:cubicBezTo>
                      <a:cubicBezTo>
                        <a:pt x="42723" y="54870"/>
                        <a:pt x="17088" y="40234"/>
                        <a:pt x="17088" y="35357"/>
                      </a:cubicBezTo>
                      <a:cubicBezTo>
                        <a:pt x="17088" y="30480"/>
                        <a:pt x="43949" y="15850"/>
                        <a:pt x="100103" y="15850"/>
                      </a:cubicBezTo>
                      <a:close/>
                      <a:moveTo>
                        <a:pt x="183111" y="198755"/>
                      </a:moveTo>
                      <a:cubicBezTo>
                        <a:pt x="173344" y="203632"/>
                        <a:pt x="147709" y="214605"/>
                        <a:pt x="100103" y="214605"/>
                      </a:cubicBezTo>
                      <a:cubicBezTo>
                        <a:pt x="43949" y="214605"/>
                        <a:pt x="21971" y="203632"/>
                        <a:pt x="17088" y="199974"/>
                      </a:cubicBezTo>
                      <a:lnTo>
                        <a:pt x="17088" y="165831"/>
                      </a:lnTo>
                      <a:cubicBezTo>
                        <a:pt x="30518" y="171926"/>
                        <a:pt x="56154" y="178023"/>
                        <a:pt x="100103" y="178023"/>
                      </a:cubicBezTo>
                      <a:cubicBezTo>
                        <a:pt x="140388" y="178023"/>
                        <a:pt x="167242" y="170707"/>
                        <a:pt x="183111" y="163392"/>
                      </a:cubicBezTo>
                      <a:lnTo>
                        <a:pt x="183111" y="198755"/>
                      </a:lnTo>
                      <a:close/>
                      <a:moveTo>
                        <a:pt x="183111" y="146323"/>
                      </a:moveTo>
                      <a:cubicBezTo>
                        <a:pt x="173344" y="151200"/>
                        <a:pt x="147709" y="162173"/>
                        <a:pt x="100103" y="162173"/>
                      </a:cubicBezTo>
                      <a:cubicBezTo>
                        <a:pt x="43949" y="162173"/>
                        <a:pt x="21971" y="151200"/>
                        <a:pt x="17088" y="147543"/>
                      </a:cubicBezTo>
                      <a:lnTo>
                        <a:pt x="17088" y="110960"/>
                      </a:lnTo>
                      <a:cubicBezTo>
                        <a:pt x="30518" y="117056"/>
                        <a:pt x="56154" y="123152"/>
                        <a:pt x="100103" y="123152"/>
                      </a:cubicBezTo>
                      <a:cubicBezTo>
                        <a:pt x="140388" y="123152"/>
                        <a:pt x="167242" y="115837"/>
                        <a:pt x="183111" y="109741"/>
                      </a:cubicBezTo>
                      <a:lnTo>
                        <a:pt x="183111" y="146323"/>
                      </a:lnTo>
                      <a:close/>
                      <a:moveTo>
                        <a:pt x="183111" y="90227"/>
                      </a:moveTo>
                      <a:cubicBezTo>
                        <a:pt x="177008" y="93891"/>
                        <a:pt x="151373" y="106083"/>
                        <a:pt x="100103" y="106083"/>
                      </a:cubicBezTo>
                      <a:cubicBezTo>
                        <a:pt x="43949" y="106083"/>
                        <a:pt x="21971" y="95111"/>
                        <a:pt x="17088" y="91446"/>
                      </a:cubicBezTo>
                      <a:lnTo>
                        <a:pt x="17088" y="57309"/>
                      </a:lnTo>
                      <a:cubicBezTo>
                        <a:pt x="21971" y="59747"/>
                        <a:pt x="28080" y="62186"/>
                        <a:pt x="32963" y="63405"/>
                      </a:cubicBezTo>
                      <a:cubicBezTo>
                        <a:pt x="54934" y="69501"/>
                        <a:pt x="76906" y="71939"/>
                        <a:pt x="100103" y="71939"/>
                      </a:cubicBezTo>
                      <a:cubicBezTo>
                        <a:pt x="123293" y="71939"/>
                        <a:pt x="145271" y="69501"/>
                        <a:pt x="167242" y="63405"/>
                      </a:cubicBezTo>
                      <a:cubicBezTo>
                        <a:pt x="173344" y="62186"/>
                        <a:pt x="178228" y="59747"/>
                        <a:pt x="183111" y="57309"/>
                      </a:cubicBezTo>
                      <a:lnTo>
                        <a:pt x="183111" y="90227"/>
                      </a:lnTo>
                      <a:close/>
                    </a:path>
                  </a:pathLst>
                </a:custGeom>
                <a:solidFill>
                  <a:srgbClr val="2D5967"/>
                </a:solidFill>
                <a:ln w="6417" cap="flat">
                  <a:noFill/>
                  <a:prstDash val="solid"/>
                  <a:miter/>
                </a:ln>
              </p:spPr>
              <p:txBody>
                <a:bodyPr rtlCol="0" anchor="ctr"/>
                <a:lstStyle/>
                <a:p>
                  <a:endParaRPr lang="en-US"/>
                </a:p>
              </p:txBody>
            </p:sp>
          </p:grpSp>
        </p:grpSp>
        <p:grpSp>
          <p:nvGrpSpPr>
            <p:cNvPr id="45" name="Graphic 2">
              <a:extLst>
                <a:ext uri="{FF2B5EF4-FFF2-40B4-BE49-F238E27FC236}">
                  <a16:creationId xmlns:a16="http://schemas.microsoft.com/office/drawing/2014/main" id="{35C871F0-AA87-40AE-ABB5-C0DD9024FC93}"/>
                </a:ext>
              </a:extLst>
            </p:cNvPr>
            <p:cNvGrpSpPr/>
            <p:nvPr/>
          </p:nvGrpSpPr>
          <p:grpSpPr>
            <a:xfrm>
              <a:off x="3976786" y="2831052"/>
              <a:ext cx="436345" cy="340092"/>
              <a:chOff x="3976786" y="2831052"/>
              <a:chExt cx="436345" cy="340092"/>
            </a:xfrm>
            <a:solidFill>
              <a:srgbClr val="000000"/>
            </a:solidFill>
          </p:grpSpPr>
          <p:sp>
            <p:nvSpPr>
              <p:cNvPr id="46" name="TextBox 45">
                <a:extLst>
                  <a:ext uri="{FF2B5EF4-FFF2-40B4-BE49-F238E27FC236}">
                    <a16:creationId xmlns:a16="http://schemas.microsoft.com/office/drawing/2014/main" id="{D761A95B-BEBA-4F97-9921-C6684EBD72D5}"/>
                  </a:ext>
                </a:extLst>
              </p:cNvPr>
              <p:cNvSpPr txBox="1"/>
              <p:nvPr/>
            </p:nvSpPr>
            <p:spPr>
              <a:xfrm>
                <a:off x="3932869" y="2785332"/>
                <a:ext cx="542223" cy="226193"/>
              </a:xfrm>
              <a:prstGeom prst="rect">
                <a:avLst/>
              </a:prstGeom>
              <a:noFill/>
            </p:spPr>
            <p:txBody>
              <a:bodyPr wrap="none" rtlCol="0">
                <a:spAutoFit/>
              </a:bodyPr>
              <a:lstStyle/>
              <a:p>
                <a:pPr algn="l"/>
                <a:r>
                  <a:rPr lang="en-US" sz="808" spc="0" baseline="0" dirty="0">
                    <a:solidFill>
                      <a:srgbClr val="000000"/>
                    </a:solidFill>
                    <a:latin typeface="Oracle Sans"/>
                    <a:cs typeface="Oracle Sans"/>
                    <a:sym typeface="Oracle Sans"/>
                    <a:rtl val="0"/>
                  </a:rPr>
                  <a:t>MySQL </a:t>
                </a:r>
              </a:p>
            </p:txBody>
          </p:sp>
          <p:sp>
            <p:nvSpPr>
              <p:cNvPr id="47" name="TextBox 46">
                <a:extLst>
                  <a:ext uri="{FF2B5EF4-FFF2-40B4-BE49-F238E27FC236}">
                    <a16:creationId xmlns:a16="http://schemas.microsoft.com/office/drawing/2014/main" id="{2A37F477-9644-459D-BBAE-DD988FF16A27}"/>
                  </a:ext>
                </a:extLst>
              </p:cNvPr>
              <p:cNvSpPr txBox="1"/>
              <p:nvPr/>
            </p:nvSpPr>
            <p:spPr>
              <a:xfrm>
                <a:off x="3885346" y="2888002"/>
                <a:ext cx="619225" cy="226193"/>
              </a:xfrm>
              <a:prstGeom prst="rect">
                <a:avLst/>
              </a:prstGeom>
              <a:noFill/>
            </p:spPr>
            <p:txBody>
              <a:bodyPr wrap="none" rtlCol="0">
                <a:spAutoFit/>
              </a:bodyPr>
              <a:lstStyle/>
              <a:p>
                <a:pPr algn="l"/>
                <a:r>
                  <a:rPr lang="en-US" sz="808" spc="0" baseline="0" dirty="0">
                    <a:solidFill>
                      <a:srgbClr val="000000"/>
                    </a:solidFill>
                    <a:latin typeface="Oracle Sans"/>
                    <a:cs typeface="Oracle Sans"/>
                    <a:sym typeface="Oracle Sans"/>
                    <a:rtl val="0"/>
                  </a:rPr>
                  <a:t>Database</a:t>
                </a:r>
              </a:p>
            </p:txBody>
          </p:sp>
          <p:sp>
            <p:nvSpPr>
              <p:cNvPr id="48" name="TextBox 47">
                <a:extLst>
                  <a:ext uri="{FF2B5EF4-FFF2-40B4-BE49-F238E27FC236}">
                    <a16:creationId xmlns:a16="http://schemas.microsoft.com/office/drawing/2014/main" id="{6F0A7AC4-E6B8-4FE3-A412-B88EEA4BC8DB}"/>
                  </a:ext>
                </a:extLst>
              </p:cNvPr>
              <p:cNvSpPr txBox="1"/>
              <p:nvPr/>
            </p:nvSpPr>
            <p:spPr>
              <a:xfrm>
                <a:off x="3931522" y="2990671"/>
                <a:ext cx="516555" cy="226193"/>
              </a:xfrm>
              <a:prstGeom prst="rect">
                <a:avLst/>
              </a:prstGeom>
              <a:noFill/>
            </p:spPr>
            <p:txBody>
              <a:bodyPr wrap="none" rtlCol="0">
                <a:spAutoFit/>
              </a:bodyPr>
              <a:lstStyle/>
              <a:p>
                <a:pPr algn="l"/>
                <a:r>
                  <a:rPr lang="en-US" sz="808" spc="0" baseline="0">
                    <a:solidFill>
                      <a:srgbClr val="000000"/>
                    </a:solidFill>
                    <a:latin typeface="Oracle Sans"/>
                    <a:cs typeface="Oracle Sans"/>
                    <a:sym typeface="Oracle Sans"/>
                    <a:rtl val="0"/>
                  </a:rPr>
                  <a:t>System</a:t>
                </a:r>
              </a:p>
            </p:txBody>
          </p:sp>
        </p:grpSp>
      </p:grpSp>
      <p:grpSp>
        <p:nvGrpSpPr>
          <p:cNvPr id="65" name="Group 64">
            <a:extLst>
              <a:ext uri="{FF2B5EF4-FFF2-40B4-BE49-F238E27FC236}">
                <a16:creationId xmlns:a16="http://schemas.microsoft.com/office/drawing/2014/main" id="{7083FF87-675D-4DBF-94C5-2BF2B4A25099}"/>
              </a:ext>
            </a:extLst>
          </p:cNvPr>
          <p:cNvGrpSpPr/>
          <p:nvPr/>
        </p:nvGrpSpPr>
        <p:grpSpPr>
          <a:xfrm>
            <a:off x="6437480" y="4391797"/>
            <a:ext cx="2073317" cy="1215359"/>
            <a:chOff x="6234660" y="4352712"/>
            <a:chExt cx="2475037" cy="1409985"/>
          </a:xfrm>
        </p:grpSpPr>
        <p:pic>
          <p:nvPicPr>
            <p:cNvPr id="57" name="Picture Placeholder 87">
              <a:extLst>
                <a:ext uri="{FF2B5EF4-FFF2-40B4-BE49-F238E27FC236}">
                  <a16:creationId xmlns:a16="http://schemas.microsoft.com/office/drawing/2014/main" id="{5D4AE8EB-6FAE-4C43-8702-154AE718ED1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25099" y="4362204"/>
              <a:ext cx="684598" cy="684594"/>
            </a:xfrm>
            <a:prstGeom prst="rect">
              <a:avLst/>
            </a:prstGeom>
          </p:spPr>
        </p:pic>
        <p:pic>
          <p:nvPicPr>
            <p:cNvPr id="58" name="Picture Placeholder 17">
              <a:extLst>
                <a:ext uri="{FF2B5EF4-FFF2-40B4-BE49-F238E27FC236}">
                  <a16:creationId xmlns:a16="http://schemas.microsoft.com/office/drawing/2014/main" id="{E14724A6-F062-4156-840B-3709A8419D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85" b="85"/>
            <a:stretch>
              <a:fillRect/>
            </a:stretch>
          </p:blipFill>
          <p:spPr>
            <a:xfrm>
              <a:off x="7452851" y="4362204"/>
              <a:ext cx="684596" cy="684594"/>
            </a:xfrm>
            <a:prstGeom prst="rect">
              <a:avLst/>
            </a:prstGeom>
          </p:spPr>
        </p:pic>
        <p:pic>
          <p:nvPicPr>
            <p:cNvPr id="59" name="Picture Placeholder 95">
              <a:extLst>
                <a:ext uri="{FF2B5EF4-FFF2-40B4-BE49-F238E27FC236}">
                  <a16:creationId xmlns:a16="http://schemas.microsoft.com/office/drawing/2014/main" id="{7158CA80-F453-455D-8ACD-85C9BA94DDE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85" r="85"/>
            <a:stretch>
              <a:fillRect/>
            </a:stretch>
          </p:blipFill>
          <p:spPr>
            <a:xfrm>
              <a:off x="6234660" y="4392912"/>
              <a:ext cx="684596" cy="684594"/>
            </a:xfrm>
            <a:prstGeom prst="rect">
              <a:avLst/>
            </a:prstGeom>
          </p:spPr>
        </p:pic>
        <p:pic>
          <p:nvPicPr>
            <p:cNvPr id="60" name="Picture Placeholder 117">
              <a:extLst>
                <a:ext uri="{FF2B5EF4-FFF2-40B4-BE49-F238E27FC236}">
                  <a16:creationId xmlns:a16="http://schemas.microsoft.com/office/drawing/2014/main" id="{F6BD89F5-7D3C-48E5-BBBD-D15674DA597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787198" y="4925869"/>
              <a:ext cx="836724" cy="836722"/>
            </a:xfrm>
            <a:prstGeom prst="rect">
              <a:avLst/>
            </a:prstGeom>
          </p:spPr>
        </p:pic>
        <p:pic>
          <p:nvPicPr>
            <p:cNvPr id="61" name="Picture Placeholder 102">
              <a:extLst>
                <a:ext uri="{FF2B5EF4-FFF2-40B4-BE49-F238E27FC236}">
                  <a16:creationId xmlns:a16="http://schemas.microsoft.com/office/drawing/2014/main" id="{77F9B68E-A01F-4A61-A0C1-5106A3E57D9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430291" y="4925975"/>
              <a:ext cx="836724" cy="836722"/>
            </a:xfrm>
            <a:prstGeom prst="rect">
              <a:avLst/>
            </a:prstGeom>
          </p:spPr>
        </p:pic>
        <p:pic>
          <p:nvPicPr>
            <p:cNvPr id="62" name="Picture Placeholder 62">
              <a:extLst>
                <a:ext uri="{FF2B5EF4-FFF2-40B4-BE49-F238E27FC236}">
                  <a16:creationId xmlns:a16="http://schemas.microsoft.com/office/drawing/2014/main" id="{721DD446-783C-473D-92E7-8C7C8AC2EEC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809695" y="4352712"/>
              <a:ext cx="684596" cy="684594"/>
            </a:xfrm>
            <a:prstGeom prst="rect">
              <a:avLst/>
            </a:prstGeom>
          </p:spPr>
        </p:pic>
        <p:pic>
          <p:nvPicPr>
            <p:cNvPr id="63" name="Graphic 62" descr="Document outline">
              <a:extLst>
                <a:ext uri="{FF2B5EF4-FFF2-40B4-BE49-F238E27FC236}">
                  <a16:creationId xmlns:a16="http://schemas.microsoft.com/office/drawing/2014/main" id="{D6806846-9418-469B-8B6A-BBE303CE32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19426" y="5042797"/>
              <a:ext cx="567772" cy="567772"/>
            </a:xfrm>
            <a:prstGeom prst="rect">
              <a:avLst/>
            </a:prstGeom>
          </p:spPr>
        </p:pic>
      </p:grpSp>
      <p:pic>
        <p:nvPicPr>
          <p:cNvPr id="64" name="Picture 63">
            <a:extLst>
              <a:ext uri="{FF2B5EF4-FFF2-40B4-BE49-F238E27FC236}">
                <a16:creationId xmlns:a16="http://schemas.microsoft.com/office/drawing/2014/main" id="{85751670-AD43-42D7-AC7A-F7EB45A05F98}"/>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540942" y="3714295"/>
            <a:ext cx="1367483" cy="667463"/>
          </a:xfrm>
          <a:prstGeom prst="rect">
            <a:avLst/>
          </a:prstGeom>
        </p:spPr>
      </p:pic>
      <p:sp>
        <p:nvSpPr>
          <p:cNvPr id="66" name="角丸四角形 28">
            <a:extLst>
              <a:ext uri="{FF2B5EF4-FFF2-40B4-BE49-F238E27FC236}">
                <a16:creationId xmlns:a16="http://schemas.microsoft.com/office/drawing/2014/main" id="{2AF059F7-84F8-4BE0-9112-9AB13F428314}"/>
              </a:ext>
            </a:extLst>
          </p:cNvPr>
          <p:cNvSpPr/>
          <p:nvPr/>
        </p:nvSpPr>
        <p:spPr>
          <a:xfrm>
            <a:off x="9706922" y="4376573"/>
            <a:ext cx="1201504" cy="289972"/>
          </a:xfrm>
          <a:prstGeom prst="round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coming soon</a:t>
            </a:r>
            <a:endParaRPr kumimoji="1" lang="ja-JP" altLang="en-US" sz="1200" dirty="0"/>
          </a:p>
        </p:txBody>
      </p:sp>
    </p:spTree>
    <p:extLst>
      <p:ext uri="{BB962C8B-B14F-4D97-AF65-F5344CB8AC3E}">
        <p14:creationId xmlns:p14="http://schemas.microsoft.com/office/powerpoint/2010/main" val="3961163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435B0CA7-2E53-41F1-93AF-76D5C818FF4F}"/>
              </a:ext>
            </a:extLst>
          </p:cNvPr>
          <p:cNvSpPr/>
          <p:nvPr/>
        </p:nvSpPr>
        <p:spPr>
          <a:xfrm>
            <a:off x="519764" y="1473315"/>
            <a:ext cx="11271183" cy="997106"/>
          </a:xfrm>
          <a:prstGeom prst="roundRect">
            <a:avLst>
              <a:gd name="adj" fmla="val 10875"/>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2000" dirty="0"/>
              <a:t>顧客アプリケーション</a:t>
            </a:r>
          </a:p>
        </p:txBody>
      </p:sp>
      <p:sp>
        <p:nvSpPr>
          <p:cNvPr id="2" name="Title 1">
            <a:extLst>
              <a:ext uri="{FF2B5EF4-FFF2-40B4-BE49-F238E27FC236}">
                <a16:creationId xmlns:a16="http://schemas.microsoft.com/office/drawing/2014/main" id="{994AEA5B-BE82-4972-AEF3-98CB34660BF3}"/>
              </a:ext>
            </a:extLst>
          </p:cNvPr>
          <p:cNvSpPr>
            <a:spLocks noGrp="1"/>
          </p:cNvSpPr>
          <p:nvPr>
            <p:ph type="title"/>
          </p:nvPr>
        </p:nvSpPr>
        <p:spPr/>
        <p:txBody>
          <a:bodyPr/>
          <a:lstStyle/>
          <a:p>
            <a:r>
              <a:rPr kumimoji="1" lang="en-US" altLang="ja-JP" dirty="0"/>
              <a:t>AI</a:t>
            </a:r>
            <a:r>
              <a:rPr lang="ja-JP" altLang="en-US" dirty="0"/>
              <a:t>・機械学習システムは顧客アプリケーションのパーツ</a:t>
            </a:r>
            <a:endParaRPr kumimoji="1" lang="ja-JP" altLang="en-US" dirty="0"/>
          </a:p>
        </p:txBody>
      </p:sp>
      <p:sp>
        <p:nvSpPr>
          <p:cNvPr id="3" name="Date Placeholder 2">
            <a:extLst>
              <a:ext uri="{FF2B5EF4-FFF2-40B4-BE49-F238E27FC236}">
                <a16:creationId xmlns:a16="http://schemas.microsoft.com/office/drawing/2014/main" id="{B6541208-1F06-4631-84C2-8E0B1EE42550}"/>
              </a:ext>
            </a:extLst>
          </p:cNvPr>
          <p:cNvSpPr>
            <a:spLocks noGrp="1"/>
          </p:cNvSpPr>
          <p:nvPr>
            <p:ph type="dt" sz="half" idx="18"/>
          </p:nvPr>
        </p:nvSpPr>
        <p:spPr/>
        <p:txBody>
          <a:bodyPr/>
          <a:lstStyle/>
          <a:p>
            <a:fld id="{E5EC4CD4-BEBA-4C46-A206-EFE463E4FF42}" type="datetime1">
              <a:rPr lang="ja-JP" altLang="en-US" smtClean="0"/>
              <a:t>2023/8/29</a:t>
            </a:fld>
            <a:endParaRPr lang="en-US" dirty="0"/>
          </a:p>
        </p:txBody>
      </p:sp>
      <p:sp>
        <p:nvSpPr>
          <p:cNvPr id="4" name="Footer Placeholder 3">
            <a:extLst>
              <a:ext uri="{FF2B5EF4-FFF2-40B4-BE49-F238E27FC236}">
                <a16:creationId xmlns:a16="http://schemas.microsoft.com/office/drawing/2014/main" id="{AD6816BB-3F1A-49D5-9545-60C64C3C47E8}"/>
              </a:ext>
            </a:extLst>
          </p:cNvPr>
          <p:cNvSpPr>
            <a:spLocks noGrp="1"/>
          </p:cNvSpPr>
          <p:nvPr>
            <p:ph type="ftr" sz="quarter" idx="19"/>
          </p:nvPr>
        </p:nvSpPr>
        <p:spPr/>
        <p:txBody>
          <a:bodyPr/>
          <a:lstStyle/>
          <a:p>
            <a:r>
              <a:rPr lang="en-US" dirty="0"/>
              <a:t>Copyright © 2023, Oracle and/or its affiliates </a:t>
            </a:r>
          </a:p>
        </p:txBody>
      </p:sp>
      <p:sp>
        <p:nvSpPr>
          <p:cNvPr id="5" name="Slide Number Placeholder 4">
            <a:extLst>
              <a:ext uri="{FF2B5EF4-FFF2-40B4-BE49-F238E27FC236}">
                <a16:creationId xmlns:a16="http://schemas.microsoft.com/office/drawing/2014/main" id="{90BEFD86-4454-471B-B80F-C669DD2C5E23}"/>
              </a:ext>
            </a:extLst>
          </p:cNvPr>
          <p:cNvSpPr>
            <a:spLocks noGrp="1"/>
          </p:cNvSpPr>
          <p:nvPr>
            <p:ph type="sldNum" sz="quarter" idx="20"/>
          </p:nvPr>
        </p:nvSpPr>
        <p:spPr/>
        <p:txBody>
          <a:bodyPr/>
          <a:lstStyle/>
          <a:p>
            <a:fld id="{345D60D9-5372-5F40-9443-0F9AE5BDC3C8}" type="slidenum">
              <a:rPr lang="en-US" smtClean="0"/>
              <a:pPr/>
              <a:t>20</a:t>
            </a:fld>
            <a:endParaRPr lang="en-US" dirty="0"/>
          </a:p>
        </p:txBody>
      </p:sp>
      <p:pic>
        <p:nvPicPr>
          <p:cNvPr id="20" name="Graphic 19" descr="Right And Left Brain outline">
            <a:extLst>
              <a:ext uri="{FF2B5EF4-FFF2-40B4-BE49-F238E27FC236}">
                <a16:creationId xmlns:a16="http://schemas.microsoft.com/office/drawing/2014/main" id="{BDBAC43B-362B-4815-85D3-EF0F77C0F4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85142" y="3597367"/>
            <a:ext cx="736697" cy="736697"/>
          </a:xfrm>
          <a:prstGeom prst="rect">
            <a:avLst/>
          </a:prstGeom>
        </p:spPr>
      </p:pic>
      <p:grpSp>
        <p:nvGrpSpPr>
          <p:cNvPr id="69" name="Group 68">
            <a:extLst>
              <a:ext uri="{FF2B5EF4-FFF2-40B4-BE49-F238E27FC236}">
                <a16:creationId xmlns:a16="http://schemas.microsoft.com/office/drawing/2014/main" id="{C3489A5E-4ECC-4A54-8BE2-6F5C0263005D}"/>
              </a:ext>
            </a:extLst>
          </p:cNvPr>
          <p:cNvGrpSpPr/>
          <p:nvPr/>
        </p:nvGrpSpPr>
        <p:grpSpPr>
          <a:xfrm>
            <a:off x="4114171" y="3422372"/>
            <a:ext cx="1191590" cy="999765"/>
            <a:chOff x="4043885" y="3314532"/>
            <a:chExt cx="1534924" cy="1244629"/>
          </a:xfrm>
        </p:grpSpPr>
        <p:pic>
          <p:nvPicPr>
            <p:cNvPr id="22" name="Graphic 21" descr="Images outline">
              <a:extLst>
                <a:ext uri="{FF2B5EF4-FFF2-40B4-BE49-F238E27FC236}">
                  <a16:creationId xmlns:a16="http://schemas.microsoft.com/office/drawing/2014/main" id="{81541A0D-D5E3-411B-AA92-02A7BCD4B0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3311" y="3314532"/>
              <a:ext cx="520730" cy="595559"/>
            </a:xfrm>
            <a:prstGeom prst="rect">
              <a:avLst/>
            </a:prstGeom>
          </p:spPr>
        </p:pic>
        <p:grpSp>
          <p:nvGrpSpPr>
            <p:cNvPr id="21" name="Group 20">
              <a:extLst>
                <a:ext uri="{FF2B5EF4-FFF2-40B4-BE49-F238E27FC236}">
                  <a16:creationId xmlns:a16="http://schemas.microsoft.com/office/drawing/2014/main" id="{7118EFD6-419A-46A9-A9FB-6A470C9F2629}"/>
                </a:ext>
              </a:extLst>
            </p:cNvPr>
            <p:cNvGrpSpPr/>
            <p:nvPr/>
          </p:nvGrpSpPr>
          <p:grpSpPr>
            <a:xfrm>
              <a:off x="4879567" y="3814815"/>
              <a:ext cx="699242" cy="744346"/>
              <a:chOff x="3948808" y="3094103"/>
              <a:chExt cx="775300" cy="865978"/>
            </a:xfrm>
          </p:grpSpPr>
          <p:pic>
            <p:nvPicPr>
              <p:cNvPr id="28" name="Graphic 27" descr="Table outline">
                <a:extLst>
                  <a:ext uri="{FF2B5EF4-FFF2-40B4-BE49-F238E27FC236}">
                    <a16:creationId xmlns:a16="http://schemas.microsoft.com/office/drawing/2014/main" id="{9A43EB30-6650-4A96-9D48-CC4C9C53F6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48808" y="3094103"/>
                <a:ext cx="699243" cy="799725"/>
              </a:xfrm>
              <a:prstGeom prst="rect">
                <a:avLst/>
              </a:prstGeom>
            </p:spPr>
          </p:pic>
          <p:pic>
            <p:nvPicPr>
              <p:cNvPr id="29" name="Graphic 28" descr="Table outline">
                <a:extLst>
                  <a:ext uri="{FF2B5EF4-FFF2-40B4-BE49-F238E27FC236}">
                    <a16:creationId xmlns:a16="http://schemas.microsoft.com/office/drawing/2014/main" id="{05E675B6-EB0C-40A8-8285-D5FDD40ABE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24865" y="3160356"/>
                <a:ext cx="699243" cy="799725"/>
              </a:xfrm>
              <a:prstGeom prst="rect">
                <a:avLst/>
              </a:prstGeom>
            </p:spPr>
          </p:pic>
        </p:grpSp>
        <p:grpSp>
          <p:nvGrpSpPr>
            <p:cNvPr id="19" name="Group 18">
              <a:extLst>
                <a:ext uri="{FF2B5EF4-FFF2-40B4-BE49-F238E27FC236}">
                  <a16:creationId xmlns:a16="http://schemas.microsoft.com/office/drawing/2014/main" id="{3FBA752F-7DD1-40D3-94BD-BBAC56217CA3}"/>
                </a:ext>
              </a:extLst>
            </p:cNvPr>
            <p:cNvGrpSpPr/>
            <p:nvPr/>
          </p:nvGrpSpPr>
          <p:grpSpPr>
            <a:xfrm>
              <a:off x="4043885" y="3801307"/>
              <a:ext cx="664159" cy="723505"/>
              <a:chOff x="2935257" y="2902757"/>
              <a:chExt cx="815783" cy="920749"/>
            </a:xfrm>
          </p:grpSpPr>
          <p:pic>
            <p:nvPicPr>
              <p:cNvPr id="24" name="Graphic 23" descr="Document outline">
                <a:extLst>
                  <a:ext uri="{FF2B5EF4-FFF2-40B4-BE49-F238E27FC236}">
                    <a16:creationId xmlns:a16="http://schemas.microsoft.com/office/drawing/2014/main" id="{33B7C658-EAD9-47A9-A140-D01B821FAC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35257" y="2902757"/>
                <a:ext cx="699243" cy="799725"/>
              </a:xfrm>
              <a:prstGeom prst="rect">
                <a:avLst/>
              </a:prstGeom>
            </p:spPr>
          </p:pic>
          <p:pic>
            <p:nvPicPr>
              <p:cNvPr id="31" name="Graphic 30" descr="Document outline">
                <a:extLst>
                  <a:ext uri="{FF2B5EF4-FFF2-40B4-BE49-F238E27FC236}">
                    <a16:creationId xmlns:a16="http://schemas.microsoft.com/office/drawing/2014/main" id="{B7F25992-103D-4704-A1AF-A070877287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51797" y="3023781"/>
                <a:ext cx="699243" cy="799725"/>
              </a:xfrm>
              <a:prstGeom prst="rect">
                <a:avLst/>
              </a:prstGeom>
            </p:spPr>
          </p:pic>
        </p:grpSp>
      </p:grpSp>
      <p:sp>
        <p:nvSpPr>
          <p:cNvPr id="42" name="TextBox 41">
            <a:extLst>
              <a:ext uri="{FF2B5EF4-FFF2-40B4-BE49-F238E27FC236}">
                <a16:creationId xmlns:a16="http://schemas.microsoft.com/office/drawing/2014/main" id="{5ED0FB21-B310-4E2B-90E7-A999C0A9BD9B}"/>
              </a:ext>
            </a:extLst>
          </p:cNvPr>
          <p:cNvSpPr txBox="1"/>
          <p:nvPr/>
        </p:nvSpPr>
        <p:spPr>
          <a:xfrm>
            <a:off x="3420657" y="4831489"/>
            <a:ext cx="2747091" cy="1200329"/>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200" dirty="0"/>
              <a:t>Object Storage</a:t>
            </a:r>
          </a:p>
          <a:p>
            <a:pPr marL="171450" indent="-171450">
              <a:buFont typeface="Arial" panose="020B0604020202020204" pitchFamily="34" charset="0"/>
              <a:buChar char="•"/>
            </a:pPr>
            <a:r>
              <a:rPr kumimoji="1" lang="en-US" altLang="ja-JP" sz="1200" dirty="0"/>
              <a:t>Big Data</a:t>
            </a:r>
          </a:p>
          <a:p>
            <a:pPr marL="171450" indent="-171450">
              <a:buFont typeface="Arial" panose="020B0604020202020204" pitchFamily="34" charset="0"/>
              <a:buChar char="•"/>
            </a:pPr>
            <a:r>
              <a:rPr kumimoji="1" lang="en-US" altLang="ja-JP" sz="1200" dirty="0"/>
              <a:t>Data Flow</a:t>
            </a:r>
          </a:p>
          <a:p>
            <a:pPr marL="171450" indent="-171450">
              <a:buFont typeface="Arial" panose="020B0604020202020204" pitchFamily="34" charset="0"/>
              <a:buChar char="•"/>
            </a:pPr>
            <a:r>
              <a:rPr kumimoji="1" lang="en-US" altLang="ja-JP" sz="1200" dirty="0"/>
              <a:t>Data Catalog</a:t>
            </a:r>
          </a:p>
          <a:p>
            <a:pPr marL="171450" indent="-171450">
              <a:buFont typeface="Arial" panose="020B0604020202020204" pitchFamily="34" charset="0"/>
              <a:buChar char="•"/>
            </a:pPr>
            <a:r>
              <a:rPr kumimoji="1" lang="en-US" altLang="ja-JP" sz="1200" dirty="0"/>
              <a:t>ADB, DBaaS, </a:t>
            </a:r>
            <a:r>
              <a:rPr kumimoji="1" lang="en-US" altLang="ja-JP" sz="1200" dirty="0" err="1"/>
              <a:t>ExaCS</a:t>
            </a:r>
            <a:r>
              <a:rPr kumimoji="1" lang="en-US" altLang="ja-JP" sz="1200" dirty="0"/>
              <a:t>, MySQL, </a:t>
            </a:r>
            <a:r>
              <a:rPr kumimoji="1" lang="en-US" altLang="ja-JP" sz="1200" dirty="0" err="1"/>
              <a:t>etc</a:t>
            </a:r>
            <a:endParaRPr kumimoji="1" lang="en-US" altLang="ja-JP" sz="1200" dirty="0"/>
          </a:p>
          <a:p>
            <a:pPr marL="171450" indent="-171450">
              <a:buFont typeface="Arial" panose="020B0604020202020204" pitchFamily="34" charset="0"/>
              <a:buChar char="•"/>
            </a:pPr>
            <a:r>
              <a:rPr kumimoji="1" lang="en-US" altLang="ja-JP" sz="1200" dirty="0"/>
              <a:t>OpenSearch, Elasticsearch, Redis</a:t>
            </a:r>
          </a:p>
        </p:txBody>
      </p:sp>
      <p:sp>
        <p:nvSpPr>
          <p:cNvPr id="43" name="TextBox 42">
            <a:extLst>
              <a:ext uri="{FF2B5EF4-FFF2-40B4-BE49-F238E27FC236}">
                <a16:creationId xmlns:a16="http://schemas.microsoft.com/office/drawing/2014/main" id="{B12E8E62-4AEF-49AB-B84A-135920DE0BF7}"/>
              </a:ext>
            </a:extLst>
          </p:cNvPr>
          <p:cNvSpPr txBox="1"/>
          <p:nvPr/>
        </p:nvSpPr>
        <p:spPr>
          <a:xfrm>
            <a:off x="6279638" y="4846537"/>
            <a:ext cx="2296473" cy="1015663"/>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200" dirty="0"/>
              <a:t>Data Labeling</a:t>
            </a:r>
          </a:p>
          <a:p>
            <a:pPr marL="171450" indent="-171450">
              <a:buFont typeface="Arial" panose="020B0604020202020204" pitchFamily="34" charset="0"/>
              <a:buChar char="•"/>
            </a:pPr>
            <a:r>
              <a:rPr kumimoji="1" lang="en-US" altLang="ja-JP" sz="1200" dirty="0"/>
              <a:t>Data Science Service</a:t>
            </a:r>
          </a:p>
          <a:p>
            <a:pPr marL="171450" indent="-171450">
              <a:buFont typeface="Arial" panose="020B0604020202020204" pitchFamily="34" charset="0"/>
              <a:buChar char="•"/>
            </a:pPr>
            <a:r>
              <a:rPr kumimoji="1" lang="en-US" altLang="ja-JP" sz="1200" dirty="0"/>
              <a:t>AI Services</a:t>
            </a:r>
          </a:p>
          <a:p>
            <a:pPr marL="171450" indent="-171450">
              <a:buFont typeface="Arial" panose="020B0604020202020204" pitchFamily="34" charset="0"/>
              <a:buChar char="•"/>
            </a:pPr>
            <a:r>
              <a:rPr kumimoji="1" lang="en-US" altLang="ja-JP" sz="1200" dirty="0"/>
              <a:t>Oracle Machine Learning</a:t>
            </a:r>
          </a:p>
          <a:p>
            <a:pPr marL="171450" indent="-171450">
              <a:buFont typeface="Arial" panose="020B0604020202020204" pitchFamily="34" charset="0"/>
              <a:buChar char="•"/>
            </a:pPr>
            <a:r>
              <a:rPr kumimoji="1" lang="en-US" altLang="ja-JP" sz="1200" dirty="0"/>
              <a:t>MySQL Heatwave </a:t>
            </a:r>
            <a:r>
              <a:rPr kumimoji="1" lang="en-US" altLang="ja-JP" sz="1200" dirty="0" err="1"/>
              <a:t>AutoML</a:t>
            </a:r>
            <a:endParaRPr kumimoji="1" lang="en-US" altLang="ja-JP" sz="1200" dirty="0"/>
          </a:p>
        </p:txBody>
      </p:sp>
      <p:sp>
        <p:nvSpPr>
          <p:cNvPr id="44" name="TextBox 43">
            <a:extLst>
              <a:ext uri="{FF2B5EF4-FFF2-40B4-BE49-F238E27FC236}">
                <a16:creationId xmlns:a16="http://schemas.microsoft.com/office/drawing/2014/main" id="{E951015B-7DED-455A-8EFE-BF77F3B87234}"/>
              </a:ext>
            </a:extLst>
          </p:cNvPr>
          <p:cNvSpPr txBox="1"/>
          <p:nvPr/>
        </p:nvSpPr>
        <p:spPr>
          <a:xfrm>
            <a:off x="715466" y="4853716"/>
            <a:ext cx="2478023" cy="1015663"/>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200" dirty="0"/>
              <a:t>Data Integration</a:t>
            </a:r>
          </a:p>
          <a:p>
            <a:pPr marL="171450" indent="-171450">
              <a:buFont typeface="Arial" panose="020B0604020202020204" pitchFamily="34" charset="0"/>
              <a:buChar char="•"/>
            </a:pPr>
            <a:r>
              <a:rPr kumimoji="1" lang="en-US" altLang="ja-JP" sz="1200" dirty="0"/>
              <a:t>Golden Gate</a:t>
            </a:r>
          </a:p>
          <a:p>
            <a:pPr marL="171450" indent="-171450">
              <a:buFont typeface="Arial" panose="020B0604020202020204" pitchFamily="34" charset="0"/>
              <a:buChar char="•"/>
            </a:pPr>
            <a:r>
              <a:rPr kumimoji="1" lang="en-US" altLang="ja-JP" sz="1200" dirty="0"/>
              <a:t>Streaming Analytics</a:t>
            </a:r>
          </a:p>
          <a:p>
            <a:pPr marL="171450" indent="-171450">
              <a:buFont typeface="Arial" panose="020B0604020202020204" pitchFamily="34" charset="0"/>
              <a:buChar char="•"/>
            </a:pPr>
            <a:r>
              <a:rPr kumimoji="1" lang="en-US" altLang="ja-JP" sz="1200" dirty="0"/>
              <a:t>Streaming</a:t>
            </a:r>
          </a:p>
          <a:p>
            <a:pPr marL="171450" indent="-171450">
              <a:buFont typeface="Arial" panose="020B0604020202020204" pitchFamily="34" charset="0"/>
              <a:buChar char="•"/>
            </a:pPr>
            <a:r>
              <a:rPr kumimoji="1" lang="en-US" altLang="ja-JP" sz="1200" dirty="0"/>
              <a:t>Service Connector Hub</a:t>
            </a:r>
          </a:p>
        </p:txBody>
      </p:sp>
      <p:sp>
        <p:nvSpPr>
          <p:cNvPr id="45" name="TextBox 44">
            <a:extLst>
              <a:ext uri="{FF2B5EF4-FFF2-40B4-BE49-F238E27FC236}">
                <a16:creationId xmlns:a16="http://schemas.microsoft.com/office/drawing/2014/main" id="{D1A59A8E-37FE-4771-8598-7D22FF0CD935}"/>
              </a:ext>
            </a:extLst>
          </p:cNvPr>
          <p:cNvSpPr txBox="1"/>
          <p:nvPr/>
        </p:nvSpPr>
        <p:spPr>
          <a:xfrm>
            <a:off x="9011193" y="4872572"/>
            <a:ext cx="1229539" cy="1015663"/>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200" dirty="0"/>
              <a:t>OKE</a:t>
            </a:r>
          </a:p>
          <a:p>
            <a:pPr marL="171450" indent="-171450">
              <a:buFont typeface="Arial" panose="020B0604020202020204" pitchFamily="34" charset="0"/>
              <a:buChar char="•"/>
            </a:pPr>
            <a:r>
              <a:rPr kumimoji="1" lang="en-US" altLang="ja-JP" sz="1200" dirty="0"/>
              <a:t>Functions</a:t>
            </a:r>
          </a:p>
          <a:p>
            <a:pPr marL="171450" indent="-171450">
              <a:buFont typeface="Arial" panose="020B0604020202020204" pitchFamily="34" charset="0"/>
              <a:buChar char="•"/>
            </a:pPr>
            <a:r>
              <a:rPr kumimoji="1" lang="en-US" altLang="ja-JP" sz="1200" dirty="0"/>
              <a:t>Events</a:t>
            </a:r>
          </a:p>
          <a:p>
            <a:pPr marL="171450" indent="-171450">
              <a:buFont typeface="Arial" panose="020B0604020202020204" pitchFamily="34" charset="0"/>
              <a:buChar char="•"/>
            </a:pPr>
            <a:r>
              <a:rPr kumimoji="1" lang="en-US" altLang="ja-JP" sz="1200" dirty="0"/>
              <a:t>Notification</a:t>
            </a:r>
          </a:p>
          <a:p>
            <a:pPr marL="171450" indent="-171450">
              <a:buFont typeface="Arial" panose="020B0604020202020204" pitchFamily="34" charset="0"/>
              <a:buChar char="•"/>
            </a:pPr>
            <a:r>
              <a:rPr kumimoji="1" lang="en-US" altLang="ja-JP" sz="1200" dirty="0"/>
              <a:t>DevOps</a:t>
            </a:r>
          </a:p>
        </p:txBody>
      </p:sp>
      <p:pic>
        <p:nvPicPr>
          <p:cNvPr id="8" name="Graphic 7" descr="Connected outline">
            <a:extLst>
              <a:ext uri="{FF2B5EF4-FFF2-40B4-BE49-F238E27FC236}">
                <a16:creationId xmlns:a16="http://schemas.microsoft.com/office/drawing/2014/main" id="{45D223BA-87B5-4119-BB41-E3B26A2F35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32139" y="3483604"/>
            <a:ext cx="943927" cy="847064"/>
          </a:xfrm>
          <a:prstGeom prst="rect">
            <a:avLst/>
          </a:prstGeom>
        </p:spPr>
      </p:pic>
      <p:pic>
        <p:nvPicPr>
          <p:cNvPr id="12" name="Graphic 11" descr="Alarm clock outline">
            <a:extLst>
              <a:ext uri="{FF2B5EF4-FFF2-40B4-BE49-F238E27FC236}">
                <a16:creationId xmlns:a16="http://schemas.microsoft.com/office/drawing/2014/main" id="{B6AC7085-F933-4505-A5C8-2F343091C7E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00489" y="3478513"/>
            <a:ext cx="835784" cy="835784"/>
          </a:xfrm>
          <a:prstGeom prst="rect">
            <a:avLst/>
          </a:prstGeom>
        </p:spPr>
      </p:pic>
      <p:grpSp>
        <p:nvGrpSpPr>
          <p:cNvPr id="68" name="Group 67">
            <a:extLst>
              <a:ext uri="{FF2B5EF4-FFF2-40B4-BE49-F238E27FC236}">
                <a16:creationId xmlns:a16="http://schemas.microsoft.com/office/drawing/2014/main" id="{A43F9B40-342E-459E-B947-62D3DE9C78D6}"/>
              </a:ext>
            </a:extLst>
          </p:cNvPr>
          <p:cNvGrpSpPr/>
          <p:nvPr/>
        </p:nvGrpSpPr>
        <p:grpSpPr>
          <a:xfrm>
            <a:off x="913657" y="3220019"/>
            <a:ext cx="1956349" cy="1352772"/>
            <a:chOff x="815727" y="3206389"/>
            <a:chExt cx="2229221" cy="1532298"/>
          </a:xfrm>
        </p:grpSpPr>
        <p:pic>
          <p:nvPicPr>
            <p:cNvPr id="54" name="Picture Placeholder 29">
              <a:extLst>
                <a:ext uri="{FF2B5EF4-FFF2-40B4-BE49-F238E27FC236}">
                  <a16:creationId xmlns:a16="http://schemas.microsoft.com/office/drawing/2014/main" id="{841FD1B6-1458-4F3A-897A-350D5CFBFB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93661" y="3362125"/>
              <a:ext cx="614380" cy="614380"/>
            </a:xfrm>
            <a:prstGeom prst="rect">
              <a:avLst/>
            </a:prstGeom>
          </p:spPr>
        </p:pic>
        <p:pic>
          <p:nvPicPr>
            <p:cNvPr id="55" name="Picture Placeholder 106">
              <a:extLst>
                <a:ext uri="{FF2B5EF4-FFF2-40B4-BE49-F238E27FC236}">
                  <a16:creationId xmlns:a16="http://schemas.microsoft.com/office/drawing/2014/main" id="{93494C8E-97D0-4CC5-8932-2582B564D71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85" r="85"/>
            <a:stretch>
              <a:fillRect/>
            </a:stretch>
          </p:blipFill>
          <p:spPr>
            <a:xfrm>
              <a:off x="2380790" y="3986356"/>
              <a:ext cx="664158" cy="664158"/>
            </a:xfrm>
            <a:prstGeom prst="rect">
              <a:avLst/>
            </a:prstGeom>
          </p:spPr>
        </p:pic>
        <p:pic>
          <p:nvPicPr>
            <p:cNvPr id="56" name="Picture Placeholder 50">
              <a:extLst>
                <a:ext uri="{FF2B5EF4-FFF2-40B4-BE49-F238E27FC236}">
                  <a16:creationId xmlns:a16="http://schemas.microsoft.com/office/drawing/2014/main" id="{6DFE4536-DD12-4093-B8C1-24C2151FB51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839544" y="3206389"/>
              <a:ext cx="968312" cy="968312"/>
            </a:xfrm>
            <a:prstGeom prst="rect">
              <a:avLst/>
            </a:prstGeom>
          </p:spPr>
        </p:pic>
        <p:pic>
          <p:nvPicPr>
            <p:cNvPr id="57" name="Picture Placeholder 78">
              <a:extLst>
                <a:ext uri="{FF2B5EF4-FFF2-40B4-BE49-F238E27FC236}">
                  <a16:creationId xmlns:a16="http://schemas.microsoft.com/office/drawing/2014/main" id="{D36EC4A4-5825-4BA7-9F8B-FA52DA4890B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85" r="85"/>
            <a:stretch>
              <a:fillRect/>
            </a:stretch>
          </p:blipFill>
          <p:spPr>
            <a:xfrm>
              <a:off x="815727" y="3840908"/>
              <a:ext cx="897779" cy="897779"/>
            </a:xfrm>
            <a:prstGeom prst="rect">
              <a:avLst/>
            </a:prstGeom>
          </p:spPr>
        </p:pic>
        <p:sp>
          <p:nvSpPr>
            <p:cNvPr id="58" name="Freeform 2">
              <a:extLst>
                <a:ext uri="{FF2B5EF4-FFF2-40B4-BE49-F238E27FC236}">
                  <a16:creationId xmlns:a16="http://schemas.microsoft.com/office/drawing/2014/main" id="{E3657676-D914-45C8-A3FF-782BA05C1EFA}"/>
                </a:ext>
              </a:extLst>
            </p:cNvPr>
            <p:cNvSpPr>
              <a:spLocks noChangeAspect="1" noChangeArrowheads="1"/>
            </p:cNvSpPr>
            <p:nvPr/>
          </p:nvSpPr>
          <p:spPr bwMode="auto">
            <a:xfrm>
              <a:off x="1751076" y="4001819"/>
              <a:ext cx="579186" cy="574605"/>
            </a:xfrm>
            <a:custGeom>
              <a:avLst/>
              <a:gdLst>
                <a:gd name="T0" fmla="*/ 694 w 2778"/>
                <a:gd name="T1" fmla="*/ 1019 h 2964"/>
                <a:gd name="T2" fmla="*/ 1991 w 2778"/>
                <a:gd name="T3" fmla="*/ 2963 h 2964"/>
                <a:gd name="T4" fmla="*/ 1991 w 2778"/>
                <a:gd name="T5" fmla="*/ 926 h 2964"/>
                <a:gd name="T6" fmla="*/ 1296 w 2778"/>
                <a:gd name="T7" fmla="*/ 2847 h 2964"/>
                <a:gd name="T8" fmla="*/ 1481 w 2778"/>
                <a:gd name="T9" fmla="*/ 2847 h 2964"/>
                <a:gd name="T10" fmla="*/ 787 w 2778"/>
                <a:gd name="T11" fmla="*/ 2731 h 2964"/>
                <a:gd name="T12" fmla="*/ 1991 w 2778"/>
                <a:gd name="T13" fmla="*/ 2731 h 2964"/>
                <a:gd name="T14" fmla="*/ 1481 w 2778"/>
                <a:gd name="T15" fmla="*/ 104 h 2964"/>
                <a:gd name="T16" fmla="*/ 1979 w 2778"/>
                <a:gd name="T17" fmla="*/ 602 h 2964"/>
                <a:gd name="T18" fmla="*/ 1979 w 2778"/>
                <a:gd name="T19" fmla="*/ 0 h 2964"/>
                <a:gd name="T20" fmla="*/ 937 w 2778"/>
                <a:gd name="T21" fmla="*/ 787 h 2964"/>
                <a:gd name="T22" fmla="*/ 1204 w 2778"/>
                <a:gd name="T23" fmla="*/ 521 h 2964"/>
                <a:gd name="T24" fmla="*/ 879 w 2778"/>
                <a:gd name="T25" fmla="*/ 521 h 2964"/>
                <a:gd name="T26" fmla="*/ 2453 w 2778"/>
                <a:gd name="T27" fmla="*/ 648 h 2964"/>
                <a:gd name="T28" fmla="*/ 2222 w 2778"/>
                <a:gd name="T29" fmla="*/ 880 h 2964"/>
                <a:gd name="T30" fmla="*/ 2499 w 2778"/>
                <a:gd name="T31" fmla="*/ 880 h 2964"/>
                <a:gd name="T32" fmla="*/ 926 w 2778"/>
                <a:gd name="T33" fmla="*/ 46 h 2964"/>
                <a:gd name="T34" fmla="*/ 648 w 2778"/>
                <a:gd name="T35" fmla="*/ 46 h 2964"/>
                <a:gd name="T36" fmla="*/ 879 w 2778"/>
                <a:gd name="T37" fmla="*/ 278 h 2964"/>
                <a:gd name="T38" fmla="*/ 370 w 2778"/>
                <a:gd name="T39" fmla="*/ 1424 h 2964"/>
                <a:gd name="T40" fmla="*/ 520 w 2778"/>
                <a:gd name="T41" fmla="*/ 1574 h 2964"/>
                <a:gd name="T42" fmla="*/ 520 w 2778"/>
                <a:gd name="T43" fmla="*/ 1389 h 2964"/>
                <a:gd name="T44" fmla="*/ 2638 w 2778"/>
                <a:gd name="T45" fmla="*/ 428 h 2964"/>
                <a:gd name="T46" fmla="*/ 2488 w 2778"/>
                <a:gd name="T47" fmla="*/ 278 h 2964"/>
                <a:gd name="T48" fmla="*/ 2488 w 2778"/>
                <a:gd name="T49" fmla="*/ 463 h 2964"/>
                <a:gd name="T50" fmla="*/ 463 w 2778"/>
                <a:gd name="T51" fmla="*/ 521 h 2964"/>
                <a:gd name="T52" fmla="*/ 312 w 2778"/>
                <a:gd name="T53" fmla="*/ 370 h 2964"/>
                <a:gd name="T54" fmla="*/ 312 w 2778"/>
                <a:gd name="T55" fmla="*/ 556 h 2964"/>
                <a:gd name="T56" fmla="*/ 347 w 2778"/>
                <a:gd name="T57" fmla="*/ 741 h 2964"/>
                <a:gd name="T58" fmla="*/ 0 w 2778"/>
                <a:gd name="T59" fmla="*/ 1088 h 2964"/>
                <a:gd name="T60" fmla="*/ 416 w 2778"/>
                <a:gd name="T61" fmla="*/ 1088 h 2964"/>
                <a:gd name="T62" fmla="*/ 2360 w 2778"/>
                <a:gd name="T63" fmla="*/ 1181 h 2964"/>
                <a:gd name="T64" fmla="*/ 2708 w 2778"/>
                <a:gd name="T65" fmla="*/ 1528 h 2964"/>
                <a:gd name="T66" fmla="*/ 2708 w 2778"/>
                <a:gd name="T67" fmla="*/ 1111 h 2964"/>
                <a:gd name="T68" fmla="*/ 1157 w 2778"/>
                <a:gd name="T69" fmla="*/ 2176 h 2964"/>
                <a:gd name="T70" fmla="*/ 926 w 2778"/>
                <a:gd name="T71" fmla="*/ 1945 h 2964"/>
                <a:gd name="T72" fmla="*/ 926 w 2778"/>
                <a:gd name="T73" fmla="*/ 2223 h 2964"/>
                <a:gd name="T74" fmla="*/ 1157 w 2778"/>
                <a:gd name="T75" fmla="*/ 1806 h 2964"/>
                <a:gd name="T76" fmla="*/ 926 w 2778"/>
                <a:gd name="T77" fmla="*/ 1574 h 2964"/>
                <a:gd name="T78" fmla="*/ 926 w 2778"/>
                <a:gd name="T79" fmla="*/ 1852 h 2964"/>
                <a:gd name="T80" fmla="*/ 1528 w 2778"/>
                <a:gd name="T81" fmla="*/ 2176 h 2964"/>
                <a:gd name="T82" fmla="*/ 1296 w 2778"/>
                <a:gd name="T83" fmla="*/ 1945 h 2964"/>
                <a:gd name="T84" fmla="*/ 1296 w 2778"/>
                <a:gd name="T85" fmla="*/ 2223 h 2964"/>
                <a:gd name="T86" fmla="*/ 1157 w 2778"/>
                <a:gd name="T87" fmla="*/ 1436 h 2964"/>
                <a:gd name="T88" fmla="*/ 926 w 2778"/>
                <a:gd name="T89" fmla="*/ 1204 h 2964"/>
                <a:gd name="T90" fmla="*/ 926 w 2778"/>
                <a:gd name="T91" fmla="*/ 1482 h 2964"/>
                <a:gd name="T92" fmla="*/ 1528 w 2778"/>
                <a:gd name="T93" fmla="*/ 1436 h 2964"/>
                <a:gd name="T94" fmla="*/ 1296 w 2778"/>
                <a:gd name="T95" fmla="*/ 1204 h 2964"/>
                <a:gd name="T96" fmla="*/ 1296 w 2778"/>
                <a:gd name="T97" fmla="*/ 1482 h 2964"/>
                <a:gd name="T98" fmla="*/ 1528 w 2778"/>
                <a:gd name="T99" fmla="*/ 1806 h 2964"/>
                <a:gd name="T100" fmla="*/ 1296 w 2778"/>
                <a:gd name="T101" fmla="*/ 1574 h 2964"/>
                <a:gd name="T102" fmla="*/ 1296 w 2778"/>
                <a:gd name="T103" fmla="*/ 1852 h 2964"/>
                <a:gd name="T104" fmla="*/ 1898 w 2778"/>
                <a:gd name="T105" fmla="*/ 1436 h 2964"/>
                <a:gd name="T106" fmla="*/ 1667 w 2778"/>
                <a:gd name="T107" fmla="*/ 1204 h 2964"/>
                <a:gd name="T108" fmla="*/ 1667 w 2778"/>
                <a:gd name="T109" fmla="*/ 1482 h 2964"/>
                <a:gd name="T110" fmla="*/ 1898 w 2778"/>
                <a:gd name="T111" fmla="*/ 1806 h 2964"/>
                <a:gd name="T112" fmla="*/ 1667 w 2778"/>
                <a:gd name="T113" fmla="*/ 1574 h 2964"/>
                <a:gd name="T114" fmla="*/ 1667 w 2778"/>
                <a:gd name="T115" fmla="*/ 185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78" h="2964">
                  <a:moveTo>
                    <a:pt x="1991" y="926"/>
                  </a:moveTo>
                  <a:cubicBezTo>
                    <a:pt x="787" y="926"/>
                    <a:pt x="787" y="926"/>
                    <a:pt x="787" y="926"/>
                  </a:cubicBezTo>
                  <a:cubicBezTo>
                    <a:pt x="740" y="926"/>
                    <a:pt x="694" y="972"/>
                    <a:pt x="694" y="1019"/>
                  </a:cubicBezTo>
                  <a:cubicBezTo>
                    <a:pt x="694" y="2870"/>
                    <a:pt x="694" y="2870"/>
                    <a:pt x="694" y="2870"/>
                  </a:cubicBezTo>
                  <a:cubicBezTo>
                    <a:pt x="694" y="2916"/>
                    <a:pt x="740" y="2963"/>
                    <a:pt x="787" y="2963"/>
                  </a:cubicBezTo>
                  <a:cubicBezTo>
                    <a:pt x="1991" y="2963"/>
                    <a:pt x="1991" y="2963"/>
                    <a:pt x="1991" y="2963"/>
                  </a:cubicBezTo>
                  <a:cubicBezTo>
                    <a:pt x="2037" y="2963"/>
                    <a:pt x="2083" y="2916"/>
                    <a:pt x="2083" y="2870"/>
                  </a:cubicBezTo>
                  <a:cubicBezTo>
                    <a:pt x="2083" y="1019"/>
                    <a:pt x="2083" y="1019"/>
                    <a:pt x="2083" y="1019"/>
                  </a:cubicBezTo>
                  <a:cubicBezTo>
                    <a:pt x="2083" y="972"/>
                    <a:pt x="2037" y="926"/>
                    <a:pt x="1991" y="926"/>
                  </a:cubicBezTo>
                  <a:close/>
                  <a:moveTo>
                    <a:pt x="1435" y="2893"/>
                  </a:moveTo>
                  <a:cubicBezTo>
                    <a:pt x="1343" y="2893"/>
                    <a:pt x="1343" y="2893"/>
                    <a:pt x="1343" y="2893"/>
                  </a:cubicBezTo>
                  <a:cubicBezTo>
                    <a:pt x="1320" y="2893"/>
                    <a:pt x="1296" y="2870"/>
                    <a:pt x="1296" y="2847"/>
                  </a:cubicBezTo>
                  <a:cubicBezTo>
                    <a:pt x="1296" y="2824"/>
                    <a:pt x="1320" y="2801"/>
                    <a:pt x="1343" y="2801"/>
                  </a:cubicBezTo>
                  <a:cubicBezTo>
                    <a:pt x="1435" y="2801"/>
                    <a:pt x="1435" y="2801"/>
                    <a:pt x="1435" y="2801"/>
                  </a:cubicBezTo>
                  <a:cubicBezTo>
                    <a:pt x="1458" y="2801"/>
                    <a:pt x="1481" y="2824"/>
                    <a:pt x="1481" y="2847"/>
                  </a:cubicBezTo>
                  <a:cubicBezTo>
                    <a:pt x="1481" y="2870"/>
                    <a:pt x="1458" y="2893"/>
                    <a:pt x="1435" y="2893"/>
                  </a:cubicBezTo>
                  <a:close/>
                  <a:moveTo>
                    <a:pt x="1991" y="2731"/>
                  </a:moveTo>
                  <a:cubicBezTo>
                    <a:pt x="787" y="2731"/>
                    <a:pt x="787" y="2731"/>
                    <a:pt x="787" y="2731"/>
                  </a:cubicBezTo>
                  <a:cubicBezTo>
                    <a:pt x="787" y="1111"/>
                    <a:pt x="787" y="1111"/>
                    <a:pt x="787" y="1111"/>
                  </a:cubicBezTo>
                  <a:cubicBezTo>
                    <a:pt x="1991" y="1111"/>
                    <a:pt x="1991" y="1111"/>
                    <a:pt x="1991" y="1111"/>
                  </a:cubicBezTo>
                  <a:lnTo>
                    <a:pt x="1991" y="2731"/>
                  </a:lnTo>
                  <a:close/>
                  <a:moveTo>
                    <a:pt x="1979" y="0"/>
                  </a:moveTo>
                  <a:cubicBezTo>
                    <a:pt x="1586" y="0"/>
                    <a:pt x="1586" y="0"/>
                    <a:pt x="1586" y="0"/>
                  </a:cubicBezTo>
                  <a:cubicBezTo>
                    <a:pt x="1528" y="0"/>
                    <a:pt x="1481" y="46"/>
                    <a:pt x="1481" y="104"/>
                  </a:cubicBezTo>
                  <a:cubicBezTo>
                    <a:pt x="1481" y="498"/>
                    <a:pt x="1481" y="498"/>
                    <a:pt x="1481" y="498"/>
                  </a:cubicBezTo>
                  <a:cubicBezTo>
                    <a:pt x="1481" y="556"/>
                    <a:pt x="1528" y="602"/>
                    <a:pt x="1586" y="602"/>
                  </a:cubicBezTo>
                  <a:cubicBezTo>
                    <a:pt x="1979" y="602"/>
                    <a:pt x="1979" y="602"/>
                    <a:pt x="1979" y="602"/>
                  </a:cubicBezTo>
                  <a:cubicBezTo>
                    <a:pt x="2037" y="602"/>
                    <a:pt x="2083" y="556"/>
                    <a:pt x="2083" y="498"/>
                  </a:cubicBezTo>
                  <a:cubicBezTo>
                    <a:pt x="2083" y="104"/>
                    <a:pt x="2083" y="104"/>
                    <a:pt x="2083" y="104"/>
                  </a:cubicBezTo>
                  <a:cubicBezTo>
                    <a:pt x="2083" y="46"/>
                    <a:pt x="2037" y="0"/>
                    <a:pt x="1979" y="0"/>
                  </a:cubicBezTo>
                  <a:close/>
                  <a:moveTo>
                    <a:pt x="879" y="521"/>
                  </a:moveTo>
                  <a:cubicBezTo>
                    <a:pt x="879" y="729"/>
                    <a:pt x="879" y="729"/>
                    <a:pt x="879" y="729"/>
                  </a:cubicBezTo>
                  <a:cubicBezTo>
                    <a:pt x="879" y="764"/>
                    <a:pt x="903" y="787"/>
                    <a:pt x="937" y="787"/>
                  </a:cubicBezTo>
                  <a:cubicBezTo>
                    <a:pt x="1146" y="787"/>
                    <a:pt x="1146" y="787"/>
                    <a:pt x="1146" y="787"/>
                  </a:cubicBezTo>
                  <a:cubicBezTo>
                    <a:pt x="1181" y="787"/>
                    <a:pt x="1204" y="764"/>
                    <a:pt x="1204" y="729"/>
                  </a:cubicBezTo>
                  <a:cubicBezTo>
                    <a:pt x="1204" y="521"/>
                    <a:pt x="1204" y="521"/>
                    <a:pt x="1204" y="521"/>
                  </a:cubicBezTo>
                  <a:cubicBezTo>
                    <a:pt x="1204" y="486"/>
                    <a:pt x="1181" y="463"/>
                    <a:pt x="1146" y="463"/>
                  </a:cubicBezTo>
                  <a:cubicBezTo>
                    <a:pt x="937" y="463"/>
                    <a:pt x="937" y="463"/>
                    <a:pt x="937" y="463"/>
                  </a:cubicBezTo>
                  <a:cubicBezTo>
                    <a:pt x="903" y="463"/>
                    <a:pt x="879" y="486"/>
                    <a:pt x="879" y="521"/>
                  </a:cubicBezTo>
                  <a:close/>
                  <a:moveTo>
                    <a:pt x="2499" y="880"/>
                  </a:moveTo>
                  <a:cubicBezTo>
                    <a:pt x="2499" y="695"/>
                    <a:pt x="2499" y="695"/>
                    <a:pt x="2499" y="695"/>
                  </a:cubicBezTo>
                  <a:cubicBezTo>
                    <a:pt x="2499" y="672"/>
                    <a:pt x="2476" y="648"/>
                    <a:pt x="2453" y="648"/>
                  </a:cubicBezTo>
                  <a:cubicBezTo>
                    <a:pt x="2268" y="648"/>
                    <a:pt x="2268" y="648"/>
                    <a:pt x="2268" y="648"/>
                  </a:cubicBezTo>
                  <a:cubicBezTo>
                    <a:pt x="2245" y="648"/>
                    <a:pt x="2222" y="672"/>
                    <a:pt x="2222" y="695"/>
                  </a:cubicBezTo>
                  <a:cubicBezTo>
                    <a:pt x="2222" y="880"/>
                    <a:pt x="2222" y="880"/>
                    <a:pt x="2222" y="880"/>
                  </a:cubicBezTo>
                  <a:cubicBezTo>
                    <a:pt x="2222" y="903"/>
                    <a:pt x="2245" y="926"/>
                    <a:pt x="2268" y="926"/>
                  </a:cubicBezTo>
                  <a:cubicBezTo>
                    <a:pt x="2453" y="926"/>
                    <a:pt x="2453" y="926"/>
                    <a:pt x="2453" y="926"/>
                  </a:cubicBezTo>
                  <a:cubicBezTo>
                    <a:pt x="2476" y="926"/>
                    <a:pt x="2499" y="903"/>
                    <a:pt x="2499" y="880"/>
                  </a:cubicBezTo>
                  <a:close/>
                  <a:moveTo>
                    <a:pt x="879" y="278"/>
                  </a:moveTo>
                  <a:cubicBezTo>
                    <a:pt x="903" y="278"/>
                    <a:pt x="926" y="255"/>
                    <a:pt x="926" y="231"/>
                  </a:cubicBezTo>
                  <a:cubicBezTo>
                    <a:pt x="926" y="46"/>
                    <a:pt x="926" y="46"/>
                    <a:pt x="926" y="46"/>
                  </a:cubicBezTo>
                  <a:cubicBezTo>
                    <a:pt x="926" y="23"/>
                    <a:pt x="903" y="0"/>
                    <a:pt x="879" y="0"/>
                  </a:cubicBezTo>
                  <a:cubicBezTo>
                    <a:pt x="694" y="0"/>
                    <a:pt x="694" y="0"/>
                    <a:pt x="694" y="0"/>
                  </a:cubicBezTo>
                  <a:cubicBezTo>
                    <a:pt x="671" y="0"/>
                    <a:pt x="648" y="23"/>
                    <a:pt x="648" y="46"/>
                  </a:cubicBezTo>
                  <a:cubicBezTo>
                    <a:pt x="648" y="231"/>
                    <a:pt x="648" y="231"/>
                    <a:pt x="648" y="231"/>
                  </a:cubicBezTo>
                  <a:cubicBezTo>
                    <a:pt x="648" y="255"/>
                    <a:pt x="671" y="278"/>
                    <a:pt x="694" y="278"/>
                  </a:cubicBezTo>
                  <a:lnTo>
                    <a:pt x="879" y="278"/>
                  </a:lnTo>
                  <a:close/>
                  <a:moveTo>
                    <a:pt x="520" y="1389"/>
                  </a:moveTo>
                  <a:cubicBezTo>
                    <a:pt x="405" y="1389"/>
                    <a:pt x="405" y="1389"/>
                    <a:pt x="405" y="1389"/>
                  </a:cubicBezTo>
                  <a:cubicBezTo>
                    <a:pt x="382" y="1389"/>
                    <a:pt x="370" y="1401"/>
                    <a:pt x="370" y="1424"/>
                  </a:cubicBezTo>
                  <a:cubicBezTo>
                    <a:pt x="370" y="1540"/>
                    <a:pt x="370" y="1540"/>
                    <a:pt x="370" y="1540"/>
                  </a:cubicBezTo>
                  <a:cubicBezTo>
                    <a:pt x="370" y="1563"/>
                    <a:pt x="382" y="1574"/>
                    <a:pt x="405" y="1574"/>
                  </a:cubicBezTo>
                  <a:cubicBezTo>
                    <a:pt x="520" y="1574"/>
                    <a:pt x="520" y="1574"/>
                    <a:pt x="520" y="1574"/>
                  </a:cubicBezTo>
                  <a:cubicBezTo>
                    <a:pt x="544" y="1574"/>
                    <a:pt x="555" y="1563"/>
                    <a:pt x="555" y="1540"/>
                  </a:cubicBezTo>
                  <a:cubicBezTo>
                    <a:pt x="555" y="1424"/>
                    <a:pt x="555" y="1424"/>
                    <a:pt x="555" y="1424"/>
                  </a:cubicBezTo>
                  <a:cubicBezTo>
                    <a:pt x="555" y="1401"/>
                    <a:pt x="544" y="1389"/>
                    <a:pt x="520" y="1389"/>
                  </a:cubicBezTo>
                  <a:close/>
                  <a:moveTo>
                    <a:pt x="2488" y="463"/>
                  </a:moveTo>
                  <a:cubicBezTo>
                    <a:pt x="2603" y="463"/>
                    <a:pt x="2603" y="463"/>
                    <a:pt x="2603" y="463"/>
                  </a:cubicBezTo>
                  <a:cubicBezTo>
                    <a:pt x="2627" y="463"/>
                    <a:pt x="2638" y="452"/>
                    <a:pt x="2638" y="428"/>
                  </a:cubicBezTo>
                  <a:cubicBezTo>
                    <a:pt x="2638" y="313"/>
                    <a:pt x="2638" y="313"/>
                    <a:pt x="2638" y="313"/>
                  </a:cubicBezTo>
                  <a:cubicBezTo>
                    <a:pt x="2638" y="289"/>
                    <a:pt x="2627" y="278"/>
                    <a:pt x="2603" y="278"/>
                  </a:cubicBezTo>
                  <a:cubicBezTo>
                    <a:pt x="2488" y="278"/>
                    <a:pt x="2488" y="278"/>
                    <a:pt x="2488" y="278"/>
                  </a:cubicBezTo>
                  <a:cubicBezTo>
                    <a:pt x="2464" y="278"/>
                    <a:pt x="2453" y="289"/>
                    <a:pt x="2453" y="313"/>
                  </a:cubicBezTo>
                  <a:cubicBezTo>
                    <a:pt x="2453" y="428"/>
                    <a:pt x="2453" y="428"/>
                    <a:pt x="2453" y="428"/>
                  </a:cubicBezTo>
                  <a:cubicBezTo>
                    <a:pt x="2453" y="452"/>
                    <a:pt x="2464" y="463"/>
                    <a:pt x="2488" y="463"/>
                  </a:cubicBezTo>
                  <a:close/>
                  <a:moveTo>
                    <a:pt x="312" y="556"/>
                  </a:moveTo>
                  <a:cubicBezTo>
                    <a:pt x="428" y="556"/>
                    <a:pt x="428" y="556"/>
                    <a:pt x="428" y="556"/>
                  </a:cubicBezTo>
                  <a:cubicBezTo>
                    <a:pt x="451" y="556"/>
                    <a:pt x="463" y="544"/>
                    <a:pt x="463" y="521"/>
                  </a:cubicBezTo>
                  <a:cubicBezTo>
                    <a:pt x="463" y="405"/>
                    <a:pt x="463" y="405"/>
                    <a:pt x="463" y="405"/>
                  </a:cubicBezTo>
                  <a:cubicBezTo>
                    <a:pt x="463" y="382"/>
                    <a:pt x="451" y="370"/>
                    <a:pt x="428" y="370"/>
                  </a:cubicBezTo>
                  <a:cubicBezTo>
                    <a:pt x="312" y="370"/>
                    <a:pt x="312" y="370"/>
                    <a:pt x="312" y="370"/>
                  </a:cubicBezTo>
                  <a:cubicBezTo>
                    <a:pt x="289" y="370"/>
                    <a:pt x="277" y="382"/>
                    <a:pt x="277" y="405"/>
                  </a:cubicBezTo>
                  <a:cubicBezTo>
                    <a:pt x="277" y="521"/>
                    <a:pt x="277" y="521"/>
                    <a:pt x="277" y="521"/>
                  </a:cubicBezTo>
                  <a:cubicBezTo>
                    <a:pt x="277" y="544"/>
                    <a:pt x="289" y="556"/>
                    <a:pt x="312" y="556"/>
                  </a:cubicBezTo>
                  <a:close/>
                  <a:moveTo>
                    <a:pt x="416" y="1088"/>
                  </a:moveTo>
                  <a:cubicBezTo>
                    <a:pt x="416" y="811"/>
                    <a:pt x="416" y="811"/>
                    <a:pt x="416" y="811"/>
                  </a:cubicBezTo>
                  <a:cubicBezTo>
                    <a:pt x="416" y="776"/>
                    <a:pt x="382" y="741"/>
                    <a:pt x="347" y="741"/>
                  </a:cubicBezTo>
                  <a:cubicBezTo>
                    <a:pt x="69" y="741"/>
                    <a:pt x="69" y="741"/>
                    <a:pt x="69" y="741"/>
                  </a:cubicBezTo>
                  <a:cubicBezTo>
                    <a:pt x="34" y="741"/>
                    <a:pt x="0" y="776"/>
                    <a:pt x="0" y="811"/>
                  </a:cubicBezTo>
                  <a:cubicBezTo>
                    <a:pt x="0" y="1088"/>
                    <a:pt x="0" y="1088"/>
                    <a:pt x="0" y="1088"/>
                  </a:cubicBezTo>
                  <a:cubicBezTo>
                    <a:pt x="0" y="1123"/>
                    <a:pt x="34" y="1158"/>
                    <a:pt x="69" y="1158"/>
                  </a:cubicBezTo>
                  <a:cubicBezTo>
                    <a:pt x="347" y="1158"/>
                    <a:pt x="347" y="1158"/>
                    <a:pt x="347" y="1158"/>
                  </a:cubicBezTo>
                  <a:cubicBezTo>
                    <a:pt x="382" y="1158"/>
                    <a:pt x="416" y="1123"/>
                    <a:pt x="416" y="1088"/>
                  </a:cubicBezTo>
                  <a:close/>
                  <a:moveTo>
                    <a:pt x="2708" y="1111"/>
                  </a:moveTo>
                  <a:cubicBezTo>
                    <a:pt x="2430" y="1111"/>
                    <a:pt x="2430" y="1111"/>
                    <a:pt x="2430" y="1111"/>
                  </a:cubicBezTo>
                  <a:cubicBezTo>
                    <a:pt x="2395" y="1111"/>
                    <a:pt x="2360" y="1146"/>
                    <a:pt x="2360" y="1181"/>
                  </a:cubicBezTo>
                  <a:cubicBezTo>
                    <a:pt x="2360" y="1459"/>
                    <a:pt x="2360" y="1459"/>
                    <a:pt x="2360" y="1459"/>
                  </a:cubicBezTo>
                  <a:cubicBezTo>
                    <a:pt x="2360" y="1493"/>
                    <a:pt x="2395" y="1528"/>
                    <a:pt x="2430" y="1528"/>
                  </a:cubicBezTo>
                  <a:cubicBezTo>
                    <a:pt x="2708" y="1528"/>
                    <a:pt x="2708" y="1528"/>
                    <a:pt x="2708" y="1528"/>
                  </a:cubicBezTo>
                  <a:cubicBezTo>
                    <a:pt x="2742" y="1528"/>
                    <a:pt x="2777" y="1493"/>
                    <a:pt x="2777" y="1459"/>
                  </a:cubicBezTo>
                  <a:cubicBezTo>
                    <a:pt x="2777" y="1181"/>
                    <a:pt x="2777" y="1181"/>
                    <a:pt x="2777" y="1181"/>
                  </a:cubicBezTo>
                  <a:cubicBezTo>
                    <a:pt x="2777" y="1146"/>
                    <a:pt x="2742" y="1111"/>
                    <a:pt x="2708" y="1111"/>
                  </a:cubicBezTo>
                  <a:close/>
                  <a:moveTo>
                    <a:pt x="926" y="2223"/>
                  </a:moveTo>
                  <a:cubicBezTo>
                    <a:pt x="1111" y="2223"/>
                    <a:pt x="1111" y="2223"/>
                    <a:pt x="1111" y="2223"/>
                  </a:cubicBezTo>
                  <a:cubicBezTo>
                    <a:pt x="1134" y="2223"/>
                    <a:pt x="1157" y="2200"/>
                    <a:pt x="1157" y="2176"/>
                  </a:cubicBezTo>
                  <a:cubicBezTo>
                    <a:pt x="1157" y="1991"/>
                    <a:pt x="1157" y="1991"/>
                    <a:pt x="1157" y="1991"/>
                  </a:cubicBezTo>
                  <a:cubicBezTo>
                    <a:pt x="1157" y="1968"/>
                    <a:pt x="1134" y="1945"/>
                    <a:pt x="1111" y="1945"/>
                  </a:cubicBezTo>
                  <a:cubicBezTo>
                    <a:pt x="926" y="1945"/>
                    <a:pt x="926" y="1945"/>
                    <a:pt x="926" y="1945"/>
                  </a:cubicBezTo>
                  <a:cubicBezTo>
                    <a:pt x="903" y="1945"/>
                    <a:pt x="879" y="1968"/>
                    <a:pt x="879" y="1991"/>
                  </a:cubicBezTo>
                  <a:cubicBezTo>
                    <a:pt x="879" y="2176"/>
                    <a:pt x="879" y="2176"/>
                    <a:pt x="879" y="2176"/>
                  </a:cubicBezTo>
                  <a:cubicBezTo>
                    <a:pt x="879" y="2200"/>
                    <a:pt x="903" y="2223"/>
                    <a:pt x="926" y="2223"/>
                  </a:cubicBezTo>
                  <a:close/>
                  <a:moveTo>
                    <a:pt x="926" y="1852"/>
                  </a:moveTo>
                  <a:cubicBezTo>
                    <a:pt x="1111" y="1852"/>
                    <a:pt x="1111" y="1852"/>
                    <a:pt x="1111" y="1852"/>
                  </a:cubicBezTo>
                  <a:cubicBezTo>
                    <a:pt x="1134" y="1852"/>
                    <a:pt x="1157" y="1829"/>
                    <a:pt x="1157" y="1806"/>
                  </a:cubicBezTo>
                  <a:cubicBezTo>
                    <a:pt x="1157" y="1621"/>
                    <a:pt x="1157" y="1621"/>
                    <a:pt x="1157" y="1621"/>
                  </a:cubicBezTo>
                  <a:cubicBezTo>
                    <a:pt x="1157" y="1598"/>
                    <a:pt x="1134" y="1574"/>
                    <a:pt x="1111" y="1574"/>
                  </a:cubicBezTo>
                  <a:cubicBezTo>
                    <a:pt x="926" y="1574"/>
                    <a:pt x="926" y="1574"/>
                    <a:pt x="926" y="1574"/>
                  </a:cubicBezTo>
                  <a:cubicBezTo>
                    <a:pt x="903" y="1574"/>
                    <a:pt x="879" y="1598"/>
                    <a:pt x="879" y="1621"/>
                  </a:cubicBezTo>
                  <a:cubicBezTo>
                    <a:pt x="879" y="1806"/>
                    <a:pt x="879" y="1806"/>
                    <a:pt x="879" y="1806"/>
                  </a:cubicBezTo>
                  <a:cubicBezTo>
                    <a:pt x="879" y="1829"/>
                    <a:pt x="903" y="1852"/>
                    <a:pt x="926" y="1852"/>
                  </a:cubicBezTo>
                  <a:close/>
                  <a:moveTo>
                    <a:pt x="1296" y="2223"/>
                  </a:moveTo>
                  <a:cubicBezTo>
                    <a:pt x="1481" y="2223"/>
                    <a:pt x="1481" y="2223"/>
                    <a:pt x="1481" y="2223"/>
                  </a:cubicBezTo>
                  <a:cubicBezTo>
                    <a:pt x="1505" y="2223"/>
                    <a:pt x="1528" y="2200"/>
                    <a:pt x="1528" y="2176"/>
                  </a:cubicBezTo>
                  <a:cubicBezTo>
                    <a:pt x="1528" y="1991"/>
                    <a:pt x="1528" y="1991"/>
                    <a:pt x="1528" y="1991"/>
                  </a:cubicBezTo>
                  <a:cubicBezTo>
                    <a:pt x="1528" y="1968"/>
                    <a:pt x="1505" y="1945"/>
                    <a:pt x="1481" y="1945"/>
                  </a:cubicBezTo>
                  <a:cubicBezTo>
                    <a:pt x="1296" y="1945"/>
                    <a:pt x="1296" y="1945"/>
                    <a:pt x="1296" y="1945"/>
                  </a:cubicBezTo>
                  <a:cubicBezTo>
                    <a:pt x="1273" y="1945"/>
                    <a:pt x="1250" y="1968"/>
                    <a:pt x="1250" y="1991"/>
                  </a:cubicBezTo>
                  <a:cubicBezTo>
                    <a:pt x="1250" y="2176"/>
                    <a:pt x="1250" y="2176"/>
                    <a:pt x="1250" y="2176"/>
                  </a:cubicBezTo>
                  <a:cubicBezTo>
                    <a:pt x="1250" y="2200"/>
                    <a:pt x="1273" y="2223"/>
                    <a:pt x="1296" y="2223"/>
                  </a:cubicBezTo>
                  <a:close/>
                  <a:moveTo>
                    <a:pt x="926" y="1482"/>
                  </a:moveTo>
                  <a:cubicBezTo>
                    <a:pt x="1111" y="1482"/>
                    <a:pt x="1111" y="1482"/>
                    <a:pt x="1111" y="1482"/>
                  </a:cubicBezTo>
                  <a:cubicBezTo>
                    <a:pt x="1134" y="1482"/>
                    <a:pt x="1157" y="1459"/>
                    <a:pt x="1157" y="1436"/>
                  </a:cubicBezTo>
                  <a:cubicBezTo>
                    <a:pt x="1157" y="1250"/>
                    <a:pt x="1157" y="1250"/>
                    <a:pt x="1157" y="1250"/>
                  </a:cubicBezTo>
                  <a:cubicBezTo>
                    <a:pt x="1157" y="1227"/>
                    <a:pt x="1134" y="1204"/>
                    <a:pt x="1111" y="1204"/>
                  </a:cubicBezTo>
                  <a:cubicBezTo>
                    <a:pt x="926" y="1204"/>
                    <a:pt x="926" y="1204"/>
                    <a:pt x="926" y="1204"/>
                  </a:cubicBezTo>
                  <a:cubicBezTo>
                    <a:pt x="903" y="1204"/>
                    <a:pt x="879" y="1227"/>
                    <a:pt x="879" y="1250"/>
                  </a:cubicBezTo>
                  <a:cubicBezTo>
                    <a:pt x="879" y="1436"/>
                    <a:pt x="879" y="1436"/>
                    <a:pt x="879" y="1436"/>
                  </a:cubicBezTo>
                  <a:cubicBezTo>
                    <a:pt x="879" y="1459"/>
                    <a:pt x="903" y="1482"/>
                    <a:pt x="926" y="1482"/>
                  </a:cubicBezTo>
                  <a:close/>
                  <a:moveTo>
                    <a:pt x="1296" y="1482"/>
                  </a:moveTo>
                  <a:cubicBezTo>
                    <a:pt x="1481" y="1482"/>
                    <a:pt x="1481" y="1482"/>
                    <a:pt x="1481" y="1482"/>
                  </a:cubicBezTo>
                  <a:cubicBezTo>
                    <a:pt x="1505" y="1482"/>
                    <a:pt x="1528" y="1459"/>
                    <a:pt x="1528" y="1436"/>
                  </a:cubicBezTo>
                  <a:cubicBezTo>
                    <a:pt x="1528" y="1250"/>
                    <a:pt x="1528" y="1250"/>
                    <a:pt x="1528" y="1250"/>
                  </a:cubicBezTo>
                  <a:cubicBezTo>
                    <a:pt x="1528" y="1227"/>
                    <a:pt x="1505" y="1204"/>
                    <a:pt x="1481" y="1204"/>
                  </a:cubicBezTo>
                  <a:cubicBezTo>
                    <a:pt x="1296" y="1204"/>
                    <a:pt x="1296" y="1204"/>
                    <a:pt x="1296" y="1204"/>
                  </a:cubicBezTo>
                  <a:cubicBezTo>
                    <a:pt x="1273" y="1204"/>
                    <a:pt x="1250" y="1227"/>
                    <a:pt x="1250" y="1250"/>
                  </a:cubicBezTo>
                  <a:cubicBezTo>
                    <a:pt x="1250" y="1436"/>
                    <a:pt x="1250" y="1436"/>
                    <a:pt x="1250" y="1436"/>
                  </a:cubicBezTo>
                  <a:cubicBezTo>
                    <a:pt x="1250" y="1459"/>
                    <a:pt x="1273" y="1482"/>
                    <a:pt x="1296" y="1482"/>
                  </a:cubicBezTo>
                  <a:close/>
                  <a:moveTo>
                    <a:pt x="1296" y="1852"/>
                  </a:moveTo>
                  <a:cubicBezTo>
                    <a:pt x="1481" y="1852"/>
                    <a:pt x="1481" y="1852"/>
                    <a:pt x="1481" y="1852"/>
                  </a:cubicBezTo>
                  <a:cubicBezTo>
                    <a:pt x="1505" y="1852"/>
                    <a:pt x="1528" y="1829"/>
                    <a:pt x="1528" y="1806"/>
                  </a:cubicBezTo>
                  <a:cubicBezTo>
                    <a:pt x="1528" y="1621"/>
                    <a:pt x="1528" y="1621"/>
                    <a:pt x="1528" y="1621"/>
                  </a:cubicBezTo>
                  <a:cubicBezTo>
                    <a:pt x="1528" y="1598"/>
                    <a:pt x="1505" y="1574"/>
                    <a:pt x="1481" y="1574"/>
                  </a:cubicBezTo>
                  <a:cubicBezTo>
                    <a:pt x="1296" y="1574"/>
                    <a:pt x="1296" y="1574"/>
                    <a:pt x="1296" y="1574"/>
                  </a:cubicBezTo>
                  <a:cubicBezTo>
                    <a:pt x="1273" y="1574"/>
                    <a:pt x="1250" y="1598"/>
                    <a:pt x="1250" y="1621"/>
                  </a:cubicBezTo>
                  <a:cubicBezTo>
                    <a:pt x="1250" y="1806"/>
                    <a:pt x="1250" y="1806"/>
                    <a:pt x="1250" y="1806"/>
                  </a:cubicBezTo>
                  <a:cubicBezTo>
                    <a:pt x="1250" y="1829"/>
                    <a:pt x="1273" y="1852"/>
                    <a:pt x="1296" y="1852"/>
                  </a:cubicBezTo>
                  <a:close/>
                  <a:moveTo>
                    <a:pt x="1667" y="1482"/>
                  </a:moveTo>
                  <a:cubicBezTo>
                    <a:pt x="1852" y="1482"/>
                    <a:pt x="1852" y="1482"/>
                    <a:pt x="1852" y="1482"/>
                  </a:cubicBezTo>
                  <a:cubicBezTo>
                    <a:pt x="1875" y="1482"/>
                    <a:pt x="1898" y="1459"/>
                    <a:pt x="1898" y="1436"/>
                  </a:cubicBezTo>
                  <a:cubicBezTo>
                    <a:pt x="1898" y="1250"/>
                    <a:pt x="1898" y="1250"/>
                    <a:pt x="1898" y="1250"/>
                  </a:cubicBezTo>
                  <a:cubicBezTo>
                    <a:pt x="1898" y="1227"/>
                    <a:pt x="1875" y="1204"/>
                    <a:pt x="1852" y="1204"/>
                  </a:cubicBezTo>
                  <a:cubicBezTo>
                    <a:pt x="1667" y="1204"/>
                    <a:pt x="1667" y="1204"/>
                    <a:pt x="1667" y="1204"/>
                  </a:cubicBezTo>
                  <a:cubicBezTo>
                    <a:pt x="1644" y="1204"/>
                    <a:pt x="1620" y="1227"/>
                    <a:pt x="1620" y="1250"/>
                  </a:cubicBezTo>
                  <a:cubicBezTo>
                    <a:pt x="1620" y="1436"/>
                    <a:pt x="1620" y="1436"/>
                    <a:pt x="1620" y="1436"/>
                  </a:cubicBezTo>
                  <a:cubicBezTo>
                    <a:pt x="1620" y="1459"/>
                    <a:pt x="1644" y="1482"/>
                    <a:pt x="1667" y="1482"/>
                  </a:cubicBezTo>
                  <a:close/>
                  <a:moveTo>
                    <a:pt x="1667" y="1852"/>
                  </a:moveTo>
                  <a:cubicBezTo>
                    <a:pt x="1852" y="1852"/>
                    <a:pt x="1852" y="1852"/>
                    <a:pt x="1852" y="1852"/>
                  </a:cubicBezTo>
                  <a:cubicBezTo>
                    <a:pt x="1875" y="1852"/>
                    <a:pt x="1898" y="1829"/>
                    <a:pt x="1898" y="1806"/>
                  </a:cubicBezTo>
                  <a:cubicBezTo>
                    <a:pt x="1898" y="1621"/>
                    <a:pt x="1898" y="1621"/>
                    <a:pt x="1898" y="1621"/>
                  </a:cubicBezTo>
                  <a:cubicBezTo>
                    <a:pt x="1898" y="1598"/>
                    <a:pt x="1875" y="1574"/>
                    <a:pt x="1852" y="1574"/>
                  </a:cubicBezTo>
                  <a:cubicBezTo>
                    <a:pt x="1667" y="1574"/>
                    <a:pt x="1667" y="1574"/>
                    <a:pt x="1667" y="1574"/>
                  </a:cubicBezTo>
                  <a:cubicBezTo>
                    <a:pt x="1644" y="1574"/>
                    <a:pt x="1620" y="1598"/>
                    <a:pt x="1620" y="1621"/>
                  </a:cubicBezTo>
                  <a:cubicBezTo>
                    <a:pt x="1620" y="1806"/>
                    <a:pt x="1620" y="1806"/>
                    <a:pt x="1620" y="1806"/>
                  </a:cubicBezTo>
                  <a:cubicBezTo>
                    <a:pt x="1620" y="1829"/>
                    <a:pt x="1644" y="1852"/>
                    <a:pt x="1667" y="1852"/>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6" name="Rectangle: Rounded Corners 15">
            <a:extLst>
              <a:ext uri="{FF2B5EF4-FFF2-40B4-BE49-F238E27FC236}">
                <a16:creationId xmlns:a16="http://schemas.microsoft.com/office/drawing/2014/main" id="{6ADA98E4-BD8A-47E1-97D1-47820B3FAFD7}"/>
              </a:ext>
            </a:extLst>
          </p:cNvPr>
          <p:cNvSpPr/>
          <p:nvPr/>
        </p:nvSpPr>
        <p:spPr>
          <a:xfrm>
            <a:off x="762242" y="1996820"/>
            <a:ext cx="2478023" cy="309341"/>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t>データソース</a:t>
            </a:r>
          </a:p>
        </p:txBody>
      </p:sp>
      <p:sp>
        <p:nvSpPr>
          <p:cNvPr id="60" name="Rectangle: Rounded Corners 59">
            <a:extLst>
              <a:ext uri="{FF2B5EF4-FFF2-40B4-BE49-F238E27FC236}">
                <a16:creationId xmlns:a16="http://schemas.microsoft.com/office/drawing/2014/main" id="{9DEC7808-5D0E-441C-AED5-5C059120538E}"/>
              </a:ext>
            </a:extLst>
          </p:cNvPr>
          <p:cNvSpPr/>
          <p:nvPr/>
        </p:nvSpPr>
        <p:spPr>
          <a:xfrm>
            <a:off x="3507328" y="1992562"/>
            <a:ext cx="2472696" cy="325459"/>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t>データ</a:t>
            </a:r>
          </a:p>
        </p:txBody>
      </p:sp>
      <p:sp>
        <p:nvSpPr>
          <p:cNvPr id="62" name="Rectangle: Rounded Corners 61">
            <a:extLst>
              <a:ext uri="{FF2B5EF4-FFF2-40B4-BE49-F238E27FC236}">
                <a16:creationId xmlns:a16="http://schemas.microsoft.com/office/drawing/2014/main" id="{C20C5C7C-02C9-4029-8124-EC9AF0BB4C0B}"/>
              </a:ext>
            </a:extLst>
          </p:cNvPr>
          <p:cNvSpPr/>
          <p:nvPr/>
        </p:nvSpPr>
        <p:spPr>
          <a:xfrm>
            <a:off x="6235126" y="1992562"/>
            <a:ext cx="2478024" cy="325459"/>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t>AI</a:t>
            </a:r>
            <a:r>
              <a:rPr kumimoji="1" lang="ja-JP" altLang="en-US" sz="1400" dirty="0"/>
              <a:t>・機械学習</a:t>
            </a:r>
          </a:p>
        </p:txBody>
      </p:sp>
      <p:sp>
        <p:nvSpPr>
          <p:cNvPr id="63" name="Rectangle: Rounded Corners 62">
            <a:extLst>
              <a:ext uri="{FF2B5EF4-FFF2-40B4-BE49-F238E27FC236}">
                <a16:creationId xmlns:a16="http://schemas.microsoft.com/office/drawing/2014/main" id="{7F1AFE05-2634-43E7-A39D-1FDAE4E1D6DE}"/>
              </a:ext>
            </a:extLst>
          </p:cNvPr>
          <p:cNvSpPr/>
          <p:nvPr/>
        </p:nvSpPr>
        <p:spPr>
          <a:xfrm>
            <a:off x="8968251" y="1997629"/>
            <a:ext cx="2478023" cy="320392"/>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t>アクション</a:t>
            </a:r>
          </a:p>
        </p:txBody>
      </p:sp>
      <p:sp>
        <p:nvSpPr>
          <p:cNvPr id="30" name="TextBox 29">
            <a:extLst>
              <a:ext uri="{FF2B5EF4-FFF2-40B4-BE49-F238E27FC236}">
                <a16:creationId xmlns:a16="http://schemas.microsoft.com/office/drawing/2014/main" id="{BF6D2FD8-47E2-4F18-BAB8-6AD6DDB4D33C}"/>
              </a:ext>
            </a:extLst>
          </p:cNvPr>
          <p:cNvSpPr txBox="1"/>
          <p:nvPr/>
        </p:nvSpPr>
        <p:spPr>
          <a:xfrm>
            <a:off x="3467651" y="2668273"/>
            <a:ext cx="2527646" cy="461665"/>
          </a:xfrm>
          <a:prstGeom prst="rect">
            <a:avLst/>
          </a:prstGeom>
          <a:noFill/>
        </p:spPr>
        <p:txBody>
          <a:bodyPr wrap="square" rtlCol="0">
            <a:spAutoFit/>
          </a:bodyPr>
          <a:lstStyle/>
          <a:p>
            <a:r>
              <a:rPr kumimoji="1" lang="ja-JP" altLang="en-US" sz="1200" dirty="0"/>
              <a:t>あらゆるデータを用途に応じたデータストアに効率よく安価に配置</a:t>
            </a:r>
          </a:p>
        </p:txBody>
      </p:sp>
      <p:sp>
        <p:nvSpPr>
          <p:cNvPr id="65" name="TextBox 64">
            <a:extLst>
              <a:ext uri="{FF2B5EF4-FFF2-40B4-BE49-F238E27FC236}">
                <a16:creationId xmlns:a16="http://schemas.microsoft.com/office/drawing/2014/main" id="{37859347-1320-4E90-B721-E136FC3EE97A}"/>
              </a:ext>
            </a:extLst>
          </p:cNvPr>
          <p:cNvSpPr txBox="1"/>
          <p:nvPr/>
        </p:nvSpPr>
        <p:spPr>
          <a:xfrm>
            <a:off x="629243" y="2668273"/>
            <a:ext cx="2650471" cy="461665"/>
          </a:xfrm>
          <a:prstGeom prst="rect">
            <a:avLst/>
          </a:prstGeom>
          <a:noFill/>
        </p:spPr>
        <p:txBody>
          <a:bodyPr wrap="square" rtlCol="0">
            <a:spAutoFit/>
          </a:bodyPr>
          <a:lstStyle/>
          <a:p>
            <a:r>
              <a:rPr kumimoji="1" lang="ja-JP" altLang="en-US" sz="1200" dirty="0"/>
              <a:t>企業の様々なデータソースを</a:t>
            </a:r>
            <a:r>
              <a:rPr kumimoji="1" lang="en-US" altLang="ja-JP" sz="1200" dirty="0"/>
              <a:t>OCI</a:t>
            </a:r>
            <a:r>
              <a:rPr kumimoji="1" lang="ja-JP" altLang="en-US" sz="1200" dirty="0"/>
              <a:t>に連携</a:t>
            </a:r>
            <a:r>
              <a:rPr kumimoji="1" lang="en-US" altLang="ja-JP" sz="1200" dirty="0"/>
              <a:t>(</a:t>
            </a:r>
            <a:r>
              <a:rPr kumimoji="1" lang="ja-JP" altLang="en-US" sz="1200" dirty="0"/>
              <a:t>リアルタイム、バッチ</a:t>
            </a:r>
            <a:r>
              <a:rPr kumimoji="1" lang="en-US" altLang="ja-JP" sz="1200" dirty="0"/>
              <a:t>)</a:t>
            </a:r>
            <a:endParaRPr kumimoji="1" lang="ja-JP" altLang="en-US" sz="1200" dirty="0"/>
          </a:p>
        </p:txBody>
      </p:sp>
      <p:sp>
        <p:nvSpPr>
          <p:cNvPr id="66" name="TextBox 65">
            <a:extLst>
              <a:ext uri="{FF2B5EF4-FFF2-40B4-BE49-F238E27FC236}">
                <a16:creationId xmlns:a16="http://schemas.microsoft.com/office/drawing/2014/main" id="{206BE3B4-DBBD-4A37-9C26-26323B709590}"/>
              </a:ext>
            </a:extLst>
          </p:cNvPr>
          <p:cNvSpPr txBox="1"/>
          <p:nvPr/>
        </p:nvSpPr>
        <p:spPr>
          <a:xfrm>
            <a:off x="6298887" y="2668273"/>
            <a:ext cx="2414698" cy="461665"/>
          </a:xfrm>
          <a:prstGeom prst="rect">
            <a:avLst/>
          </a:prstGeom>
          <a:noFill/>
        </p:spPr>
        <p:txBody>
          <a:bodyPr wrap="square" rtlCol="0">
            <a:spAutoFit/>
          </a:bodyPr>
          <a:lstStyle/>
          <a:p>
            <a:r>
              <a:rPr kumimoji="1" lang="ja-JP" altLang="en-US" sz="1200" dirty="0"/>
              <a:t>様々なデータストアのデータから予測モデルを構築</a:t>
            </a:r>
          </a:p>
        </p:txBody>
      </p:sp>
      <p:sp>
        <p:nvSpPr>
          <p:cNvPr id="67" name="TextBox 66">
            <a:extLst>
              <a:ext uri="{FF2B5EF4-FFF2-40B4-BE49-F238E27FC236}">
                <a16:creationId xmlns:a16="http://schemas.microsoft.com/office/drawing/2014/main" id="{14CF522E-F181-4F77-A231-7973AB0F02CD}"/>
              </a:ext>
            </a:extLst>
          </p:cNvPr>
          <p:cNvSpPr txBox="1"/>
          <p:nvPr/>
        </p:nvSpPr>
        <p:spPr>
          <a:xfrm>
            <a:off x="9025224" y="2668273"/>
            <a:ext cx="2421049" cy="461665"/>
          </a:xfrm>
          <a:prstGeom prst="rect">
            <a:avLst/>
          </a:prstGeom>
          <a:noFill/>
        </p:spPr>
        <p:txBody>
          <a:bodyPr wrap="square" rtlCol="0">
            <a:spAutoFit/>
          </a:bodyPr>
          <a:lstStyle/>
          <a:p>
            <a:r>
              <a:rPr kumimoji="1" lang="ja-JP" altLang="en-US" sz="1200" dirty="0"/>
              <a:t>予測処理と予測結果に応じたアクションの実行</a:t>
            </a:r>
          </a:p>
        </p:txBody>
      </p:sp>
    </p:spTree>
    <p:extLst>
      <p:ext uri="{BB962C8B-B14F-4D97-AF65-F5344CB8AC3E}">
        <p14:creationId xmlns:p14="http://schemas.microsoft.com/office/powerpoint/2010/main" val="11356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29B121EF-0083-4386-9DDA-12C021D2542B}"/>
              </a:ext>
            </a:extLst>
          </p:cNvPr>
          <p:cNvSpPr>
            <a:spLocks noGrp="1"/>
          </p:cNvSpPr>
          <p:nvPr>
            <p:ph type="title"/>
          </p:nvPr>
        </p:nvSpPr>
        <p:spPr/>
        <p:txBody>
          <a:bodyPr/>
          <a:lstStyle/>
          <a:p>
            <a:r>
              <a:rPr lang="en-US" altLang="ja-JP" dirty="0"/>
              <a:t>AI Services </a:t>
            </a:r>
            <a:r>
              <a:rPr lang="ja-JP" altLang="en-US" dirty="0"/>
              <a:t>価格一覧（</a:t>
            </a:r>
            <a:r>
              <a:rPr lang="en-US" altLang="ja-JP" dirty="0"/>
              <a:t>2023</a:t>
            </a:r>
            <a:r>
              <a:rPr lang="ja-JP" altLang="en-US" dirty="0"/>
              <a:t>年</a:t>
            </a:r>
            <a:r>
              <a:rPr lang="en-US" altLang="ja-JP" dirty="0"/>
              <a:t>8</a:t>
            </a:r>
            <a:r>
              <a:rPr lang="ja-JP" altLang="en-US" dirty="0"/>
              <a:t>月現在）</a:t>
            </a:r>
          </a:p>
        </p:txBody>
      </p:sp>
      <p:sp>
        <p:nvSpPr>
          <p:cNvPr id="5" name="スライド番号プレースホルダー 4">
            <a:extLst>
              <a:ext uri="{FF2B5EF4-FFF2-40B4-BE49-F238E27FC236}">
                <a16:creationId xmlns:a16="http://schemas.microsoft.com/office/drawing/2014/main" id="{CC3EA075-CD11-4476-9C9E-8A82D5531FF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pPr/>
              <a:t>21</a:t>
            </a:fld>
            <a:endParaRPr lang="en-US" dirty="0"/>
          </a:p>
        </p:txBody>
      </p:sp>
      <p:sp>
        <p:nvSpPr>
          <p:cNvPr id="6" name="フッター プレースホルダー 5">
            <a:extLst>
              <a:ext uri="{FF2B5EF4-FFF2-40B4-BE49-F238E27FC236}">
                <a16:creationId xmlns:a16="http://schemas.microsoft.com/office/drawing/2014/main" id="{C9C5E825-02CC-49D0-9CF4-6BBADEA1D6F8}"/>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2023, Oracle and/or its affiliates</a:t>
            </a:r>
          </a:p>
        </p:txBody>
      </p:sp>
      <p:graphicFrame>
        <p:nvGraphicFramePr>
          <p:cNvPr id="12" name="表 8">
            <a:extLst>
              <a:ext uri="{FF2B5EF4-FFF2-40B4-BE49-F238E27FC236}">
                <a16:creationId xmlns:a16="http://schemas.microsoft.com/office/drawing/2014/main" id="{1EB8D405-F57F-4D50-8CEF-74CC71E220D2}"/>
              </a:ext>
            </a:extLst>
          </p:cNvPr>
          <p:cNvGraphicFramePr>
            <a:graphicFrameLocks/>
          </p:cNvGraphicFramePr>
          <p:nvPr>
            <p:extLst>
              <p:ext uri="{D42A27DB-BD31-4B8C-83A1-F6EECF244321}">
                <p14:modId xmlns:p14="http://schemas.microsoft.com/office/powerpoint/2010/main" val="3592350975"/>
              </p:ext>
            </p:extLst>
          </p:nvPr>
        </p:nvGraphicFramePr>
        <p:xfrm>
          <a:off x="640896" y="1173549"/>
          <a:ext cx="10677525" cy="4663440"/>
        </p:xfrm>
        <a:graphic>
          <a:graphicData uri="http://schemas.openxmlformats.org/drawingml/2006/table">
            <a:tbl>
              <a:tblPr firstRow="1" bandRow="1">
                <a:tableStyleId>{073A0DAA-6AF3-43AB-8588-CEC1D06C72B9}</a:tableStyleId>
              </a:tblPr>
              <a:tblGrid>
                <a:gridCol w="4470119">
                  <a:extLst>
                    <a:ext uri="{9D8B030D-6E8A-4147-A177-3AD203B41FA5}">
                      <a16:colId xmlns:a16="http://schemas.microsoft.com/office/drawing/2014/main" val="1285975378"/>
                    </a:ext>
                  </a:extLst>
                </a:gridCol>
                <a:gridCol w="1212783">
                  <a:extLst>
                    <a:ext uri="{9D8B030D-6E8A-4147-A177-3AD203B41FA5}">
                      <a16:colId xmlns:a16="http://schemas.microsoft.com/office/drawing/2014/main" val="2023390759"/>
                    </a:ext>
                  </a:extLst>
                </a:gridCol>
                <a:gridCol w="1982804">
                  <a:extLst>
                    <a:ext uri="{9D8B030D-6E8A-4147-A177-3AD203B41FA5}">
                      <a16:colId xmlns:a16="http://schemas.microsoft.com/office/drawing/2014/main" val="2942753174"/>
                    </a:ext>
                  </a:extLst>
                </a:gridCol>
                <a:gridCol w="3011819">
                  <a:extLst>
                    <a:ext uri="{9D8B030D-6E8A-4147-A177-3AD203B41FA5}">
                      <a16:colId xmlns:a16="http://schemas.microsoft.com/office/drawing/2014/main" val="4285942481"/>
                    </a:ext>
                  </a:extLst>
                </a:gridCol>
              </a:tblGrid>
              <a:tr h="166446">
                <a:tc>
                  <a:txBody>
                    <a:bodyPr/>
                    <a:lstStyle/>
                    <a:p>
                      <a:r>
                        <a:rPr kumimoji="1" lang="en-US" altLang="ja-JP" sz="1200" dirty="0"/>
                        <a:t>Price</a:t>
                      </a:r>
                      <a:endParaRPr kumimoji="1" lang="ja-JP" altLang="en-US" sz="1200" dirty="0"/>
                    </a:p>
                  </a:txBody>
                  <a:tcPr anchor="ctr"/>
                </a:tc>
                <a:tc>
                  <a:txBody>
                    <a:bodyPr/>
                    <a:lstStyle/>
                    <a:p>
                      <a:r>
                        <a:rPr kumimoji="1" lang="en-US" altLang="ja-JP" sz="1200"/>
                        <a:t>Free Tier</a:t>
                      </a:r>
                      <a:endParaRPr kumimoji="1" lang="ja-JP" altLang="en-US" sz="1200"/>
                    </a:p>
                  </a:txBody>
                  <a:tcPr anchor="ctr"/>
                </a:tc>
                <a:tc>
                  <a:txBody>
                    <a:bodyPr/>
                    <a:lstStyle/>
                    <a:p>
                      <a:r>
                        <a:rPr kumimoji="1" lang="en-US" altLang="ja-JP" sz="1200"/>
                        <a:t>Pay as You Go</a:t>
                      </a:r>
                      <a:endParaRPr kumimoji="1" lang="ja-JP" altLang="en-US" sz="1200"/>
                    </a:p>
                  </a:txBody>
                  <a:tcPr anchor="ctr"/>
                </a:tc>
                <a:tc>
                  <a:txBody>
                    <a:bodyPr/>
                    <a:lstStyle/>
                    <a:p>
                      <a:r>
                        <a:rPr kumimoji="1" lang="en-US" altLang="ja-JP" sz="1200"/>
                        <a:t>Note</a:t>
                      </a:r>
                      <a:endParaRPr kumimoji="1" lang="ja-JP" altLang="en-US" sz="1200"/>
                    </a:p>
                  </a:txBody>
                  <a:tcPr anchor="ctr"/>
                </a:tc>
                <a:extLst>
                  <a:ext uri="{0D108BD9-81ED-4DB2-BD59-A6C34878D82A}">
                    <a16:rowId xmlns:a16="http://schemas.microsoft.com/office/drawing/2014/main" val="668013948"/>
                  </a:ext>
                </a:extLst>
              </a:tr>
              <a:tr h="166446">
                <a:tc>
                  <a:txBody>
                    <a:bodyPr/>
                    <a:lstStyle/>
                    <a:p>
                      <a:r>
                        <a:rPr kumimoji="1" lang="en-US" altLang="ja-JP" sz="1200"/>
                        <a:t>Vision – Image Analytics</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5000</a:t>
                      </a:r>
                      <a:r>
                        <a:rPr kumimoji="1" lang="ja-JP" altLang="en-US" sz="1200"/>
                        <a:t>回</a:t>
                      </a:r>
                      <a:r>
                        <a:rPr kumimoji="1" lang="en-US" altLang="ja-JP" sz="1200"/>
                        <a:t>/</a:t>
                      </a:r>
                      <a:r>
                        <a:rPr kumimoji="1" lang="ja-JP" altLang="en-US" sz="120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1000</a:t>
                      </a:r>
                      <a:r>
                        <a:rPr kumimoji="1" lang="ja-JP" altLang="en-US" sz="1200" dirty="0"/>
                        <a:t>回</a:t>
                      </a:r>
                      <a:r>
                        <a:rPr kumimoji="1" lang="en-US" altLang="ja-JP" sz="1200" dirty="0"/>
                        <a:t>/</a:t>
                      </a:r>
                      <a:r>
                        <a:rPr kumimoji="1" lang="ja-JP" altLang="en-US" sz="1200" dirty="0"/>
                        <a:t>月ごとに</a:t>
                      </a:r>
                      <a:r>
                        <a:rPr kumimoji="1" lang="en-US" altLang="ja-JP" sz="1200" dirty="0"/>
                        <a:t>\35</a:t>
                      </a:r>
                      <a:endParaRPr kumimoji="1" lang="ja-JP" altLang="en-US" sz="1200" dirty="0"/>
                    </a:p>
                  </a:txBody>
                  <a:tcPr/>
                </a:tc>
                <a:tc>
                  <a:txBody>
                    <a:bodyPr/>
                    <a:lstStyle/>
                    <a:p>
                      <a:endParaRPr kumimoji="1" lang="ja-JP" altLang="en-US" sz="1200"/>
                    </a:p>
                  </a:txBody>
                  <a:tcPr/>
                </a:tc>
                <a:extLst>
                  <a:ext uri="{0D108BD9-81ED-4DB2-BD59-A6C34878D82A}">
                    <a16:rowId xmlns:a16="http://schemas.microsoft.com/office/drawing/2014/main" val="3187926674"/>
                  </a:ext>
                </a:extLst>
              </a:tr>
              <a:tr h="166446">
                <a:tc>
                  <a:txBody>
                    <a:bodyPr/>
                    <a:lstStyle/>
                    <a:p>
                      <a:r>
                        <a:rPr kumimoji="1" lang="en-US" altLang="ja-JP" sz="1200" dirty="0"/>
                        <a:t>Vision – OCR</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5000</a:t>
                      </a:r>
                      <a:r>
                        <a:rPr kumimoji="1" lang="ja-JP" altLang="en-US" sz="1200"/>
                        <a:t>回</a:t>
                      </a:r>
                      <a:r>
                        <a:rPr kumimoji="1" lang="en-US" altLang="ja-JP" sz="1200"/>
                        <a:t>/</a:t>
                      </a:r>
                      <a:r>
                        <a:rPr kumimoji="1" lang="ja-JP" altLang="en-US" sz="120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1000</a:t>
                      </a:r>
                      <a:r>
                        <a:rPr kumimoji="1" lang="ja-JP" altLang="en-US" sz="1200" dirty="0"/>
                        <a:t>回</a:t>
                      </a:r>
                      <a:r>
                        <a:rPr kumimoji="1" lang="en-US" altLang="ja-JP" sz="1200" dirty="0"/>
                        <a:t>/</a:t>
                      </a:r>
                      <a:r>
                        <a:rPr kumimoji="1" lang="ja-JP" altLang="en-US" sz="1200" dirty="0"/>
                        <a:t>月ごとに</a:t>
                      </a:r>
                      <a:r>
                        <a:rPr kumimoji="1" lang="en-US" altLang="ja-JP" sz="1200" dirty="0"/>
                        <a:t>\140</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※Document Understanding– OCR</a:t>
                      </a:r>
                      <a:r>
                        <a:rPr kumimoji="1" lang="ja-JP" altLang="en-US" sz="1200"/>
                        <a:t>も同様</a:t>
                      </a:r>
                      <a:endParaRPr lang="ja-JP" altLang="en-US" sz="1200"/>
                    </a:p>
                  </a:txBody>
                  <a:tcPr/>
                </a:tc>
                <a:extLst>
                  <a:ext uri="{0D108BD9-81ED-4DB2-BD59-A6C34878D82A}">
                    <a16:rowId xmlns:a16="http://schemas.microsoft.com/office/drawing/2014/main" val="3197009152"/>
                  </a:ext>
                </a:extLst>
              </a:tr>
              <a:tr h="166446">
                <a:tc>
                  <a:txBody>
                    <a:bodyPr/>
                    <a:lstStyle/>
                    <a:p>
                      <a:r>
                        <a:rPr kumimoji="1" lang="en-US" altLang="ja-JP" sz="1200" dirty="0"/>
                        <a:t>Vision – Document Properties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5000</a:t>
                      </a:r>
                      <a:r>
                        <a:rPr kumimoji="1" lang="ja-JP" altLang="en-US" sz="1200"/>
                        <a:t>回</a:t>
                      </a:r>
                      <a:r>
                        <a:rPr kumimoji="1" lang="en-US" altLang="ja-JP" sz="1200"/>
                        <a:t>/</a:t>
                      </a:r>
                      <a:r>
                        <a:rPr kumimoji="1" lang="ja-JP" altLang="en-US" sz="120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1000</a:t>
                      </a:r>
                      <a:r>
                        <a:rPr kumimoji="1" lang="ja-JP" altLang="en-US" sz="1200" dirty="0"/>
                        <a:t>回</a:t>
                      </a:r>
                      <a:r>
                        <a:rPr kumimoji="1" lang="en-US" altLang="ja-JP" sz="1200" dirty="0"/>
                        <a:t>/</a:t>
                      </a:r>
                      <a:r>
                        <a:rPr kumimoji="1" lang="ja-JP" altLang="en-US" sz="1200" dirty="0"/>
                        <a:t>月ごとに</a:t>
                      </a:r>
                      <a:r>
                        <a:rPr kumimoji="1" lang="en-US" altLang="ja-JP" sz="1200" dirty="0"/>
                        <a:t>\35</a:t>
                      </a:r>
                      <a:endParaRPr kumimoji="1" lang="ja-JP" altLang="en-US" sz="1200" dirty="0"/>
                    </a:p>
                  </a:txBody>
                  <a:tcPr/>
                </a:tc>
                <a:tc>
                  <a:txBody>
                    <a:bodyPr/>
                    <a:lstStyle/>
                    <a:p>
                      <a:r>
                        <a:rPr kumimoji="1" lang="en-US" altLang="ja-JP" sz="1200"/>
                        <a:t>※Document Understanding- </a:t>
                      </a:r>
                      <a:r>
                        <a:rPr kumimoji="1" lang="ja-JP" altLang="en-US" sz="1200"/>
                        <a:t>分類も同様</a:t>
                      </a:r>
                      <a:endParaRPr lang="ja-JP" altLang="en-US" sz="1200"/>
                    </a:p>
                  </a:txBody>
                  <a:tcPr/>
                </a:tc>
                <a:extLst>
                  <a:ext uri="{0D108BD9-81ED-4DB2-BD59-A6C34878D82A}">
                    <a16:rowId xmlns:a16="http://schemas.microsoft.com/office/drawing/2014/main" val="2860883377"/>
                  </a:ext>
                </a:extLst>
              </a:tr>
              <a:tr h="166446">
                <a:tc>
                  <a:txBody>
                    <a:bodyPr/>
                    <a:lstStyle/>
                    <a:p>
                      <a:r>
                        <a:rPr kumimoji="1" lang="en-US" altLang="ja-JP" sz="1200"/>
                        <a:t>Vision – Document Extraction</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5000</a:t>
                      </a:r>
                      <a:r>
                        <a:rPr kumimoji="1" lang="ja-JP" altLang="en-US" sz="1200"/>
                        <a:t>回</a:t>
                      </a:r>
                      <a:r>
                        <a:rPr kumimoji="1" lang="en-US" altLang="ja-JP" sz="1200"/>
                        <a:t>/</a:t>
                      </a:r>
                      <a:r>
                        <a:rPr kumimoji="1" lang="ja-JP" altLang="en-US" sz="120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1000</a:t>
                      </a:r>
                      <a:r>
                        <a:rPr kumimoji="1" lang="ja-JP" altLang="en-US" sz="1200" dirty="0"/>
                        <a:t>回</a:t>
                      </a:r>
                      <a:r>
                        <a:rPr kumimoji="1" lang="en-US" altLang="ja-JP" sz="1200" dirty="0"/>
                        <a:t>/</a:t>
                      </a:r>
                      <a:r>
                        <a:rPr kumimoji="1" lang="ja-JP" altLang="en-US" sz="1200" dirty="0"/>
                        <a:t>月ごとに</a:t>
                      </a:r>
                      <a:r>
                        <a:rPr kumimoji="1" lang="en-US" altLang="ja-JP" sz="1200" dirty="0"/>
                        <a:t>\4,200</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※Document Understanding- </a:t>
                      </a:r>
                      <a:r>
                        <a:rPr kumimoji="1" lang="ja-JP" altLang="en-US" sz="1200"/>
                        <a:t>抽出も同様</a:t>
                      </a:r>
                      <a:endParaRPr lang="ja-JP" altLang="en-US" sz="1200"/>
                    </a:p>
                  </a:txBody>
                  <a:tcPr/>
                </a:tc>
                <a:extLst>
                  <a:ext uri="{0D108BD9-81ED-4DB2-BD59-A6C34878D82A}">
                    <a16:rowId xmlns:a16="http://schemas.microsoft.com/office/drawing/2014/main" val="4071575804"/>
                  </a:ext>
                </a:extLst>
              </a:tr>
              <a:tr h="166446">
                <a:tc>
                  <a:txBody>
                    <a:bodyPr/>
                    <a:lstStyle/>
                    <a:p>
                      <a:r>
                        <a:rPr kumimoji="1" lang="en-US" altLang="ja-JP" sz="1200"/>
                        <a:t>Vision – Custom Training</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15</a:t>
                      </a:r>
                      <a:r>
                        <a:rPr kumimoji="1" lang="ja-JP" altLang="en-US" sz="1200"/>
                        <a:t>時間</a:t>
                      </a:r>
                      <a:r>
                        <a:rPr kumimoji="1" lang="en-US" altLang="ja-JP" sz="1200"/>
                        <a:t>/</a:t>
                      </a:r>
                      <a:r>
                        <a:rPr kumimoji="1" lang="ja-JP" altLang="en-US" sz="120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a:t>
                      </a:r>
                      <a:r>
                        <a:rPr kumimoji="1" lang="ja-JP" altLang="en-US" sz="1200" dirty="0"/>
                        <a:t>時間ごとに</a:t>
                      </a:r>
                      <a:r>
                        <a:rPr kumimoji="1" lang="en-US" altLang="ja-JP" sz="1200" dirty="0"/>
                        <a:t>\210</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p>
                  </a:txBody>
                  <a:tcPr/>
                </a:tc>
                <a:extLst>
                  <a:ext uri="{0D108BD9-81ED-4DB2-BD59-A6C34878D82A}">
                    <a16:rowId xmlns:a16="http://schemas.microsoft.com/office/drawing/2014/main" val="3539258795"/>
                  </a:ext>
                </a:extLst>
              </a:tr>
              <a:tr h="166446">
                <a:tc>
                  <a:txBody>
                    <a:bodyPr/>
                    <a:lstStyle/>
                    <a:p>
                      <a:r>
                        <a:rPr kumimoji="1" lang="en-US" altLang="ja-JP" sz="1200"/>
                        <a:t>Document Understanding – OCR</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5000</a:t>
                      </a:r>
                      <a:r>
                        <a:rPr kumimoji="1" lang="ja-JP" altLang="en-US" sz="1200" dirty="0"/>
                        <a:t>回</a:t>
                      </a:r>
                      <a:r>
                        <a:rPr kumimoji="1" lang="en-US" altLang="ja-JP" sz="1200" dirty="0"/>
                        <a:t>/</a:t>
                      </a:r>
                      <a:r>
                        <a:rPr kumimoji="1" lang="ja-JP" altLang="en-US" sz="1200" dirty="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1000</a:t>
                      </a:r>
                      <a:r>
                        <a:rPr kumimoji="1" lang="ja-JP" altLang="en-US" sz="1200" dirty="0"/>
                        <a:t>回</a:t>
                      </a:r>
                      <a:r>
                        <a:rPr kumimoji="1" lang="en-US" altLang="ja-JP" sz="1200" dirty="0"/>
                        <a:t>/</a:t>
                      </a:r>
                      <a:r>
                        <a:rPr kumimoji="1" lang="ja-JP" altLang="en-US" sz="1200" dirty="0"/>
                        <a:t>月ごとに</a:t>
                      </a:r>
                      <a:r>
                        <a:rPr kumimoji="1" lang="en-US" altLang="ja-JP" sz="1200" dirty="0"/>
                        <a:t>\140</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p>
                  </a:txBody>
                  <a:tcPr/>
                </a:tc>
                <a:extLst>
                  <a:ext uri="{0D108BD9-81ED-4DB2-BD59-A6C34878D82A}">
                    <a16:rowId xmlns:a16="http://schemas.microsoft.com/office/drawing/2014/main" val="3704050992"/>
                  </a:ext>
                </a:extLst>
              </a:tr>
              <a:tr h="166446">
                <a:tc>
                  <a:txBody>
                    <a:bodyPr/>
                    <a:lstStyle/>
                    <a:p>
                      <a:r>
                        <a:rPr kumimoji="1" lang="en-US" altLang="ja-JP" sz="1200"/>
                        <a:t>Document Understanding – Document Properties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5000</a:t>
                      </a:r>
                      <a:r>
                        <a:rPr kumimoji="1" lang="ja-JP" altLang="en-US" sz="1200"/>
                        <a:t>回</a:t>
                      </a:r>
                      <a:r>
                        <a:rPr kumimoji="1" lang="en-US" altLang="ja-JP" sz="1200"/>
                        <a:t>/</a:t>
                      </a:r>
                      <a:r>
                        <a:rPr kumimoji="1" lang="ja-JP" altLang="en-US" sz="120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1000</a:t>
                      </a:r>
                      <a:r>
                        <a:rPr kumimoji="1" lang="ja-JP" altLang="en-US" sz="1200" dirty="0"/>
                        <a:t>回</a:t>
                      </a:r>
                      <a:r>
                        <a:rPr kumimoji="1" lang="en-US" altLang="ja-JP" sz="1200" dirty="0"/>
                        <a:t>/</a:t>
                      </a:r>
                      <a:r>
                        <a:rPr kumimoji="1" lang="ja-JP" altLang="en-US" sz="1200" dirty="0"/>
                        <a:t>月ごとに</a:t>
                      </a:r>
                      <a:r>
                        <a:rPr kumimoji="1" lang="en-US" altLang="ja-JP" sz="1200" dirty="0"/>
                        <a:t>\35</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p>
                  </a:txBody>
                  <a:tcPr/>
                </a:tc>
                <a:extLst>
                  <a:ext uri="{0D108BD9-81ED-4DB2-BD59-A6C34878D82A}">
                    <a16:rowId xmlns:a16="http://schemas.microsoft.com/office/drawing/2014/main" val="2428411584"/>
                  </a:ext>
                </a:extLst>
              </a:tr>
              <a:tr h="166446">
                <a:tc>
                  <a:txBody>
                    <a:bodyPr/>
                    <a:lstStyle/>
                    <a:p>
                      <a:r>
                        <a:rPr kumimoji="1" lang="en-US" altLang="ja-JP" sz="1200"/>
                        <a:t>Document Understanding – Document Extraction</a:t>
                      </a:r>
                      <a:endParaRPr kumimoji="1" lang="ja-JP" alt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5000</a:t>
                      </a:r>
                      <a:r>
                        <a:rPr kumimoji="1" lang="ja-JP" altLang="en-US" sz="1200"/>
                        <a:t>回</a:t>
                      </a:r>
                      <a:r>
                        <a:rPr kumimoji="1" lang="en-US" altLang="ja-JP" sz="1200"/>
                        <a:t>/</a:t>
                      </a:r>
                      <a:r>
                        <a:rPr kumimoji="1" lang="ja-JP" altLang="en-US" sz="120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1000</a:t>
                      </a:r>
                      <a:r>
                        <a:rPr kumimoji="1" lang="ja-JP" altLang="en-US" sz="1200" dirty="0"/>
                        <a:t>回</a:t>
                      </a:r>
                      <a:r>
                        <a:rPr kumimoji="1" lang="en-US" altLang="ja-JP" sz="1200" dirty="0"/>
                        <a:t>/</a:t>
                      </a:r>
                      <a:r>
                        <a:rPr kumimoji="1" lang="ja-JP" altLang="en-US" sz="1200" dirty="0"/>
                        <a:t>月ごとに</a:t>
                      </a:r>
                      <a:r>
                        <a:rPr kumimoji="1" lang="en-US" altLang="ja-JP" sz="1200" dirty="0"/>
                        <a:t>\4,200</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p>
                  </a:txBody>
                  <a:tcPr/>
                </a:tc>
                <a:extLst>
                  <a:ext uri="{0D108BD9-81ED-4DB2-BD59-A6C34878D82A}">
                    <a16:rowId xmlns:a16="http://schemas.microsoft.com/office/drawing/2014/main" val="3426931246"/>
                  </a:ext>
                </a:extLst>
              </a:tr>
              <a:tr h="166446">
                <a:tc>
                  <a:txBody>
                    <a:bodyPr/>
                    <a:lstStyle/>
                    <a:p>
                      <a:r>
                        <a:rPr kumimoji="1" lang="en-US" altLang="ja-JP" sz="1200"/>
                        <a:t>Speech</a:t>
                      </a:r>
                      <a:endParaRPr kumimoji="1" lang="ja-JP" altLang="en-US" sz="1200"/>
                    </a:p>
                  </a:txBody>
                  <a:tcPr/>
                </a:tc>
                <a:tc>
                  <a:txBody>
                    <a:bodyPr/>
                    <a:lstStyle/>
                    <a:p>
                      <a:r>
                        <a:rPr kumimoji="1" lang="en-US" altLang="ja-JP" sz="1200"/>
                        <a:t>5</a:t>
                      </a:r>
                      <a:r>
                        <a:rPr kumimoji="1" lang="ja-JP" altLang="en-US" sz="1200"/>
                        <a:t>時間</a:t>
                      </a:r>
                      <a:r>
                        <a:rPr kumimoji="1" lang="en-US" altLang="ja-JP" sz="1200"/>
                        <a:t>/</a:t>
                      </a:r>
                      <a:r>
                        <a:rPr kumimoji="1" lang="ja-JP" altLang="en-US" sz="1200"/>
                        <a:t>月</a:t>
                      </a:r>
                    </a:p>
                  </a:txBody>
                  <a:tcPr/>
                </a:tc>
                <a:tc>
                  <a:txBody>
                    <a:bodyPr/>
                    <a:lstStyle/>
                    <a:p>
                      <a:r>
                        <a:rPr kumimoji="1" lang="en-US" altLang="ja-JP" sz="1200"/>
                        <a:t>5</a:t>
                      </a:r>
                      <a:r>
                        <a:rPr kumimoji="1" lang="ja-JP" altLang="en-US" sz="1200"/>
                        <a:t>時間ごとに</a:t>
                      </a:r>
                      <a:r>
                        <a:rPr kumimoji="1" lang="en-US" altLang="ja-JP" sz="1200"/>
                        <a:t>\70</a:t>
                      </a:r>
                      <a:endParaRPr kumimoji="1" lang="ja-JP" altLang="en-US" sz="1200"/>
                    </a:p>
                  </a:txBody>
                  <a:tcPr/>
                </a:tc>
                <a:tc>
                  <a:txBody>
                    <a:bodyPr/>
                    <a:lstStyle/>
                    <a:p>
                      <a:r>
                        <a:rPr kumimoji="1" lang="ja-JP" altLang="en-US" sz="1200"/>
                        <a:t>トランスクリプションに要した時間</a:t>
                      </a:r>
                    </a:p>
                  </a:txBody>
                  <a:tcPr/>
                </a:tc>
                <a:extLst>
                  <a:ext uri="{0D108BD9-81ED-4DB2-BD59-A6C34878D82A}">
                    <a16:rowId xmlns:a16="http://schemas.microsoft.com/office/drawing/2014/main" val="3464497542"/>
                  </a:ext>
                </a:extLst>
              </a:tr>
              <a:tr h="222257">
                <a:tc>
                  <a:txBody>
                    <a:bodyPr/>
                    <a:lstStyle/>
                    <a:p>
                      <a:r>
                        <a:rPr kumimoji="1" lang="en-US" altLang="ja-JP" sz="1200" dirty="0"/>
                        <a:t>Forecasting</a:t>
                      </a:r>
                      <a:endParaRPr kumimoji="1" lang="ja-JP" altLang="en-US" sz="1200" dirty="0"/>
                    </a:p>
                  </a:txBody>
                  <a:tcPr/>
                </a:tc>
                <a:tc>
                  <a:txBody>
                    <a:bodyPr/>
                    <a:lstStyle/>
                    <a:p>
                      <a:r>
                        <a:rPr kumimoji="1" lang="en-US" altLang="ja-JP" sz="1200"/>
                        <a:t>–</a:t>
                      </a:r>
                      <a:endParaRPr kumimoji="1" lang="ja-JP" altLang="en-US" sz="1200"/>
                    </a:p>
                  </a:txBody>
                  <a:tcPr/>
                </a:tc>
                <a:tc>
                  <a:txBody>
                    <a:bodyPr/>
                    <a:lstStyle/>
                    <a:p>
                      <a:r>
                        <a:rPr kumimoji="1" lang="en-US" altLang="ja-JP" sz="1200"/>
                        <a:t>–</a:t>
                      </a:r>
                      <a:endParaRPr kumimoji="1" lang="ja-JP" altLang="en-US" sz="1200"/>
                    </a:p>
                  </a:txBody>
                  <a:tcPr/>
                </a:tc>
                <a:tc>
                  <a:txBody>
                    <a:bodyPr/>
                    <a:lstStyle/>
                    <a:p>
                      <a:r>
                        <a:rPr kumimoji="1" lang="en-US" altLang="ja-JP" sz="1200" dirty="0"/>
                        <a:t>※Coming Soon</a:t>
                      </a:r>
                      <a:endParaRPr kumimoji="1" lang="ja-JP" altLang="en-US" sz="1200" dirty="0"/>
                    </a:p>
                  </a:txBody>
                  <a:tcPr/>
                </a:tc>
                <a:extLst>
                  <a:ext uri="{0D108BD9-81ED-4DB2-BD59-A6C34878D82A}">
                    <a16:rowId xmlns:a16="http://schemas.microsoft.com/office/drawing/2014/main" val="1126881334"/>
                  </a:ext>
                </a:extLst>
              </a:tr>
              <a:tr h="166446">
                <a:tc>
                  <a:txBody>
                    <a:bodyPr/>
                    <a:lstStyle/>
                    <a:p>
                      <a:r>
                        <a:rPr kumimoji="1" lang="en-US" altLang="ja-JP" sz="1200" dirty="0"/>
                        <a:t>Digital Assistant</a:t>
                      </a:r>
                      <a:endParaRPr kumimoji="1" lang="ja-JP" alt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a:t>–</a:t>
                      </a:r>
                      <a:endParaRPr kumimoji="1" lang="ja-JP" altLang="en-US" sz="1200"/>
                    </a:p>
                  </a:txBody>
                  <a:tcPr anchor="ctr"/>
                </a:tc>
                <a:tc>
                  <a:txBody>
                    <a:bodyPr/>
                    <a:lstStyle/>
                    <a:p>
                      <a:r>
                        <a:rPr kumimoji="1" lang="en-US" altLang="ja-JP" sz="1200"/>
                        <a:t>1</a:t>
                      </a:r>
                      <a:r>
                        <a:rPr kumimoji="1" lang="ja-JP" altLang="en-US" sz="1200"/>
                        <a:t>リクエストごとに</a:t>
                      </a:r>
                      <a:r>
                        <a:rPr kumimoji="1" lang="en-US" altLang="ja-JP" sz="1200"/>
                        <a:t>\3.24</a:t>
                      </a:r>
                      <a:endParaRPr kumimoji="1" lang="ja-JP" altLang="en-US" sz="1200"/>
                    </a:p>
                  </a:txBody>
                  <a:tcPr anchor="ctr"/>
                </a:tc>
                <a:tc>
                  <a:txBody>
                    <a:bodyPr/>
                    <a:lstStyle/>
                    <a:p>
                      <a:endParaRPr kumimoji="1" lang="ja-JP" altLang="en-US" sz="1200"/>
                    </a:p>
                  </a:txBody>
                  <a:tcPr anchor="ctr"/>
                </a:tc>
                <a:extLst>
                  <a:ext uri="{0D108BD9-81ED-4DB2-BD59-A6C34878D82A}">
                    <a16:rowId xmlns:a16="http://schemas.microsoft.com/office/drawing/2014/main" val="2398184199"/>
                  </a:ext>
                </a:extLst>
              </a:tr>
              <a:tr h="166446">
                <a:tc>
                  <a:txBody>
                    <a:bodyPr/>
                    <a:lstStyle/>
                    <a:p>
                      <a:r>
                        <a:rPr kumimoji="1" lang="en-US" altLang="ja-JP" sz="1200" dirty="0"/>
                        <a:t>Language</a:t>
                      </a:r>
                      <a:r>
                        <a:rPr kumimoji="1" lang="ja-JP" altLang="en-US" sz="1200" dirty="0"/>
                        <a:t> </a:t>
                      </a:r>
                      <a:r>
                        <a:rPr kumimoji="1" lang="en-US" altLang="ja-JP" sz="1200" dirty="0"/>
                        <a:t>-</a:t>
                      </a:r>
                      <a:r>
                        <a:rPr kumimoji="1" lang="ja-JP" altLang="en-US" sz="1200" dirty="0"/>
                        <a:t> 学習済みモデルによる分析</a:t>
                      </a:r>
                    </a:p>
                  </a:txBody>
                  <a:tcPr/>
                </a:tc>
                <a:tc>
                  <a:txBody>
                    <a:bodyPr/>
                    <a:lstStyle/>
                    <a:p>
                      <a:r>
                        <a:rPr kumimoji="1" lang="en-US" altLang="ja-JP" sz="1200"/>
                        <a:t>5000</a:t>
                      </a:r>
                      <a:r>
                        <a:rPr kumimoji="1" lang="ja-JP" altLang="en-US" sz="1200"/>
                        <a:t>回</a:t>
                      </a:r>
                      <a:r>
                        <a:rPr kumimoji="1" lang="en-US" altLang="ja-JP" sz="1200"/>
                        <a:t>/</a:t>
                      </a:r>
                      <a:r>
                        <a:rPr kumimoji="1" lang="ja-JP" altLang="en-US" sz="120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1000</a:t>
                      </a:r>
                      <a:r>
                        <a:rPr kumimoji="1" lang="ja-JP" altLang="en-US" sz="1200" dirty="0"/>
                        <a:t>回ごとに</a:t>
                      </a:r>
                      <a:r>
                        <a:rPr kumimoji="1" lang="en-US" altLang="ja-JP" sz="1200" dirty="0"/>
                        <a:t>\35</a:t>
                      </a:r>
                      <a:endParaRPr kumimoji="1" lang="ja-JP" altLang="en-US" sz="1200" dirty="0"/>
                    </a:p>
                  </a:txBody>
                  <a:tcPr/>
                </a:tc>
                <a:tc>
                  <a:txBody>
                    <a:bodyPr/>
                    <a:lstStyle/>
                    <a:p>
                      <a:endParaRPr kumimoji="1" lang="en-US" altLang="ja-JP" sz="1200"/>
                    </a:p>
                  </a:txBody>
                  <a:tcPr/>
                </a:tc>
                <a:extLst>
                  <a:ext uri="{0D108BD9-81ED-4DB2-BD59-A6C34878D82A}">
                    <a16:rowId xmlns:a16="http://schemas.microsoft.com/office/drawing/2014/main" val="681719701"/>
                  </a:ext>
                </a:extLst>
              </a:tr>
              <a:tr h="166446">
                <a:tc>
                  <a:txBody>
                    <a:bodyPr/>
                    <a:lstStyle/>
                    <a:p>
                      <a:r>
                        <a:rPr kumimoji="1" lang="en-US" altLang="ja-JP" sz="1200" dirty="0"/>
                        <a:t>Language – </a:t>
                      </a:r>
                      <a:r>
                        <a:rPr kumimoji="1" lang="ja-JP" altLang="en-US" sz="1200" dirty="0"/>
                        <a:t>カスタム・モデル・エンドポイントの展開時間</a:t>
                      </a:r>
                    </a:p>
                  </a:txBody>
                  <a:tcPr/>
                </a:tc>
                <a:tc>
                  <a:txBody>
                    <a:bodyPr/>
                    <a:lstStyle/>
                    <a:p>
                      <a:r>
                        <a:rPr kumimoji="1" lang="en-US" altLang="ja-JP" sz="1200" dirty="0"/>
                        <a:t>15</a:t>
                      </a:r>
                      <a:r>
                        <a:rPr kumimoji="1" lang="ja-JP" altLang="en-US" sz="1200" dirty="0"/>
                        <a:t>時間</a:t>
                      </a:r>
                      <a:r>
                        <a:rPr kumimoji="1" lang="en-US" altLang="ja-JP" sz="1200" dirty="0"/>
                        <a:t>/</a:t>
                      </a:r>
                      <a:r>
                        <a:rPr kumimoji="1" lang="ja-JP" altLang="en-US" sz="1200" dirty="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15</a:t>
                      </a:r>
                      <a:r>
                        <a:rPr kumimoji="1" lang="ja-JP" altLang="en-US" sz="1200" dirty="0"/>
                        <a:t>時間ごとに</a:t>
                      </a:r>
                      <a:r>
                        <a:rPr kumimoji="1" lang="en-US" altLang="ja-JP" sz="1200" dirty="0"/>
                        <a:t>\210</a:t>
                      </a:r>
                      <a:endParaRPr kumimoji="1" lang="ja-JP" altLang="en-US" sz="1200" dirty="0"/>
                    </a:p>
                  </a:txBody>
                  <a:tcPr/>
                </a:tc>
                <a:tc>
                  <a:txBody>
                    <a:bodyPr/>
                    <a:lstStyle/>
                    <a:p>
                      <a:endParaRPr kumimoji="1" lang="en-US" altLang="ja-JP" sz="1200"/>
                    </a:p>
                  </a:txBody>
                  <a:tcPr/>
                </a:tc>
                <a:extLst>
                  <a:ext uri="{0D108BD9-81ED-4DB2-BD59-A6C34878D82A}">
                    <a16:rowId xmlns:a16="http://schemas.microsoft.com/office/drawing/2014/main" val="599163801"/>
                  </a:ext>
                </a:extLst>
              </a:tr>
              <a:tr h="166446">
                <a:tc>
                  <a:txBody>
                    <a:bodyPr/>
                    <a:lstStyle/>
                    <a:p>
                      <a:r>
                        <a:rPr kumimoji="1" lang="en-US" altLang="ja-JP" sz="1200" dirty="0"/>
                        <a:t>Language – </a:t>
                      </a:r>
                      <a:r>
                        <a:rPr kumimoji="1" lang="ja-JP" altLang="en-US" sz="1200" dirty="0"/>
                        <a:t>カスタム・モデルのトレーニング</a:t>
                      </a:r>
                    </a:p>
                  </a:txBody>
                  <a:tcPr/>
                </a:tc>
                <a:tc>
                  <a:txBody>
                    <a:bodyPr/>
                    <a:lstStyle/>
                    <a:p>
                      <a:r>
                        <a:rPr kumimoji="1" lang="en-US" altLang="ja-JP" sz="1200" dirty="0"/>
                        <a:t>15</a:t>
                      </a:r>
                      <a:r>
                        <a:rPr kumimoji="1" lang="ja-JP" altLang="en-US" sz="1200" dirty="0"/>
                        <a:t>時間</a:t>
                      </a:r>
                      <a:r>
                        <a:rPr kumimoji="1" lang="en-US" altLang="ja-JP" sz="1200" dirty="0"/>
                        <a:t>/</a:t>
                      </a:r>
                      <a:r>
                        <a:rPr kumimoji="1" lang="ja-JP" altLang="en-US" sz="1200" dirty="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15</a:t>
                      </a:r>
                      <a:r>
                        <a:rPr kumimoji="1" lang="ja-JP" altLang="en-US" sz="1200" dirty="0"/>
                        <a:t>時間ごとに</a:t>
                      </a:r>
                      <a:r>
                        <a:rPr kumimoji="1" lang="en-US" altLang="ja-JP" sz="1200" dirty="0"/>
                        <a:t>\210</a:t>
                      </a:r>
                      <a:endParaRPr kumimoji="1" lang="ja-JP" altLang="en-US" sz="1200" dirty="0"/>
                    </a:p>
                  </a:txBody>
                  <a:tcPr/>
                </a:tc>
                <a:tc>
                  <a:txBody>
                    <a:bodyPr/>
                    <a:lstStyle/>
                    <a:p>
                      <a:endParaRPr kumimoji="1" lang="en-US" altLang="ja-JP" sz="1200"/>
                    </a:p>
                  </a:txBody>
                  <a:tcPr/>
                </a:tc>
                <a:extLst>
                  <a:ext uri="{0D108BD9-81ED-4DB2-BD59-A6C34878D82A}">
                    <a16:rowId xmlns:a16="http://schemas.microsoft.com/office/drawing/2014/main" val="4037398395"/>
                  </a:ext>
                </a:extLst>
              </a:tr>
              <a:tr h="166446">
                <a:tc>
                  <a:txBody>
                    <a:bodyPr/>
                    <a:lstStyle/>
                    <a:p>
                      <a:r>
                        <a:rPr kumimoji="1" lang="en-US" altLang="ja-JP" sz="1200" dirty="0"/>
                        <a:t>Language - </a:t>
                      </a:r>
                      <a:r>
                        <a:rPr kumimoji="1" lang="ja-JP" altLang="en-US" sz="1200" dirty="0"/>
                        <a:t>テキスト翻訳</a:t>
                      </a:r>
                    </a:p>
                  </a:txBody>
                  <a:tcPr/>
                </a:tc>
                <a:tc>
                  <a:txBody>
                    <a:bodyPr/>
                    <a:lstStyle/>
                    <a:p>
                      <a:r>
                        <a:rPr kumimoji="1" lang="en-US" altLang="ja-JP" sz="1200" dirty="0"/>
                        <a:t>1000</a:t>
                      </a:r>
                      <a:r>
                        <a:rPr kumimoji="1" lang="ja-JP" altLang="en-US" sz="1200" dirty="0"/>
                        <a:t>回</a:t>
                      </a:r>
                      <a:r>
                        <a:rPr kumimoji="1" lang="en-US" altLang="ja-JP" sz="1200" dirty="0"/>
                        <a:t>/</a:t>
                      </a:r>
                      <a:r>
                        <a:rPr kumimoji="1" lang="ja-JP" altLang="en-US" sz="1200" dirty="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1000</a:t>
                      </a:r>
                      <a:r>
                        <a:rPr kumimoji="1" lang="ja-JP" altLang="en-US" sz="1200" dirty="0"/>
                        <a:t>回</a:t>
                      </a:r>
                      <a:r>
                        <a:rPr kumimoji="1" lang="en-US" altLang="ja-JP" sz="1200" dirty="0"/>
                        <a:t>/</a:t>
                      </a:r>
                      <a:r>
                        <a:rPr kumimoji="1" lang="ja-JP" altLang="en-US" sz="1200" dirty="0"/>
                        <a:t>月ごとに</a:t>
                      </a:r>
                      <a:r>
                        <a:rPr kumimoji="1" lang="en-US" altLang="ja-JP" sz="1200" dirty="0"/>
                        <a:t>\1,400</a:t>
                      </a:r>
                      <a:endParaRPr kumimoji="1" lang="ja-JP" altLang="en-US" sz="1200" dirty="0"/>
                    </a:p>
                  </a:txBody>
                  <a:tcPr/>
                </a:tc>
                <a:tc>
                  <a:txBody>
                    <a:bodyPr/>
                    <a:lstStyle/>
                    <a:p>
                      <a:endParaRPr kumimoji="1" lang="en-US" altLang="ja-JP" sz="1200" dirty="0"/>
                    </a:p>
                  </a:txBody>
                  <a:tcPr/>
                </a:tc>
                <a:extLst>
                  <a:ext uri="{0D108BD9-81ED-4DB2-BD59-A6C34878D82A}">
                    <a16:rowId xmlns:a16="http://schemas.microsoft.com/office/drawing/2014/main" val="3134087139"/>
                  </a:ext>
                </a:extLst>
              </a:tr>
              <a:tr h="166446">
                <a:tc>
                  <a:txBody>
                    <a:bodyPr/>
                    <a:lstStyle/>
                    <a:p>
                      <a:r>
                        <a:rPr kumimoji="1" lang="en-US" altLang="ja-JP" sz="1200" dirty="0"/>
                        <a:t>Anomaly Detection</a:t>
                      </a:r>
                      <a:endParaRPr kumimoji="1" lang="ja-JP" altLang="en-US" sz="1200" dirty="0"/>
                    </a:p>
                  </a:txBody>
                  <a:tcPr/>
                </a:tc>
                <a:tc>
                  <a:txBody>
                    <a:bodyPr/>
                    <a:lstStyle/>
                    <a:p>
                      <a:r>
                        <a:rPr kumimoji="1" lang="en-US" altLang="ja-JP" sz="1200"/>
                        <a:t>1000</a:t>
                      </a:r>
                      <a:r>
                        <a:rPr kumimoji="1" lang="ja-JP" altLang="en-US" sz="1200"/>
                        <a:t>回</a:t>
                      </a:r>
                      <a:r>
                        <a:rPr kumimoji="1" lang="en-US" altLang="ja-JP" sz="1200"/>
                        <a:t>/</a:t>
                      </a:r>
                      <a:r>
                        <a:rPr kumimoji="1" lang="ja-JP" altLang="en-US" sz="1200"/>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1000</a:t>
                      </a:r>
                      <a:r>
                        <a:rPr kumimoji="1" lang="ja-JP" altLang="en-US" sz="1200" dirty="0"/>
                        <a:t>回</a:t>
                      </a:r>
                      <a:r>
                        <a:rPr kumimoji="1" lang="en-US" altLang="ja-JP" sz="1200" dirty="0"/>
                        <a:t>/</a:t>
                      </a:r>
                      <a:r>
                        <a:rPr kumimoji="1" lang="ja-JP" altLang="en-US" sz="1200" dirty="0"/>
                        <a:t>月ごとに</a:t>
                      </a:r>
                      <a:r>
                        <a:rPr kumimoji="1" lang="en-US" altLang="ja-JP" sz="1200" dirty="0"/>
                        <a:t>\35</a:t>
                      </a:r>
                      <a:endParaRPr kumimoji="1" lang="ja-JP" altLang="en-US" sz="1200" dirty="0"/>
                    </a:p>
                  </a:txBody>
                  <a:tcPr/>
                </a:tc>
                <a:tc>
                  <a:txBody>
                    <a:bodyPr/>
                    <a:lstStyle/>
                    <a:p>
                      <a:endParaRPr kumimoji="1" lang="ja-JP" altLang="en-US" sz="1200" dirty="0"/>
                    </a:p>
                  </a:txBody>
                  <a:tcPr/>
                </a:tc>
                <a:extLst>
                  <a:ext uri="{0D108BD9-81ED-4DB2-BD59-A6C34878D82A}">
                    <a16:rowId xmlns:a16="http://schemas.microsoft.com/office/drawing/2014/main" val="2307483201"/>
                  </a:ext>
                </a:extLst>
              </a:tr>
            </a:tbl>
          </a:graphicData>
        </a:graphic>
      </p:graphicFrame>
      <p:sp>
        <p:nvSpPr>
          <p:cNvPr id="7" name="TextBox 6">
            <a:extLst>
              <a:ext uri="{FF2B5EF4-FFF2-40B4-BE49-F238E27FC236}">
                <a16:creationId xmlns:a16="http://schemas.microsoft.com/office/drawing/2014/main" id="{039ABB89-670B-40D8-9E18-4D107402BEBF}"/>
              </a:ext>
            </a:extLst>
          </p:cNvPr>
          <p:cNvSpPr txBox="1"/>
          <p:nvPr/>
        </p:nvSpPr>
        <p:spPr>
          <a:xfrm>
            <a:off x="640896" y="5900123"/>
            <a:ext cx="6096000" cy="523220"/>
          </a:xfrm>
          <a:prstGeom prst="rect">
            <a:avLst/>
          </a:prstGeom>
          <a:noFill/>
        </p:spPr>
        <p:txBody>
          <a:bodyPr wrap="square">
            <a:spAutoFit/>
          </a:bodyPr>
          <a:lstStyle/>
          <a:p>
            <a:r>
              <a:rPr lang="ja-JP" altLang="en-US" sz="1400" dirty="0"/>
              <a:t>最新の価格情報は下記をご覧ください。</a:t>
            </a:r>
            <a:endParaRPr lang="en-US" altLang="ja-JP" sz="1400" dirty="0"/>
          </a:p>
          <a:p>
            <a:r>
              <a:rPr lang="ja-JP" altLang="en-US" sz="1400" dirty="0"/>
              <a:t>https://www.oracle.com/jp/cloud/price-list/</a:t>
            </a:r>
          </a:p>
        </p:txBody>
      </p:sp>
    </p:spTree>
    <p:extLst>
      <p:ext uri="{BB962C8B-B14F-4D97-AF65-F5344CB8AC3E}">
        <p14:creationId xmlns:p14="http://schemas.microsoft.com/office/powerpoint/2010/main" val="185189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845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D007E7-B701-42EC-A339-2A7018847ADC}"/>
              </a:ext>
            </a:extLst>
          </p:cNvPr>
          <p:cNvSpPr>
            <a:spLocks noGrp="1"/>
          </p:cNvSpPr>
          <p:nvPr>
            <p:ph type="title"/>
          </p:nvPr>
        </p:nvSpPr>
        <p:spPr/>
        <p:txBody>
          <a:bodyPr/>
          <a:lstStyle/>
          <a:p>
            <a:r>
              <a:rPr lang="en-US" altLang="ja-JP"/>
              <a:t>OCI AI Services lineup</a:t>
            </a:r>
            <a:endParaRPr lang="ja-JP" altLang="en-US"/>
          </a:p>
        </p:txBody>
      </p:sp>
      <p:sp>
        <p:nvSpPr>
          <p:cNvPr id="7" name="Footer Placeholder 6">
            <a:extLst>
              <a:ext uri="{FF2B5EF4-FFF2-40B4-BE49-F238E27FC236}">
                <a16:creationId xmlns:a16="http://schemas.microsoft.com/office/drawing/2014/main" id="{B0D0A34A-263D-4C57-9B6D-3C9103859241}"/>
              </a:ext>
            </a:extLst>
          </p:cNvPr>
          <p:cNvSpPr>
            <a:spLocks noGrp="1"/>
          </p:cNvSpPr>
          <p:nvPr>
            <p:ph type="ftr" sz="quarter" idx="46"/>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DB8BD5FB-4062-4F77-83FE-FF302743AD46}"/>
              </a:ext>
            </a:extLst>
          </p:cNvPr>
          <p:cNvSpPr>
            <a:spLocks noGrp="1"/>
          </p:cNvSpPr>
          <p:nvPr>
            <p:ph type="sldNum" sz="quarter" idx="47"/>
          </p:nvPr>
        </p:nvSpPr>
        <p:spPr/>
        <p:txBody>
          <a:bodyPr/>
          <a:lstStyle/>
          <a:p>
            <a:fld id="{345D60D9-5372-5F40-9443-0F9AE5BDC3C8}" type="slidenum">
              <a:rPr lang="en-US" smtClean="0"/>
              <a:pPr/>
              <a:t>3</a:t>
            </a:fld>
            <a:endParaRPr lang="en-US" dirty="0"/>
          </a:p>
        </p:txBody>
      </p:sp>
      <p:grpSp>
        <p:nvGrpSpPr>
          <p:cNvPr id="4" name="Group 3">
            <a:extLst>
              <a:ext uri="{FF2B5EF4-FFF2-40B4-BE49-F238E27FC236}">
                <a16:creationId xmlns:a16="http://schemas.microsoft.com/office/drawing/2014/main" id="{3DD0CA27-8250-413C-A876-583A11E51A84}"/>
              </a:ext>
            </a:extLst>
          </p:cNvPr>
          <p:cNvGrpSpPr/>
          <p:nvPr/>
        </p:nvGrpSpPr>
        <p:grpSpPr>
          <a:xfrm>
            <a:off x="767199" y="2664403"/>
            <a:ext cx="2008249" cy="836722"/>
            <a:chOff x="755621" y="1798130"/>
            <a:chExt cx="2008249" cy="836722"/>
          </a:xfrm>
        </p:grpSpPr>
        <p:pic>
          <p:nvPicPr>
            <p:cNvPr id="16" name="Picture Placeholder 102">
              <a:extLst>
                <a:ext uri="{FF2B5EF4-FFF2-40B4-BE49-F238E27FC236}">
                  <a16:creationId xmlns:a16="http://schemas.microsoft.com/office/drawing/2014/main" id="{3E3906D9-3197-452B-818B-8B824B64BF7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5621" y="1798130"/>
              <a:ext cx="836724" cy="836722"/>
            </a:xfrm>
            <a:prstGeom prst="rect">
              <a:avLst/>
            </a:prstGeom>
          </p:spPr>
        </p:pic>
        <p:sp>
          <p:nvSpPr>
            <p:cNvPr id="18" name="テキスト ボックス 11">
              <a:extLst>
                <a:ext uri="{FF2B5EF4-FFF2-40B4-BE49-F238E27FC236}">
                  <a16:creationId xmlns:a16="http://schemas.microsoft.com/office/drawing/2014/main" id="{9283EE7D-545C-49CA-8234-5F9BB383A9EF}"/>
                </a:ext>
              </a:extLst>
            </p:cNvPr>
            <p:cNvSpPr txBox="1"/>
            <p:nvPr/>
          </p:nvSpPr>
          <p:spPr>
            <a:xfrm>
              <a:off x="1512887" y="1855751"/>
              <a:ext cx="1250983" cy="707886"/>
            </a:xfrm>
            <a:prstGeom prst="rect">
              <a:avLst/>
            </a:prstGeom>
            <a:noFill/>
          </p:spPr>
          <p:txBody>
            <a:bodyPr wrap="none" rtlCol="0">
              <a:spAutoFit/>
            </a:bodyPr>
            <a:lstStyle/>
            <a:p>
              <a:r>
                <a:rPr kumimoji="1" lang="en-US" altLang="ja-JP" sz="2000" b="1" dirty="0">
                  <a:solidFill>
                    <a:schemeClr val="accent4"/>
                  </a:solidFill>
                </a:rPr>
                <a:t>Digital</a:t>
              </a:r>
            </a:p>
            <a:p>
              <a:r>
                <a:rPr kumimoji="1" lang="en-US" altLang="ja-JP" sz="2000" b="1" dirty="0">
                  <a:solidFill>
                    <a:schemeClr val="accent4"/>
                  </a:solidFill>
                </a:rPr>
                <a:t>Assistant</a:t>
              </a:r>
              <a:endParaRPr kumimoji="1" lang="ja-JP" altLang="en-US" sz="2000" b="1" dirty="0">
                <a:solidFill>
                  <a:schemeClr val="accent4"/>
                </a:solidFill>
              </a:endParaRPr>
            </a:p>
          </p:txBody>
        </p:sp>
      </p:grpSp>
      <p:grpSp>
        <p:nvGrpSpPr>
          <p:cNvPr id="5" name="Group 4">
            <a:extLst>
              <a:ext uri="{FF2B5EF4-FFF2-40B4-BE49-F238E27FC236}">
                <a16:creationId xmlns:a16="http://schemas.microsoft.com/office/drawing/2014/main" id="{09597893-A2F9-400D-8958-8FC71298E955}"/>
              </a:ext>
            </a:extLst>
          </p:cNvPr>
          <p:cNvGrpSpPr/>
          <p:nvPr/>
        </p:nvGrpSpPr>
        <p:grpSpPr>
          <a:xfrm>
            <a:off x="3755046" y="2740467"/>
            <a:ext cx="2051257" cy="684594"/>
            <a:chOff x="3750705" y="1867397"/>
            <a:chExt cx="2051257" cy="684594"/>
          </a:xfrm>
        </p:grpSpPr>
        <p:pic>
          <p:nvPicPr>
            <p:cNvPr id="12" name="Picture Placeholder 87">
              <a:extLst>
                <a:ext uri="{FF2B5EF4-FFF2-40B4-BE49-F238E27FC236}">
                  <a16:creationId xmlns:a16="http://schemas.microsoft.com/office/drawing/2014/main" id="{339FCA64-7729-465E-B61C-87B93661369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50705" y="1867397"/>
              <a:ext cx="684598" cy="684594"/>
            </a:xfrm>
            <a:prstGeom prst="rect">
              <a:avLst/>
            </a:prstGeom>
          </p:spPr>
        </p:pic>
        <p:sp>
          <p:nvSpPr>
            <p:cNvPr id="19" name="テキスト ボックス 12">
              <a:extLst>
                <a:ext uri="{FF2B5EF4-FFF2-40B4-BE49-F238E27FC236}">
                  <a16:creationId xmlns:a16="http://schemas.microsoft.com/office/drawing/2014/main" id="{5ACC81EA-74FF-4BD6-9908-4C7D20F6738C}"/>
                </a:ext>
              </a:extLst>
            </p:cNvPr>
            <p:cNvSpPr txBox="1"/>
            <p:nvPr/>
          </p:nvSpPr>
          <p:spPr>
            <a:xfrm>
              <a:off x="4410234" y="1977212"/>
              <a:ext cx="1391728" cy="400110"/>
            </a:xfrm>
            <a:prstGeom prst="rect">
              <a:avLst/>
            </a:prstGeom>
            <a:noFill/>
          </p:spPr>
          <p:txBody>
            <a:bodyPr wrap="none" rtlCol="0">
              <a:spAutoFit/>
            </a:bodyPr>
            <a:lstStyle/>
            <a:p>
              <a:r>
                <a:rPr kumimoji="1" lang="en-US" altLang="ja-JP" sz="2000" b="1">
                  <a:solidFill>
                    <a:schemeClr val="accent4"/>
                  </a:solidFill>
                </a:rPr>
                <a:t>Language</a:t>
              </a:r>
              <a:endParaRPr kumimoji="1" lang="ja-JP" altLang="en-US" sz="2000" b="1">
                <a:solidFill>
                  <a:schemeClr val="accent4"/>
                </a:solidFill>
              </a:endParaRPr>
            </a:p>
          </p:txBody>
        </p:sp>
      </p:grpSp>
      <p:grpSp>
        <p:nvGrpSpPr>
          <p:cNvPr id="6" name="Group 5">
            <a:extLst>
              <a:ext uri="{FF2B5EF4-FFF2-40B4-BE49-F238E27FC236}">
                <a16:creationId xmlns:a16="http://schemas.microsoft.com/office/drawing/2014/main" id="{580A9112-461D-40F6-9E97-36C72A2A86E8}"/>
              </a:ext>
            </a:extLst>
          </p:cNvPr>
          <p:cNvGrpSpPr/>
          <p:nvPr/>
        </p:nvGrpSpPr>
        <p:grpSpPr>
          <a:xfrm>
            <a:off x="6785438" y="2740467"/>
            <a:ext cx="1686121" cy="684594"/>
            <a:chOff x="6668732" y="1853655"/>
            <a:chExt cx="1686121" cy="684594"/>
          </a:xfrm>
        </p:grpSpPr>
        <p:pic>
          <p:nvPicPr>
            <p:cNvPr id="13" name="Picture Placeholder 17">
              <a:extLst>
                <a:ext uri="{FF2B5EF4-FFF2-40B4-BE49-F238E27FC236}">
                  <a16:creationId xmlns:a16="http://schemas.microsoft.com/office/drawing/2014/main" id="{0801CC87-F80B-4336-86FE-9701155EBF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85" b="85"/>
            <a:stretch>
              <a:fillRect/>
            </a:stretch>
          </p:blipFill>
          <p:spPr>
            <a:xfrm>
              <a:off x="6668732" y="1853655"/>
              <a:ext cx="684596" cy="684594"/>
            </a:xfrm>
            <a:prstGeom prst="rect">
              <a:avLst/>
            </a:prstGeom>
          </p:spPr>
        </p:pic>
        <p:sp>
          <p:nvSpPr>
            <p:cNvPr id="20" name="テキスト ボックス 13">
              <a:extLst>
                <a:ext uri="{FF2B5EF4-FFF2-40B4-BE49-F238E27FC236}">
                  <a16:creationId xmlns:a16="http://schemas.microsoft.com/office/drawing/2014/main" id="{5EA5E051-2F19-4DE7-87A4-511EF75BF533}"/>
                </a:ext>
              </a:extLst>
            </p:cNvPr>
            <p:cNvSpPr txBox="1"/>
            <p:nvPr/>
          </p:nvSpPr>
          <p:spPr>
            <a:xfrm>
              <a:off x="7276994" y="2019496"/>
              <a:ext cx="1077859" cy="400110"/>
            </a:xfrm>
            <a:prstGeom prst="rect">
              <a:avLst/>
            </a:prstGeom>
            <a:noFill/>
          </p:spPr>
          <p:txBody>
            <a:bodyPr wrap="none" rtlCol="0">
              <a:spAutoFit/>
            </a:bodyPr>
            <a:lstStyle/>
            <a:p>
              <a:r>
                <a:rPr kumimoji="1" lang="en-US" altLang="ja-JP" sz="2000" b="1" dirty="0">
                  <a:solidFill>
                    <a:schemeClr val="accent4"/>
                  </a:solidFill>
                </a:rPr>
                <a:t>Speech</a:t>
              </a:r>
              <a:endParaRPr kumimoji="1" lang="ja-JP" altLang="en-US" sz="2000" b="1" dirty="0">
                <a:solidFill>
                  <a:schemeClr val="accent4"/>
                </a:solidFill>
              </a:endParaRPr>
            </a:p>
          </p:txBody>
        </p:sp>
      </p:grpSp>
      <p:grpSp>
        <p:nvGrpSpPr>
          <p:cNvPr id="3" name="Group 2">
            <a:extLst>
              <a:ext uri="{FF2B5EF4-FFF2-40B4-BE49-F238E27FC236}">
                <a16:creationId xmlns:a16="http://schemas.microsoft.com/office/drawing/2014/main" id="{F16783E4-A236-4294-81CF-BBA8B9997FEB}"/>
              </a:ext>
            </a:extLst>
          </p:cNvPr>
          <p:cNvGrpSpPr/>
          <p:nvPr/>
        </p:nvGrpSpPr>
        <p:grpSpPr>
          <a:xfrm>
            <a:off x="9694108" y="2730842"/>
            <a:ext cx="1491644" cy="684594"/>
            <a:chOff x="9425391" y="1811808"/>
            <a:chExt cx="1491644" cy="684594"/>
          </a:xfrm>
        </p:grpSpPr>
        <p:pic>
          <p:nvPicPr>
            <p:cNvPr id="14" name="Picture Placeholder 95">
              <a:extLst>
                <a:ext uri="{FF2B5EF4-FFF2-40B4-BE49-F238E27FC236}">
                  <a16:creationId xmlns:a16="http://schemas.microsoft.com/office/drawing/2014/main" id="{8DEDF8ED-A56F-4B7A-9B25-FFABCDB779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85" r="85"/>
            <a:stretch>
              <a:fillRect/>
            </a:stretch>
          </p:blipFill>
          <p:spPr>
            <a:xfrm>
              <a:off x="9425391" y="1811808"/>
              <a:ext cx="684596" cy="684594"/>
            </a:xfrm>
            <a:prstGeom prst="rect">
              <a:avLst/>
            </a:prstGeom>
          </p:spPr>
        </p:pic>
        <p:sp>
          <p:nvSpPr>
            <p:cNvPr id="21" name="テキスト ボックス 14">
              <a:extLst>
                <a:ext uri="{FF2B5EF4-FFF2-40B4-BE49-F238E27FC236}">
                  <a16:creationId xmlns:a16="http://schemas.microsoft.com/office/drawing/2014/main" id="{942B9845-8D62-4910-823F-F0B4335DB022}"/>
                </a:ext>
              </a:extLst>
            </p:cNvPr>
            <p:cNvSpPr txBox="1"/>
            <p:nvPr/>
          </p:nvSpPr>
          <p:spPr>
            <a:xfrm>
              <a:off x="9962928" y="1954050"/>
              <a:ext cx="954107" cy="400110"/>
            </a:xfrm>
            <a:prstGeom prst="rect">
              <a:avLst/>
            </a:prstGeom>
            <a:noFill/>
          </p:spPr>
          <p:txBody>
            <a:bodyPr wrap="none" rtlCol="0">
              <a:spAutoFit/>
            </a:bodyPr>
            <a:lstStyle/>
            <a:p>
              <a:r>
                <a:rPr kumimoji="1" lang="en-US" altLang="ja-JP" sz="2000" b="1" dirty="0">
                  <a:solidFill>
                    <a:schemeClr val="accent4"/>
                  </a:solidFill>
                </a:rPr>
                <a:t>Vision</a:t>
              </a:r>
              <a:endParaRPr kumimoji="1" lang="ja-JP" altLang="en-US" sz="2000" b="1" dirty="0">
                <a:solidFill>
                  <a:schemeClr val="accent4"/>
                </a:solidFill>
              </a:endParaRPr>
            </a:p>
          </p:txBody>
        </p:sp>
      </p:grpSp>
      <p:grpSp>
        <p:nvGrpSpPr>
          <p:cNvPr id="31" name="Group 30">
            <a:extLst>
              <a:ext uri="{FF2B5EF4-FFF2-40B4-BE49-F238E27FC236}">
                <a16:creationId xmlns:a16="http://schemas.microsoft.com/office/drawing/2014/main" id="{536CCFC2-05C5-4A71-A71C-1DF46D7887BE}"/>
              </a:ext>
            </a:extLst>
          </p:cNvPr>
          <p:cNvGrpSpPr/>
          <p:nvPr/>
        </p:nvGrpSpPr>
        <p:grpSpPr>
          <a:xfrm>
            <a:off x="4968102" y="4426731"/>
            <a:ext cx="2009154" cy="836722"/>
            <a:chOff x="4698132" y="4340109"/>
            <a:chExt cx="2009154" cy="836722"/>
          </a:xfrm>
        </p:grpSpPr>
        <p:pic>
          <p:nvPicPr>
            <p:cNvPr id="15" name="Picture Placeholder 117">
              <a:extLst>
                <a:ext uri="{FF2B5EF4-FFF2-40B4-BE49-F238E27FC236}">
                  <a16:creationId xmlns:a16="http://schemas.microsoft.com/office/drawing/2014/main" id="{FB46C33A-4CF1-4F78-B816-A9A60EEDEC8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698132" y="4340109"/>
              <a:ext cx="836724" cy="836722"/>
            </a:xfrm>
            <a:prstGeom prst="rect">
              <a:avLst/>
            </a:prstGeom>
          </p:spPr>
        </p:pic>
        <p:sp>
          <p:nvSpPr>
            <p:cNvPr id="22" name="テキスト ボックス 15">
              <a:extLst>
                <a:ext uri="{FF2B5EF4-FFF2-40B4-BE49-F238E27FC236}">
                  <a16:creationId xmlns:a16="http://schemas.microsoft.com/office/drawing/2014/main" id="{57A7EBE2-CE3F-4EA5-A3F3-AE3F80D4BF4E}"/>
                </a:ext>
              </a:extLst>
            </p:cNvPr>
            <p:cNvSpPr txBox="1"/>
            <p:nvPr/>
          </p:nvSpPr>
          <p:spPr>
            <a:xfrm>
              <a:off x="5396671" y="4361599"/>
              <a:ext cx="1310615" cy="707886"/>
            </a:xfrm>
            <a:prstGeom prst="rect">
              <a:avLst/>
            </a:prstGeom>
            <a:noFill/>
          </p:spPr>
          <p:txBody>
            <a:bodyPr wrap="none" rtlCol="0">
              <a:spAutoFit/>
            </a:bodyPr>
            <a:lstStyle/>
            <a:p>
              <a:r>
                <a:rPr kumimoji="1" lang="en-US" altLang="ja-JP" sz="2000" b="1" dirty="0" err="1">
                  <a:solidFill>
                    <a:schemeClr val="accent4"/>
                  </a:solidFill>
                </a:rPr>
                <a:t>Anomary</a:t>
              </a:r>
              <a:endParaRPr kumimoji="1" lang="en-US" altLang="ja-JP" sz="2000" b="1" dirty="0">
                <a:solidFill>
                  <a:schemeClr val="accent4"/>
                </a:solidFill>
              </a:endParaRPr>
            </a:p>
            <a:p>
              <a:r>
                <a:rPr kumimoji="1" lang="en-US" altLang="ja-JP" sz="2000" b="1" dirty="0">
                  <a:solidFill>
                    <a:schemeClr val="accent4"/>
                  </a:solidFill>
                </a:rPr>
                <a:t>Detection</a:t>
              </a:r>
              <a:endParaRPr kumimoji="1" lang="ja-JP" altLang="en-US" sz="2000" b="1" dirty="0">
                <a:solidFill>
                  <a:schemeClr val="accent4"/>
                </a:solidFill>
              </a:endParaRPr>
            </a:p>
          </p:txBody>
        </p:sp>
      </p:grpSp>
      <p:grpSp>
        <p:nvGrpSpPr>
          <p:cNvPr id="11" name="Group 10">
            <a:extLst>
              <a:ext uri="{FF2B5EF4-FFF2-40B4-BE49-F238E27FC236}">
                <a16:creationId xmlns:a16="http://schemas.microsoft.com/office/drawing/2014/main" id="{FA94E6D9-34A6-43AC-857F-420D67EBD5E6}"/>
              </a:ext>
            </a:extLst>
          </p:cNvPr>
          <p:cNvGrpSpPr/>
          <p:nvPr/>
        </p:nvGrpSpPr>
        <p:grpSpPr>
          <a:xfrm>
            <a:off x="8034855" y="4524285"/>
            <a:ext cx="2281323" cy="684594"/>
            <a:chOff x="8610460" y="4437663"/>
            <a:chExt cx="2281323" cy="684594"/>
          </a:xfrm>
        </p:grpSpPr>
        <p:pic>
          <p:nvPicPr>
            <p:cNvPr id="17" name="Picture Placeholder 62">
              <a:extLst>
                <a:ext uri="{FF2B5EF4-FFF2-40B4-BE49-F238E27FC236}">
                  <a16:creationId xmlns:a16="http://schemas.microsoft.com/office/drawing/2014/main" id="{45A2B2DD-8F74-4FC8-979C-5D994577ED3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610460" y="4437663"/>
              <a:ext cx="684596" cy="684594"/>
            </a:xfrm>
            <a:prstGeom prst="rect">
              <a:avLst/>
            </a:prstGeom>
          </p:spPr>
        </p:pic>
        <p:sp>
          <p:nvSpPr>
            <p:cNvPr id="23" name="テキスト ボックス 16">
              <a:extLst>
                <a:ext uri="{FF2B5EF4-FFF2-40B4-BE49-F238E27FC236}">
                  <a16:creationId xmlns:a16="http://schemas.microsoft.com/office/drawing/2014/main" id="{5F775B8F-0E54-46DA-A7FF-B6EEEF30FC77}"/>
                </a:ext>
              </a:extLst>
            </p:cNvPr>
            <p:cNvSpPr txBox="1"/>
            <p:nvPr/>
          </p:nvSpPr>
          <p:spPr>
            <a:xfrm>
              <a:off x="9270442" y="4558415"/>
              <a:ext cx="1621341" cy="400110"/>
            </a:xfrm>
            <a:prstGeom prst="rect">
              <a:avLst/>
            </a:prstGeom>
            <a:noFill/>
          </p:spPr>
          <p:txBody>
            <a:bodyPr wrap="none" rtlCol="0">
              <a:spAutoFit/>
            </a:bodyPr>
            <a:lstStyle/>
            <a:p>
              <a:r>
                <a:rPr kumimoji="1" lang="en-US" altLang="ja-JP" sz="2000" b="1" dirty="0">
                  <a:solidFill>
                    <a:schemeClr val="accent4"/>
                  </a:solidFill>
                </a:rPr>
                <a:t>Forecasting</a:t>
              </a:r>
              <a:endParaRPr kumimoji="1" lang="ja-JP" altLang="en-US" sz="2000" b="1" dirty="0">
                <a:solidFill>
                  <a:schemeClr val="accent4"/>
                </a:solidFill>
              </a:endParaRPr>
            </a:p>
          </p:txBody>
        </p:sp>
      </p:grpSp>
      <p:sp>
        <p:nvSpPr>
          <p:cNvPr id="24" name="テキスト ボックス 22">
            <a:extLst>
              <a:ext uri="{FF2B5EF4-FFF2-40B4-BE49-F238E27FC236}">
                <a16:creationId xmlns:a16="http://schemas.microsoft.com/office/drawing/2014/main" id="{79315CC6-5627-4FD6-9C1B-0384BFCA228E}"/>
              </a:ext>
            </a:extLst>
          </p:cNvPr>
          <p:cNvSpPr txBox="1"/>
          <p:nvPr/>
        </p:nvSpPr>
        <p:spPr>
          <a:xfrm>
            <a:off x="579742" y="3389830"/>
            <a:ext cx="2710422" cy="584775"/>
          </a:xfrm>
          <a:prstGeom prst="rect">
            <a:avLst/>
          </a:prstGeom>
          <a:noFill/>
        </p:spPr>
        <p:txBody>
          <a:bodyPr wrap="square">
            <a:spAutoFit/>
          </a:bodyPr>
          <a:lstStyle/>
          <a:p>
            <a:pPr>
              <a:spcBef>
                <a:spcPts val="1600"/>
              </a:spcBef>
            </a:pPr>
            <a:r>
              <a:rPr lang="ja-JP" altLang="en-US" sz="1600" dirty="0"/>
              <a:t>チャット・ボットの開発・運用に必要な機能を包括的に提供</a:t>
            </a:r>
            <a:endParaRPr lang="en-US" altLang="ja-JP" sz="1600" dirty="0"/>
          </a:p>
        </p:txBody>
      </p:sp>
      <p:sp>
        <p:nvSpPr>
          <p:cNvPr id="25" name="テキスト ボックス 23">
            <a:extLst>
              <a:ext uri="{FF2B5EF4-FFF2-40B4-BE49-F238E27FC236}">
                <a16:creationId xmlns:a16="http://schemas.microsoft.com/office/drawing/2014/main" id="{B44B6461-F912-4236-8E2C-AB6D6445D3F2}"/>
              </a:ext>
            </a:extLst>
          </p:cNvPr>
          <p:cNvSpPr txBox="1"/>
          <p:nvPr/>
        </p:nvSpPr>
        <p:spPr>
          <a:xfrm>
            <a:off x="3425463" y="3389830"/>
            <a:ext cx="2710422" cy="830997"/>
          </a:xfrm>
          <a:prstGeom prst="rect">
            <a:avLst/>
          </a:prstGeom>
          <a:noFill/>
        </p:spPr>
        <p:txBody>
          <a:bodyPr wrap="square">
            <a:spAutoFit/>
          </a:bodyPr>
          <a:lstStyle/>
          <a:p>
            <a:pPr>
              <a:spcBef>
                <a:spcPts val="1600"/>
              </a:spcBef>
            </a:pPr>
            <a:r>
              <a:rPr lang="ja-JP" altLang="en-US" sz="1600" dirty="0"/>
              <a:t>事前学習済みのモデルを用いた言語解析機能を提供</a:t>
            </a:r>
            <a:r>
              <a:rPr lang="en-US" altLang="ja-JP" sz="1600" dirty="0"/>
              <a:t>(</a:t>
            </a:r>
            <a:r>
              <a:rPr lang="ja-JP" altLang="en-US" sz="1600" dirty="0"/>
              <a:t>カスタムモデルも可</a:t>
            </a:r>
            <a:r>
              <a:rPr lang="en-US" altLang="ja-JP" sz="1600" dirty="0"/>
              <a:t>)</a:t>
            </a:r>
            <a:endParaRPr lang="ja-JP" altLang="en-US" sz="1600" dirty="0"/>
          </a:p>
        </p:txBody>
      </p:sp>
      <p:sp>
        <p:nvSpPr>
          <p:cNvPr id="26" name="テキスト ボックス 24">
            <a:extLst>
              <a:ext uri="{FF2B5EF4-FFF2-40B4-BE49-F238E27FC236}">
                <a16:creationId xmlns:a16="http://schemas.microsoft.com/office/drawing/2014/main" id="{8C0515AD-E654-404C-8840-7B9F088A608E}"/>
              </a:ext>
            </a:extLst>
          </p:cNvPr>
          <p:cNvSpPr txBox="1"/>
          <p:nvPr/>
        </p:nvSpPr>
        <p:spPr>
          <a:xfrm>
            <a:off x="6430629" y="3389830"/>
            <a:ext cx="2549742" cy="830997"/>
          </a:xfrm>
          <a:prstGeom prst="rect">
            <a:avLst/>
          </a:prstGeom>
          <a:noFill/>
        </p:spPr>
        <p:txBody>
          <a:bodyPr wrap="square">
            <a:spAutoFit/>
          </a:bodyPr>
          <a:lstStyle/>
          <a:p>
            <a:pPr>
              <a:spcBef>
                <a:spcPts val="1600"/>
              </a:spcBef>
            </a:pPr>
            <a:r>
              <a:rPr lang="ja-JP" altLang="en-US" sz="1600" dirty="0"/>
              <a:t>音声や動画ファイルのトランスクリプション</a:t>
            </a:r>
            <a:r>
              <a:rPr lang="en-US" altLang="ja-JP" sz="1600" dirty="0"/>
              <a:t>(</a:t>
            </a:r>
            <a:r>
              <a:rPr lang="ja-JP" altLang="en-US" sz="1600" dirty="0"/>
              <a:t>文字おこし</a:t>
            </a:r>
            <a:r>
              <a:rPr lang="en-US" altLang="ja-JP" sz="1600" dirty="0"/>
              <a:t>)</a:t>
            </a:r>
            <a:r>
              <a:rPr lang="ja-JP" altLang="en-US" sz="1600" dirty="0"/>
              <a:t>機能を提供</a:t>
            </a:r>
            <a:endParaRPr lang="en-US" altLang="ja-JP" sz="1600" dirty="0"/>
          </a:p>
        </p:txBody>
      </p:sp>
      <p:sp>
        <p:nvSpPr>
          <p:cNvPr id="27" name="テキスト ボックス 25">
            <a:extLst>
              <a:ext uri="{FF2B5EF4-FFF2-40B4-BE49-F238E27FC236}">
                <a16:creationId xmlns:a16="http://schemas.microsoft.com/office/drawing/2014/main" id="{311DA4BD-C4EE-4450-8DED-43F3942B5A4A}"/>
              </a:ext>
            </a:extLst>
          </p:cNvPr>
          <p:cNvSpPr txBox="1"/>
          <p:nvPr/>
        </p:nvSpPr>
        <p:spPr>
          <a:xfrm>
            <a:off x="9209848" y="3380193"/>
            <a:ext cx="2710422" cy="830997"/>
          </a:xfrm>
          <a:prstGeom prst="rect">
            <a:avLst/>
          </a:prstGeom>
          <a:noFill/>
        </p:spPr>
        <p:txBody>
          <a:bodyPr wrap="square">
            <a:spAutoFit/>
          </a:bodyPr>
          <a:lstStyle/>
          <a:p>
            <a:pPr>
              <a:spcBef>
                <a:spcPts val="1600"/>
              </a:spcBef>
            </a:pPr>
            <a:r>
              <a:rPr lang="ja-JP" altLang="en-US" sz="1600" dirty="0"/>
              <a:t>事前学習済みのモデルを用いた画像分類、物体検出の機能を提供</a:t>
            </a:r>
            <a:r>
              <a:rPr lang="en-US" altLang="ja-JP" sz="1600" dirty="0"/>
              <a:t>(</a:t>
            </a:r>
            <a:r>
              <a:rPr lang="ja-JP" altLang="en-US" sz="1600" dirty="0"/>
              <a:t>カスタムモデルも可</a:t>
            </a:r>
            <a:r>
              <a:rPr lang="en-US" altLang="ja-JP" sz="1600" dirty="0"/>
              <a:t>)</a:t>
            </a:r>
          </a:p>
        </p:txBody>
      </p:sp>
      <p:sp>
        <p:nvSpPr>
          <p:cNvPr id="28" name="テキスト ボックス 26">
            <a:extLst>
              <a:ext uri="{FF2B5EF4-FFF2-40B4-BE49-F238E27FC236}">
                <a16:creationId xmlns:a16="http://schemas.microsoft.com/office/drawing/2014/main" id="{6641E3C8-8711-4353-B815-A7A7737831AE}"/>
              </a:ext>
            </a:extLst>
          </p:cNvPr>
          <p:cNvSpPr txBox="1"/>
          <p:nvPr/>
        </p:nvSpPr>
        <p:spPr>
          <a:xfrm>
            <a:off x="4838851" y="5181835"/>
            <a:ext cx="2710422" cy="553998"/>
          </a:xfrm>
          <a:prstGeom prst="rect">
            <a:avLst/>
          </a:prstGeom>
          <a:noFill/>
        </p:spPr>
        <p:txBody>
          <a:bodyPr wrap="square">
            <a:spAutoFit/>
          </a:bodyPr>
          <a:lstStyle/>
          <a:p>
            <a:pPr algn="l">
              <a:lnSpc>
                <a:spcPts val="1750"/>
              </a:lnSpc>
            </a:pPr>
            <a:r>
              <a:rPr lang="ja-JP" altLang="en-US" sz="1600" dirty="0">
                <a:solidFill>
                  <a:schemeClr val="tx1"/>
                </a:solidFill>
                <a:latin typeface="+mn-ea"/>
                <a:cs typeface="Lato Light" panose="020F0502020204030203" pitchFamily="34" charset="0"/>
              </a:rPr>
              <a:t>時系列データに基づいた異常検出モデルを提供</a:t>
            </a:r>
          </a:p>
        </p:txBody>
      </p:sp>
      <p:sp>
        <p:nvSpPr>
          <p:cNvPr id="29" name="テキスト ボックス 27">
            <a:extLst>
              <a:ext uri="{FF2B5EF4-FFF2-40B4-BE49-F238E27FC236}">
                <a16:creationId xmlns:a16="http://schemas.microsoft.com/office/drawing/2014/main" id="{8868CB4E-201C-417F-9891-C85D6C0DCC80}"/>
              </a:ext>
            </a:extLst>
          </p:cNvPr>
          <p:cNvSpPr txBox="1"/>
          <p:nvPr/>
        </p:nvSpPr>
        <p:spPr>
          <a:xfrm>
            <a:off x="8054105" y="5112626"/>
            <a:ext cx="2544490" cy="553998"/>
          </a:xfrm>
          <a:prstGeom prst="rect">
            <a:avLst/>
          </a:prstGeom>
          <a:noFill/>
        </p:spPr>
        <p:txBody>
          <a:bodyPr wrap="square">
            <a:spAutoFit/>
          </a:bodyPr>
          <a:lstStyle/>
          <a:p>
            <a:pPr algn="l">
              <a:lnSpc>
                <a:spcPts val="1750"/>
              </a:lnSpc>
            </a:pPr>
            <a:r>
              <a:rPr lang="ja-JP" altLang="en-US" sz="1600" dirty="0">
                <a:solidFill>
                  <a:schemeClr val="tx1"/>
                </a:solidFill>
                <a:latin typeface="+mn-ea"/>
                <a:cs typeface="Lato Light" panose="020F0502020204030203" pitchFamily="34" charset="0"/>
              </a:rPr>
              <a:t>時系列予測</a:t>
            </a:r>
            <a:r>
              <a:rPr lang="ja-JP" altLang="en-US" sz="1600" dirty="0">
                <a:latin typeface="+mn-ea"/>
                <a:cs typeface="Lato Light" panose="020F0502020204030203" pitchFamily="34" charset="0"/>
              </a:rPr>
              <a:t>と予測結果の</a:t>
            </a:r>
            <a:r>
              <a:rPr lang="en-US" altLang="ja-JP" sz="1600" dirty="0" err="1">
                <a:latin typeface="+mn-ea"/>
                <a:cs typeface="Lato Light" panose="020F0502020204030203" pitchFamily="34" charset="0"/>
              </a:rPr>
              <a:t>Explainability</a:t>
            </a:r>
            <a:r>
              <a:rPr lang="ja-JP" altLang="en-US" sz="1600" dirty="0">
                <a:latin typeface="+mn-ea"/>
                <a:cs typeface="Lato Light" panose="020F0502020204030203" pitchFamily="34" charset="0"/>
              </a:rPr>
              <a:t>を提供</a:t>
            </a:r>
            <a:endParaRPr lang="ja-JP" altLang="en-US" sz="1600" dirty="0">
              <a:solidFill>
                <a:schemeClr val="tx1"/>
              </a:solidFill>
              <a:latin typeface="+mn-ea"/>
              <a:cs typeface="Lato Light" panose="020F0502020204030203" pitchFamily="34" charset="0"/>
            </a:endParaRPr>
          </a:p>
        </p:txBody>
      </p:sp>
      <p:sp>
        <p:nvSpPr>
          <p:cNvPr id="30" name="角丸四角形 28">
            <a:extLst>
              <a:ext uri="{FF2B5EF4-FFF2-40B4-BE49-F238E27FC236}">
                <a16:creationId xmlns:a16="http://schemas.microsoft.com/office/drawing/2014/main" id="{851F5206-B0FD-4665-AA48-17D46E388FDE}"/>
              </a:ext>
            </a:extLst>
          </p:cNvPr>
          <p:cNvSpPr/>
          <p:nvPr/>
        </p:nvSpPr>
        <p:spPr>
          <a:xfrm>
            <a:off x="8686678" y="5734103"/>
            <a:ext cx="1201504" cy="289972"/>
          </a:xfrm>
          <a:prstGeom prst="round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coming soon</a:t>
            </a:r>
            <a:endParaRPr kumimoji="1" lang="ja-JP" altLang="en-US" sz="1200" dirty="0"/>
          </a:p>
        </p:txBody>
      </p:sp>
      <p:sp>
        <p:nvSpPr>
          <p:cNvPr id="33" name="テキスト ボックス 25">
            <a:extLst>
              <a:ext uri="{FF2B5EF4-FFF2-40B4-BE49-F238E27FC236}">
                <a16:creationId xmlns:a16="http://schemas.microsoft.com/office/drawing/2014/main" id="{6A7D47F7-CBF9-4F85-9236-9D19BB76E526}"/>
              </a:ext>
            </a:extLst>
          </p:cNvPr>
          <p:cNvSpPr txBox="1"/>
          <p:nvPr/>
        </p:nvSpPr>
        <p:spPr>
          <a:xfrm>
            <a:off x="1562055" y="5135678"/>
            <a:ext cx="2710422" cy="830997"/>
          </a:xfrm>
          <a:prstGeom prst="rect">
            <a:avLst/>
          </a:prstGeom>
          <a:noFill/>
        </p:spPr>
        <p:txBody>
          <a:bodyPr wrap="square">
            <a:spAutoFit/>
          </a:bodyPr>
          <a:lstStyle/>
          <a:p>
            <a:pPr>
              <a:spcBef>
                <a:spcPts val="1600"/>
              </a:spcBef>
            </a:pPr>
            <a:r>
              <a:rPr lang="ja-JP" altLang="en-US" sz="1600" dirty="0"/>
              <a:t>事前学習済みのモデルを用いたドキュメント分析機能を提供</a:t>
            </a:r>
            <a:r>
              <a:rPr lang="en-US" altLang="ja-JP" sz="1600" dirty="0"/>
              <a:t>(</a:t>
            </a:r>
            <a:r>
              <a:rPr lang="ja-JP" altLang="en-US" sz="1600" dirty="0"/>
              <a:t>カスタムモデルも可</a:t>
            </a:r>
            <a:r>
              <a:rPr lang="en-US" altLang="ja-JP" sz="1600" dirty="0"/>
              <a:t>)</a:t>
            </a:r>
          </a:p>
        </p:txBody>
      </p:sp>
      <p:grpSp>
        <p:nvGrpSpPr>
          <p:cNvPr id="35" name="Group 34">
            <a:extLst>
              <a:ext uri="{FF2B5EF4-FFF2-40B4-BE49-F238E27FC236}">
                <a16:creationId xmlns:a16="http://schemas.microsoft.com/office/drawing/2014/main" id="{F89DCEFA-5D64-42EF-8ACA-126A66163691}"/>
              </a:ext>
            </a:extLst>
          </p:cNvPr>
          <p:cNvGrpSpPr/>
          <p:nvPr/>
        </p:nvGrpSpPr>
        <p:grpSpPr>
          <a:xfrm>
            <a:off x="1663267" y="4468942"/>
            <a:ext cx="2651357" cy="707886"/>
            <a:chOff x="725486" y="4468945"/>
            <a:chExt cx="2651357" cy="707886"/>
          </a:xfrm>
        </p:grpSpPr>
        <p:sp>
          <p:nvSpPr>
            <p:cNvPr id="32" name="テキスト ボックス 14">
              <a:extLst>
                <a:ext uri="{FF2B5EF4-FFF2-40B4-BE49-F238E27FC236}">
                  <a16:creationId xmlns:a16="http://schemas.microsoft.com/office/drawing/2014/main" id="{344C6E08-A9AF-414B-82EB-B2D5FF5F272F}"/>
                </a:ext>
              </a:extLst>
            </p:cNvPr>
            <p:cNvSpPr txBox="1"/>
            <p:nvPr/>
          </p:nvSpPr>
          <p:spPr>
            <a:xfrm>
              <a:off x="1274304" y="4468945"/>
              <a:ext cx="2102539" cy="707886"/>
            </a:xfrm>
            <a:prstGeom prst="rect">
              <a:avLst/>
            </a:prstGeom>
            <a:noFill/>
          </p:spPr>
          <p:txBody>
            <a:bodyPr wrap="square" rtlCol="0">
              <a:spAutoFit/>
            </a:bodyPr>
            <a:lstStyle/>
            <a:p>
              <a:r>
                <a:rPr kumimoji="1" lang="en-US" altLang="ja-JP" sz="2000" b="1" dirty="0">
                  <a:solidFill>
                    <a:schemeClr val="accent4"/>
                  </a:solidFill>
                </a:rPr>
                <a:t>Document</a:t>
              </a:r>
            </a:p>
            <a:p>
              <a:r>
                <a:rPr kumimoji="1" lang="en-US" altLang="ja-JP" sz="2000" b="1" dirty="0">
                  <a:solidFill>
                    <a:schemeClr val="accent4"/>
                  </a:solidFill>
                </a:rPr>
                <a:t>Understanding</a:t>
              </a:r>
              <a:endParaRPr kumimoji="1" lang="ja-JP" altLang="en-US" sz="2000" b="1" dirty="0">
                <a:solidFill>
                  <a:schemeClr val="accent4"/>
                </a:solidFill>
              </a:endParaRPr>
            </a:p>
          </p:txBody>
        </p:sp>
        <p:pic>
          <p:nvPicPr>
            <p:cNvPr id="34" name="Graphic 33" descr="Document outline">
              <a:extLst>
                <a:ext uri="{FF2B5EF4-FFF2-40B4-BE49-F238E27FC236}">
                  <a16:creationId xmlns:a16="http://schemas.microsoft.com/office/drawing/2014/main" id="{69AD7C32-6D16-41AB-9087-66EC8EA664C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5486" y="4533938"/>
              <a:ext cx="567772" cy="567772"/>
            </a:xfrm>
            <a:prstGeom prst="rect">
              <a:avLst/>
            </a:prstGeom>
          </p:spPr>
        </p:pic>
      </p:grpSp>
      <p:sp>
        <p:nvSpPr>
          <p:cNvPr id="37" name="Rectangle: Rounded Corners 36">
            <a:extLst>
              <a:ext uri="{FF2B5EF4-FFF2-40B4-BE49-F238E27FC236}">
                <a16:creationId xmlns:a16="http://schemas.microsoft.com/office/drawing/2014/main" id="{B9DC7488-C2E7-445C-B1CA-24975BC9668D}"/>
              </a:ext>
            </a:extLst>
          </p:cNvPr>
          <p:cNvSpPr/>
          <p:nvPr/>
        </p:nvSpPr>
        <p:spPr>
          <a:xfrm>
            <a:off x="509287" y="1392309"/>
            <a:ext cx="3682168" cy="961337"/>
          </a:xfrm>
          <a:prstGeom prst="roundRect">
            <a:avLst/>
          </a:prstGeom>
          <a:solidFill>
            <a:srgbClr val="41817E"/>
          </a:solidFill>
          <a:ln w="38100">
            <a:solidFill>
              <a:srgbClr val="41817E"/>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b="1" dirty="0">
                <a:solidFill>
                  <a:schemeClr val="bg2"/>
                </a:solidFill>
              </a:rPr>
              <a:t>①シンプルなワークフロー</a:t>
            </a:r>
            <a:endParaRPr kumimoji="1" lang="en-US" altLang="ja-JP" sz="2000" b="1" dirty="0">
              <a:solidFill>
                <a:schemeClr val="bg2"/>
              </a:solidFill>
            </a:endParaRPr>
          </a:p>
          <a:p>
            <a:pPr algn="ctr"/>
            <a:r>
              <a:rPr kumimoji="1" lang="ja-JP" altLang="en-US" sz="1400" b="1" dirty="0">
                <a:solidFill>
                  <a:schemeClr val="bg2"/>
                </a:solidFill>
              </a:rPr>
              <a:t>数ステップの簡単なワークフローで機械学習</a:t>
            </a:r>
            <a:endParaRPr kumimoji="1" lang="ja-JP" altLang="en-US" sz="1800" b="1" dirty="0">
              <a:solidFill>
                <a:schemeClr val="bg2"/>
              </a:solidFill>
            </a:endParaRPr>
          </a:p>
        </p:txBody>
      </p:sp>
      <p:sp>
        <p:nvSpPr>
          <p:cNvPr id="38" name="Rectangle: Rounded Corners 37">
            <a:extLst>
              <a:ext uri="{FF2B5EF4-FFF2-40B4-BE49-F238E27FC236}">
                <a16:creationId xmlns:a16="http://schemas.microsoft.com/office/drawing/2014/main" id="{0AE17F02-5BFB-4976-9744-F6BD4957018A}"/>
              </a:ext>
            </a:extLst>
          </p:cNvPr>
          <p:cNvSpPr/>
          <p:nvPr/>
        </p:nvSpPr>
        <p:spPr>
          <a:xfrm>
            <a:off x="4272520" y="1394803"/>
            <a:ext cx="3682168" cy="974418"/>
          </a:xfrm>
          <a:prstGeom prst="roundRect">
            <a:avLst/>
          </a:prstGeom>
          <a:solidFill>
            <a:srgbClr val="41817E"/>
          </a:solidFill>
          <a:ln w="38100">
            <a:solidFill>
              <a:srgbClr val="41817E"/>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b="1" dirty="0">
                <a:solidFill>
                  <a:schemeClr val="bg2"/>
                </a:solidFill>
              </a:rPr>
              <a:t>②ローコード開発</a:t>
            </a:r>
            <a:endParaRPr kumimoji="1" lang="en-US" altLang="ja-JP" sz="2000" b="1" dirty="0">
              <a:solidFill>
                <a:schemeClr val="bg2"/>
              </a:solidFill>
            </a:endParaRPr>
          </a:p>
          <a:p>
            <a:pPr algn="ctr"/>
            <a:r>
              <a:rPr kumimoji="1" lang="ja-JP" altLang="en-US" sz="1400" b="1" dirty="0">
                <a:solidFill>
                  <a:schemeClr val="bg2"/>
                </a:solidFill>
              </a:rPr>
              <a:t>専門知識不要、プログラミング不要の開発</a:t>
            </a:r>
          </a:p>
        </p:txBody>
      </p:sp>
      <p:sp>
        <p:nvSpPr>
          <p:cNvPr id="39" name="Rectangle: Rounded Corners 38">
            <a:extLst>
              <a:ext uri="{FF2B5EF4-FFF2-40B4-BE49-F238E27FC236}">
                <a16:creationId xmlns:a16="http://schemas.microsoft.com/office/drawing/2014/main" id="{6F94C0D2-5C61-4426-B0F5-31B3C47F3029}"/>
              </a:ext>
            </a:extLst>
          </p:cNvPr>
          <p:cNvSpPr/>
          <p:nvPr/>
        </p:nvSpPr>
        <p:spPr>
          <a:xfrm>
            <a:off x="8055581" y="1375183"/>
            <a:ext cx="3682168" cy="994038"/>
          </a:xfrm>
          <a:prstGeom prst="roundRect">
            <a:avLst/>
          </a:prstGeom>
          <a:solidFill>
            <a:srgbClr val="41817E"/>
          </a:solidFill>
          <a:ln w="38100">
            <a:solidFill>
              <a:srgbClr val="41817E"/>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b="1" dirty="0">
                <a:solidFill>
                  <a:schemeClr val="bg2"/>
                </a:solidFill>
              </a:rPr>
              <a:t>③安価</a:t>
            </a:r>
            <a:endParaRPr kumimoji="1" lang="en-US" altLang="ja-JP" sz="2000" b="1" dirty="0">
              <a:solidFill>
                <a:schemeClr val="bg2"/>
              </a:solidFill>
            </a:endParaRPr>
          </a:p>
          <a:p>
            <a:pPr algn="ctr"/>
            <a:r>
              <a:rPr kumimoji="1" lang="ja-JP" altLang="en-US" sz="1400" b="1" dirty="0">
                <a:solidFill>
                  <a:schemeClr val="bg2"/>
                </a:solidFill>
              </a:rPr>
              <a:t>無料からスモールスタート可能なサービス</a:t>
            </a:r>
          </a:p>
        </p:txBody>
      </p:sp>
    </p:spTree>
    <p:extLst>
      <p:ext uri="{BB962C8B-B14F-4D97-AF65-F5344CB8AC3E}">
        <p14:creationId xmlns:p14="http://schemas.microsoft.com/office/powerpoint/2010/main" val="3685626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1EE11B8-3256-4FC9-8797-E442F4689AFF}"/>
              </a:ext>
            </a:extLst>
          </p:cNvPr>
          <p:cNvSpPr>
            <a:spLocks noGrp="1"/>
          </p:cNvSpPr>
          <p:nvPr>
            <p:ph type="sldNum" sz="quarter" idx="12"/>
          </p:nvPr>
        </p:nvSpPr>
        <p:spPr/>
        <p:txBody>
          <a:bodyPr/>
          <a:lstStyle/>
          <a:p>
            <a:fld id="{345D60D9-5372-5F40-9443-0F9AE5BDC3C8}" type="slidenum">
              <a:rPr lang="en-US" smtClean="0"/>
              <a:pPr/>
              <a:t>4</a:t>
            </a:fld>
            <a:endParaRPr lang="en-US" dirty="0"/>
          </a:p>
        </p:txBody>
      </p:sp>
      <p:sp>
        <p:nvSpPr>
          <p:cNvPr id="4" name="フッター プレースホルダー 3">
            <a:extLst>
              <a:ext uri="{FF2B5EF4-FFF2-40B4-BE49-F238E27FC236}">
                <a16:creationId xmlns:a16="http://schemas.microsoft.com/office/drawing/2014/main" id="{193CC50A-9D4C-4E31-B7AD-8DA9BA3FD634}"/>
              </a:ext>
            </a:extLst>
          </p:cNvPr>
          <p:cNvSpPr>
            <a:spLocks noGrp="1"/>
          </p:cNvSpPr>
          <p:nvPr>
            <p:ph type="ftr" sz="quarter" idx="11"/>
          </p:nvPr>
        </p:nvSpPr>
        <p:spPr/>
        <p:txBody>
          <a:bodyPr/>
          <a:lstStyle/>
          <a:p>
            <a:r>
              <a:rPr lang="en-US"/>
              <a:t>Copyright © 2023, Oracle and/or its affiliates</a:t>
            </a:r>
            <a:endParaRPr lang="en-US" dirty="0"/>
          </a:p>
        </p:txBody>
      </p:sp>
      <p:sp>
        <p:nvSpPr>
          <p:cNvPr id="2" name="タイトル 1">
            <a:extLst>
              <a:ext uri="{FF2B5EF4-FFF2-40B4-BE49-F238E27FC236}">
                <a16:creationId xmlns:a16="http://schemas.microsoft.com/office/drawing/2014/main" id="{F241F903-73AC-4C50-8013-7E9DAB960FD7}"/>
              </a:ext>
            </a:extLst>
          </p:cNvPr>
          <p:cNvSpPr>
            <a:spLocks noGrp="1"/>
          </p:cNvSpPr>
          <p:nvPr>
            <p:ph type="title"/>
          </p:nvPr>
        </p:nvSpPr>
        <p:spPr/>
        <p:txBody>
          <a:bodyPr/>
          <a:lstStyle/>
          <a:p>
            <a:r>
              <a:rPr kumimoji="1" lang="en-US" altLang="ja-JP" dirty="0"/>
              <a:t>OCI AI Vision Service</a:t>
            </a:r>
            <a:r>
              <a:rPr kumimoji="1" lang="ja-JP" altLang="en-US" dirty="0"/>
              <a:t> 製品概要</a:t>
            </a:r>
          </a:p>
        </p:txBody>
      </p:sp>
      <p:pic>
        <p:nvPicPr>
          <p:cNvPr id="12" name="図 11">
            <a:extLst>
              <a:ext uri="{FF2B5EF4-FFF2-40B4-BE49-F238E27FC236}">
                <a16:creationId xmlns:a16="http://schemas.microsoft.com/office/drawing/2014/main" id="{96A23EB4-77E1-4057-9BBC-A80F49C1EC24}"/>
              </a:ext>
            </a:extLst>
          </p:cNvPr>
          <p:cNvPicPr>
            <a:picLocks noChangeAspect="1"/>
          </p:cNvPicPr>
          <p:nvPr/>
        </p:nvPicPr>
        <p:blipFill>
          <a:blip r:embed="rId2"/>
          <a:stretch>
            <a:fillRect/>
          </a:stretch>
        </p:blipFill>
        <p:spPr>
          <a:xfrm>
            <a:off x="645649" y="3563384"/>
            <a:ext cx="4457900" cy="2172903"/>
          </a:xfrm>
          <a:prstGeom prst="rect">
            <a:avLst/>
          </a:prstGeom>
          <a:effectLst>
            <a:outerShdw blurRad="50800" dist="38100" dir="2700000" algn="tl" rotWithShape="0">
              <a:prstClr val="black">
                <a:alpha val="40000"/>
              </a:prstClr>
            </a:outerShdw>
          </a:effectLst>
        </p:spPr>
      </p:pic>
      <p:sp>
        <p:nvSpPr>
          <p:cNvPr id="11" name="コンテンツ プレースホルダー 13">
            <a:extLst>
              <a:ext uri="{FF2B5EF4-FFF2-40B4-BE49-F238E27FC236}">
                <a16:creationId xmlns:a16="http://schemas.microsoft.com/office/drawing/2014/main" id="{977D6F12-3604-40E4-927B-F5B8C9C09AE2}"/>
              </a:ext>
            </a:extLst>
          </p:cNvPr>
          <p:cNvSpPr txBox="1">
            <a:spLocks/>
          </p:cNvSpPr>
          <p:nvPr/>
        </p:nvSpPr>
        <p:spPr>
          <a:xfrm>
            <a:off x="766764" y="1600201"/>
            <a:ext cx="9840276" cy="1876846"/>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kumimoji="1" sz="20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kumimoji="1"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kumimoji="1"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kumimoji="1"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dirty="0"/>
              <a:t>画像データの分析に特化した機械学習サービス</a:t>
            </a:r>
            <a:endParaRPr lang="en-US" altLang="ja-JP" dirty="0"/>
          </a:p>
          <a:p>
            <a:pPr marL="285750" indent="-285750">
              <a:buFont typeface="Arial" panose="020B0604020202020204" pitchFamily="34" charset="0"/>
              <a:buChar char="•"/>
            </a:pPr>
            <a:r>
              <a:rPr lang="ja-JP" altLang="en-US" dirty="0"/>
              <a:t>事前学習済モデルとカスタムモデルの構築機能</a:t>
            </a:r>
            <a:endParaRPr lang="en-US" altLang="ja-JP" dirty="0"/>
          </a:p>
          <a:p>
            <a:pPr marL="285750" indent="-285750">
              <a:buFont typeface="Arial" panose="020B0604020202020204" pitchFamily="34" charset="0"/>
              <a:buChar char="•"/>
            </a:pPr>
            <a:r>
              <a:rPr lang="en-US" altLang="ja-JP" dirty="0" err="1"/>
              <a:t>WebUI</a:t>
            </a:r>
            <a:r>
              <a:rPr lang="ja-JP" altLang="en-US" dirty="0"/>
              <a:t>から実行するシンプルなワークフローかつノーコードのモデル開発</a:t>
            </a:r>
            <a:endParaRPr lang="en-US" altLang="ja-JP" dirty="0"/>
          </a:p>
          <a:p>
            <a:pPr marL="285750" indent="-285750">
              <a:buFont typeface="Arial" panose="020B0604020202020204" pitchFamily="34" charset="0"/>
              <a:buChar char="•"/>
            </a:pPr>
            <a:r>
              <a:rPr lang="ja-JP" altLang="en-US" dirty="0"/>
              <a:t>コンピューティングリソースなどのサイジング不要</a:t>
            </a:r>
            <a:endParaRPr lang="en-US" altLang="ja-JP" sz="1600" dirty="0"/>
          </a:p>
          <a:p>
            <a:r>
              <a:rPr lang="en-US" altLang="ja-JP" sz="1200" dirty="0"/>
              <a:t>※</a:t>
            </a:r>
            <a:r>
              <a:rPr lang="ja-JP" altLang="en-US" sz="1200" dirty="0"/>
              <a:t>ドキュメント関連機能（</a:t>
            </a:r>
            <a:r>
              <a:rPr lang="en-US" altLang="ja-JP" sz="1200" dirty="0"/>
              <a:t>OCR/</a:t>
            </a:r>
            <a:r>
              <a:rPr lang="ja-JP" altLang="en-US" sz="1200" dirty="0"/>
              <a:t>抽出</a:t>
            </a:r>
            <a:r>
              <a:rPr lang="en-US" altLang="ja-JP" sz="1200" dirty="0"/>
              <a:t>/</a:t>
            </a:r>
            <a:r>
              <a:rPr lang="ja-JP" altLang="en-US" sz="1200" dirty="0"/>
              <a:t>分類）は、</a:t>
            </a:r>
            <a:r>
              <a:rPr lang="en-US" altLang="ja-JP" sz="1200" dirty="0"/>
              <a:t>2024/01/01</a:t>
            </a:r>
            <a:r>
              <a:rPr lang="ja-JP" altLang="en-US" sz="1200" dirty="0"/>
              <a:t>までの提供、その後、</a:t>
            </a:r>
            <a:r>
              <a:rPr lang="en-US" altLang="ja-JP" sz="1200" dirty="0"/>
              <a:t>Document Understanding(</a:t>
            </a:r>
            <a:r>
              <a:rPr lang="ja-JP" altLang="en-US" sz="1200" dirty="0"/>
              <a:t>ドキュメントの理解</a:t>
            </a:r>
            <a:r>
              <a:rPr lang="en-US" altLang="ja-JP" sz="1200" dirty="0"/>
              <a:t>)</a:t>
            </a:r>
            <a:r>
              <a:rPr lang="ja-JP" altLang="en-US" sz="1200" dirty="0"/>
              <a:t>でのみ使用可</a:t>
            </a:r>
            <a:endParaRPr lang="ja-JP" altLang="en-US" sz="1600" dirty="0"/>
          </a:p>
        </p:txBody>
      </p:sp>
      <p:pic>
        <p:nvPicPr>
          <p:cNvPr id="10" name="図 9">
            <a:extLst>
              <a:ext uri="{FF2B5EF4-FFF2-40B4-BE49-F238E27FC236}">
                <a16:creationId xmlns:a16="http://schemas.microsoft.com/office/drawing/2014/main" id="{C44F17DC-15D8-41A6-835B-A7A26A4D038F}"/>
              </a:ext>
            </a:extLst>
          </p:cNvPr>
          <p:cNvPicPr>
            <a:picLocks noChangeAspect="1"/>
          </p:cNvPicPr>
          <p:nvPr/>
        </p:nvPicPr>
        <p:blipFill>
          <a:blip r:embed="rId3"/>
          <a:stretch>
            <a:fillRect/>
          </a:stretch>
        </p:blipFill>
        <p:spPr>
          <a:xfrm>
            <a:off x="4000448" y="4357413"/>
            <a:ext cx="4094398" cy="1980228"/>
          </a:xfrm>
          <a:prstGeom prst="rect">
            <a:avLst/>
          </a:prstGeom>
          <a:effectLst>
            <a:outerShdw blurRad="50800" dist="38100" dir="2700000" algn="tl" rotWithShape="0">
              <a:prstClr val="black">
                <a:alpha val="40000"/>
              </a:prstClr>
            </a:outerShdw>
          </a:effectLst>
        </p:spPr>
      </p:pic>
      <p:pic>
        <p:nvPicPr>
          <p:cNvPr id="14" name="図 13">
            <a:extLst>
              <a:ext uri="{FF2B5EF4-FFF2-40B4-BE49-F238E27FC236}">
                <a16:creationId xmlns:a16="http://schemas.microsoft.com/office/drawing/2014/main" id="{B8D60CF4-3E0F-445B-B8E1-50E415DC35D6}"/>
              </a:ext>
            </a:extLst>
          </p:cNvPr>
          <p:cNvPicPr>
            <a:picLocks noChangeAspect="1"/>
          </p:cNvPicPr>
          <p:nvPr/>
        </p:nvPicPr>
        <p:blipFill>
          <a:blip r:embed="rId4"/>
          <a:stretch>
            <a:fillRect/>
          </a:stretch>
        </p:blipFill>
        <p:spPr>
          <a:xfrm>
            <a:off x="6743980" y="3585092"/>
            <a:ext cx="4457900" cy="21511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0326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Rounded Corners 204">
            <a:extLst>
              <a:ext uri="{FF2B5EF4-FFF2-40B4-BE49-F238E27FC236}">
                <a16:creationId xmlns:a16="http://schemas.microsoft.com/office/drawing/2014/main" id="{3E1D0F0E-33A2-44DE-A793-C139B80F6822}"/>
              </a:ext>
            </a:extLst>
          </p:cNvPr>
          <p:cNvSpPr/>
          <p:nvPr/>
        </p:nvSpPr>
        <p:spPr>
          <a:xfrm>
            <a:off x="7514591" y="3003856"/>
            <a:ext cx="2956631" cy="1775194"/>
          </a:xfrm>
          <a:prstGeom prst="roundRect">
            <a:avLst>
              <a:gd name="adj" fmla="val 116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7" name="Rectangle: Rounded Corners 196">
            <a:extLst>
              <a:ext uri="{FF2B5EF4-FFF2-40B4-BE49-F238E27FC236}">
                <a16:creationId xmlns:a16="http://schemas.microsoft.com/office/drawing/2014/main" id="{2202FBD9-421E-46A6-BF3C-50DF5B86E429}"/>
              </a:ext>
            </a:extLst>
          </p:cNvPr>
          <p:cNvSpPr/>
          <p:nvPr/>
        </p:nvSpPr>
        <p:spPr>
          <a:xfrm>
            <a:off x="4501201" y="3009555"/>
            <a:ext cx="2956631" cy="1775194"/>
          </a:xfrm>
          <a:prstGeom prst="roundRect">
            <a:avLst>
              <a:gd name="adj" fmla="val 116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1" name="Rectangle: Rounded Corners 190">
            <a:extLst>
              <a:ext uri="{FF2B5EF4-FFF2-40B4-BE49-F238E27FC236}">
                <a16:creationId xmlns:a16="http://schemas.microsoft.com/office/drawing/2014/main" id="{6AD11818-3AEF-44A5-B725-57FFAF3074D5}"/>
              </a:ext>
            </a:extLst>
          </p:cNvPr>
          <p:cNvSpPr/>
          <p:nvPr/>
        </p:nvSpPr>
        <p:spPr>
          <a:xfrm>
            <a:off x="1491166" y="3032314"/>
            <a:ext cx="2956631" cy="1775194"/>
          </a:xfrm>
          <a:prstGeom prst="roundRect">
            <a:avLst>
              <a:gd name="adj" fmla="val 116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0" name="Rectangle: Rounded Corners 189">
            <a:extLst>
              <a:ext uri="{FF2B5EF4-FFF2-40B4-BE49-F238E27FC236}">
                <a16:creationId xmlns:a16="http://schemas.microsoft.com/office/drawing/2014/main" id="{443BD86E-882D-4C37-BB6F-ABD7136670D5}"/>
              </a:ext>
            </a:extLst>
          </p:cNvPr>
          <p:cNvSpPr/>
          <p:nvPr/>
        </p:nvSpPr>
        <p:spPr>
          <a:xfrm>
            <a:off x="87287" y="1308210"/>
            <a:ext cx="2956631" cy="1667609"/>
          </a:xfrm>
          <a:prstGeom prst="roundRect">
            <a:avLst>
              <a:gd name="adj" fmla="val 116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72" name="Rectangle: Rounded Corners 171">
            <a:extLst>
              <a:ext uri="{FF2B5EF4-FFF2-40B4-BE49-F238E27FC236}">
                <a16:creationId xmlns:a16="http://schemas.microsoft.com/office/drawing/2014/main" id="{8ECBCE8C-3FE0-4C47-ABEB-8DC093F87802}"/>
              </a:ext>
            </a:extLst>
          </p:cNvPr>
          <p:cNvSpPr/>
          <p:nvPr/>
        </p:nvSpPr>
        <p:spPr>
          <a:xfrm>
            <a:off x="3091819" y="1298110"/>
            <a:ext cx="2956631" cy="1667609"/>
          </a:xfrm>
          <a:prstGeom prst="roundRect">
            <a:avLst>
              <a:gd name="adj" fmla="val 116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71" name="Rectangle: Rounded Corners 170">
            <a:extLst>
              <a:ext uri="{FF2B5EF4-FFF2-40B4-BE49-F238E27FC236}">
                <a16:creationId xmlns:a16="http://schemas.microsoft.com/office/drawing/2014/main" id="{80DE8C78-260F-44D3-BCB7-2612D1C8409D}"/>
              </a:ext>
            </a:extLst>
          </p:cNvPr>
          <p:cNvSpPr/>
          <p:nvPr/>
        </p:nvSpPr>
        <p:spPr>
          <a:xfrm>
            <a:off x="6106307" y="1271936"/>
            <a:ext cx="2956631" cy="1667609"/>
          </a:xfrm>
          <a:prstGeom prst="roundRect">
            <a:avLst>
              <a:gd name="adj" fmla="val 116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69" name="Rectangle: Rounded Corners 168">
            <a:extLst>
              <a:ext uri="{FF2B5EF4-FFF2-40B4-BE49-F238E27FC236}">
                <a16:creationId xmlns:a16="http://schemas.microsoft.com/office/drawing/2014/main" id="{6A49CC2C-CE1D-498E-B2E7-DCF56631044D}"/>
              </a:ext>
            </a:extLst>
          </p:cNvPr>
          <p:cNvSpPr/>
          <p:nvPr/>
        </p:nvSpPr>
        <p:spPr>
          <a:xfrm>
            <a:off x="9112720" y="1246023"/>
            <a:ext cx="2956631" cy="1667609"/>
          </a:xfrm>
          <a:prstGeom prst="roundRect">
            <a:avLst>
              <a:gd name="adj" fmla="val 116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 name="Title 1">
            <a:extLst>
              <a:ext uri="{FF2B5EF4-FFF2-40B4-BE49-F238E27FC236}">
                <a16:creationId xmlns:a16="http://schemas.microsoft.com/office/drawing/2014/main" id="{740763D1-A7ED-4F41-A920-9F423BAC04D2}"/>
              </a:ext>
            </a:extLst>
          </p:cNvPr>
          <p:cNvSpPr>
            <a:spLocks noGrp="1"/>
          </p:cNvSpPr>
          <p:nvPr>
            <p:ph type="title"/>
          </p:nvPr>
        </p:nvSpPr>
        <p:spPr/>
        <p:txBody>
          <a:bodyPr/>
          <a:lstStyle/>
          <a:p>
            <a:r>
              <a:rPr kumimoji="1" lang="ja-JP" altLang="en-US" dirty="0"/>
              <a:t>画像データを使った機械学習の</a:t>
            </a:r>
            <a:r>
              <a:rPr lang="ja-JP" altLang="en-US" dirty="0"/>
              <a:t>代表的な</a:t>
            </a:r>
            <a:r>
              <a:rPr kumimoji="1" lang="ja-JP" altLang="en-US" dirty="0"/>
              <a:t>手法</a:t>
            </a:r>
            <a:r>
              <a:rPr lang="ja-JP" altLang="en-US" dirty="0"/>
              <a:t>と</a:t>
            </a:r>
            <a:r>
              <a:rPr kumimoji="1" lang="ja-JP" altLang="en-US" dirty="0"/>
              <a:t>ユースケース</a:t>
            </a:r>
          </a:p>
        </p:txBody>
      </p:sp>
      <p:sp>
        <p:nvSpPr>
          <p:cNvPr id="3" name="Date Placeholder 2">
            <a:extLst>
              <a:ext uri="{FF2B5EF4-FFF2-40B4-BE49-F238E27FC236}">
                <a16:creationId xmlns:a16="http://schemas.microsoft.com/office/drawing/2014/main" id="{CAF7F22B-8E7E-4FBA-AD9E-DE6DC837BBD2}"/>
              </a:ext>
            </a:extLst>
          </p:cNvPr>
          <p:cNvSpPr>
            <a:spLocks noGrp="1"/>
          </p:cNvSpPr>
          <p:nvPr>
            <p:ph type="dt" sz="half" idx="10"/>
          </p:nvPr>
        </p:nvSpPr>
        <p:spPr/>
        <p:txBody>
          <a:bodyPr/>
          <a:lstStyle/>
          <a:p>
            <a:fld id="{E5EC4CD4-BEBA-4C46-A206-EFE463E4FF42}" type="datetime1">
              <a:rPr lang="ja-JP" altLang="en-US" smtClean="0"/>
              <a:t>2023/8/29</a:t>
            </a:fld>
            <a:endParaRPr lang="en-US" dirty="0"/>
          </a:p>
        </p:txBody>
      </p:sp>
      <p:sp>
        <p:nvSpPr>
          <p:cNvPr id="4" name="Footer Placeholder 3">
            <a:extLst>
              <a:ext uri="{FF2B5EF4-FFF2-40B4-BE49-F238E27FC236}">
                <a16:creationId xmlns:a16="http://schemas.microsoft.com/office/drawing/2014/main" id="{9B638DFD-E8D7-4F96-A274-770211AB3679}"/>
              </a:ext>
            </a:extLst>
          </p:cNvPr>
          <p:cNvSpPr>
            <a:spLocks noGrp="1"/>
          </p:cNvSpPr>
          <p:nvPr>
            <p:ph type="ftr" sz="quarter" idx="11"/>
          </p:nvPr>
        </p:nvSpPr>
        <p:spPr/>
        <p:txBody>
          <a:bodyPr/>
          <a:lstStyle/>
          <a:p>
            <a:r>
              <a:rPr lang="en-US" dirty="0"/>
              <a:t>Copyright © 2023, Oracle and/or its affiliates </a:t>
            </a:r>
          </a:p>
        </p:txBody>
      </p:sp>
      <p:sp>
        <p:nvSpPr>
          <p:cNvPr id="5" name="Slide Number Placeholder 4">
            <a:extLst>
              <a:ext uri="{FF2B5EF4-FFF2-40B4-BE49-F238E27FC236}">
                <a16:creationId xmlns:a16="http://schemas.microsoft.com/office/drawing/2014/main" id="{FFEF470D-30DE-4B74-B823-3EF587C90472}"/>
              </a:ext>
            </a:extLst>
          </p:cNvPr>
          <p:cNvSpPr>
            <a:spLocks noGrp="1"/>
          </p:cNvSpPr>
          <p:nvPr>
            <p:ph type="sldNum" sz="quarter" idx="12"/>
          </p:nvPr>
        </p:nvSpPr>
        <p:spPr/>
        <p:txBody>
          <a:bodyPr/>
          <a:lstStyle/>
          <a:p>
            <a:fld id="{345D60D9-5372-5F40-9443-0F9AE5BDC3C8}" type="slidenum">
              <a:rPr lang="en-US" smtClean="0"/>
              <a:pPr/>
              <a:t>5</a:t>
            </a:fld>
            <a:endParaRPr lang="en-US" dirty="0"/>
          </a:p>
        </p:txBody>
      </p:sp>
      <p:sp>
        <p:nvSpPr>
          <p:cNvPr id="6" name="TextBox 5">
            <a:extLst>
              <a:ext uri="{FF2B5EF4-FFF2-40B4-BE49-F238E27FC236}">
                <a16:creationId xmlns:a16="http://schemas.microsoft.com/office/drawing/2014/main" id="{2155EE60-076E-43A3-BE43-5ABE73F9AC7F}"/>
              </a:ext>
            </a:extLst>
          </p:cNvPr>
          <p:cNvSpPr txBox="1"/>
          <p:nvPr/>
        </p:nvSpPr>
        <p:spPr>
          <a:xfrm>
            <a:off x="999922" y="1324767"/>
            <a:ext cx="1210086" cy="307777"/>
          </a:xfrm>
          <a:prstGeom prst="rect">
            <a:avLst/>
          </a:prstGeom>
          <a:noFill/>
        </p:spPr>
        <p:txBody>
          <a:bodyPr wrap="square" rtlCol="0">
            <a:spAutoFit/>
          </a:bodyPr>
          <a:lstStyle/>
          <a:p>
            <a:pPr algn="ctr"/>
            <a:r>
              <a:rPr kumimoji="1" lang="ja-JP" altLang="en-US" sz="1400" b="1" u="sng" dirty="0"/>
              <a:t>イメージ分類</a:t>
            </a:r>
            <a:endParaRPr kumimoji="1" lang="en-US" altLang="ja-JP" sz="1400" b="1" u="sng" dirty="0"/>
          </a:p>
        </p:txBody>
      </p:sp>
      <p:sp>
        <p:nvSpPr>
          <p:cNvPr id="7" name="TextBox 6">
            <a:extLst>
              <a:ext uri="{FF2B5EF4-FFF2-40B4-BE49-F238E27FC236}">
                <a16:creationId xmlns:a16="http://schemas.microsoft.com/office/drawing/2014/main" id="{A48C5F91-461F-4B65-A781-036F1205DE08}"/>
              </a:ext>
            </a:extLst>
          </p:cNvPr>
          <p:cNvSpPr txBox="1"/>
          <p:nvPr/>
        </p:nvSpPr>
        <p:spPr>
          <a:xfrm>
            <a:off x="4094643" y="1324767"/>
            <a:ext cx="910628" cy="307777"/>
          </a:xfrm>
          <a:prstGeom prst="rect">
            <a:avLst/>
          </a:prstGeom>
          <a:noFill/>
        </p:spPr>
        <p:txBody>
          <a:bodyPr wrap="square" rtlCol="0">
            <a:spAutoFit/>
          </a:bodyPr>
          <a:lstStyle/>
          <a:p>
            <a:pPr algn="ctr"/>
            <a:r>
              <a:rPr kumimoji="1" lang="ja-JP" altLang="en-US" sz="1400" b="1" u="sng" dirty="0"/>
              <a:t>物体検出</a:t>
            </a:r>
            <a:endParaRPr kumimoji="1" lang="en-US" altLang="ja-JP" sz="1400" b="1" u="sng" dirty="0"/>
          </a:p>
        </p:txBody>
      </p:sp>
      <p:sp>
        <p:nvSpPr>
          <p:cNvPr id="8" name="TextBox 7">
            <a:extLst>
              <a:ext uri="{FF2B5EF4-FFF2-40B4-BE49-F238E27FC236}">
                <a16:creationId xmlns:a16="http://schemas.microsoft.com/office/drawing/2014/main" id="{ADB0BA28-F30A-4708-9B2D-0B077CA13B70}"/>
              </a:ext>
            </a:extLst>
          </p:cNvPr>
          <p:cNvSpPr txBox="1"/>
          <p:nvPr/>
        </p:nvSpPr>
        <p:spPr>
          <a:xfrm>
            <a:off x="1775259" y="3084290"/>
            <a:ext cx="2488732" cy="307777"/>
          </a:xfrm>
          <a:prstGeom prst="rect">
            <a:avLst/>
          </a:prstGeom>
          <a:noFill/>
        </p:spPr>
        <p:txBody>
          <a:bodyPr wrap="square" rtlCol="0">
            <a:spAutoFit/>
          </a:bodyPr>
          <a:lstStyle/>
          <a:p>
            <a:r>
              <a:rPr kumimoji="1" lang="ja-JP" altLang="en-US" sz="1400" b="1" u="sng" dirty="0"/>
              <a:t>セマンティックセグメンテーション</a:t>
            </a:r>
            <a:endParaRPr kumimoji="1" lang="en-US" altLang="ja-JP" sz="1400" b="1" u="sng" dirty="0"/>
          </a:p>
        </p:txBody>
      </p:sp>
      <p:sp>
        <p:nvSpPr>
          <p:cNvPr id="12" name="TextBox 11">
            <a:extLst>
              <a:ext uri="{FF2B5EF4-FFF2-40B4-BE49-F238E27FC236}">
                <a16:creationId xmlns:a16="http://schemas.microsoft.com/office/drawing/2014/main" id="{5F701445-DBBA-4F8C-A931-1A4027538401}"/>
              </a:ext>
            </a:extLst>
          </p:cNvPr>
          <p:cNvSpPr txBox="1"/>
          <p:nvPr/>
        </p:nvSpPr>
        <p:spPr>
          <a:xfrm>
            <a:off x="5515274" y="3084290"/>
            <a:ext cx="992359" cy="307777"/>
          </a:xfrm>
          <a:prstGeom prst="rect">
            <a:avLst/>
          </a:prstGeom>
          <a:noFill/>
        </p:spPr>
        <p:txBody>
          <a:bodyPr wrap="square">
            <a:spAutoFit/>
          </a:bodyPr>
          <a:lstStyle/>
          <a:p>
            <a:r>
              <a:rPr kumimoji="1" lang="ja-JP" altLang="en-US" sz="1400" b="1" u="sng" dirty="0"/>
              <a:t>空間認識</a:t>
            </a:r>
            <a:endParaRPr lang="ja-JP" altLang="en-US" sz="1400" b="1" u="sng" dirty="0"/>
          </a:p>
        </p:txBody>
      </p:sp>
      <p:sp>
        <p:nvSpPr>
          <p:cNvPr id="14" name="TextBox 13">
            <a:extLst>
              <a:ext uri="{FF2B5EF4-FFF2-40B4-BE49-F238E27FC236}">
                <a16:creationId xmlns:a16="http://schemas.microsoft.com/office/drawing/2014/main" id="{3C65796B-E443-4CC4-82A1-39898502647C}"/>
              </a:ext>
            </a:extLst>
          </p:cNvPr>
          <p:cNvSpPr txBox="1"/>
          <p:nvPr/>
        </p:nvSpPr>
        <p:spPr>
          <a:xfrm>
            <a:off x="8580346" y="3084290"/>
            <a:ext cx="1057648" cy="307777"/>
          </a:xfrm>
          <a:prstGeom prst="rect">
            <a:avLst/>
          </a:prstGeom>
          <a:noFill/>
        </p:spPr>
        <p:txBody>
          <a:bodyPr wrap="square">
            <a:spAutoFit/>
          </a:bodyPr>
          <a:lstStyle/>
          <a:p>
            <a:r>
              <a:rPr kumimoji="1" lang="ja-JP" altLang="en-US" sz="1400" b="1" u="sng" dirty="0"/>
              <a:t>画像生成</a:t>
            </a:r>
            <a:endParaRPr lang="ja-JP" altLang="en-US" sz="1400" b="1" u="sng" dirty="0"/>
          </a:p>
        </p:txBody>
      </p:sp>
      <p:sp>
        <p:nvSpPr>
          <p:cNvPr id="13" name="TextBox 12">
            <a:extLst>
              <a:ext uri="{FF2B5EF4-FFF2-40B4-BE49-F238E27FC236}">
                <a16:creationId xmlns:a16="http://schemas.microsoft.com/office/drawing/2014/main" id="{1DBFD3F9-EA3C-42B3-A0EF-FFAC77D5E335}"/>
              </a:ext>
            </a:extLst>
          </p:cNvPr>
          <p:cNvSpPr txBox="1"/>
          <p:nvPr/>
        </p:nvSpPr>
        <p:spPr>
          <a:xfrm>
            <a:off x="9664725" y="1324767"/>
            <a:ext cx="1840694" cy="307777"/>
          </a:xfrm>
          <a:prstGeom prst="rect">
            <a:avLst/>
          </a:prstGeom>
          <a:noFill/>
        </p:spPr>
        <p:txBody>
          <a:bodyPr wrap="square" rtlCol="0">
            <a:spAutoFit/>
          </a:bodyPr>
          <a:lstStyle/>
          <a:p>
            <a:pPr algn="ctr"/>
            <a:r>
              <a:rPr kumimoji="1" lang="zh-TW" altLang="en-US" sz="1400" b="1" u="sng" dirty="0"/>
              <a:t>光学文字認識</a:t>
            </a:r>
            <a:r>
              <a:rPr kumimoji="1" lang="en-US" altLang="ja-JP" sz="1400" b="1" u="sng" dirty="0"/>
              <a:t>(OCR)</a:t>
            </a:r>
          </a:p>
        </p:txBody>
      </p:sp>
      <p:sp>
        <p:nvSpPr>
          <p:cNvPr id="227" name="TextBox 226">
            <a:extLst>
              <a:ext uri="{FF2B5EF4-FFF2-40B4-BE49-F238E27FC236}">
                <a16:creationId xmlns:a16="http://schemas.microsoft.com/office/drawing/2014/main" id="{360FD834-16EF-4EB9-8D15-A981ADF13B22}"/>
              </a:ext>
            </a:extLst>
          </p:cNvPr>
          <p:cNvSpPr txBox="1"/>
          <p:nvPr/>
        </p:nvSpPr>
        <p:spPr>
          <a:xfrm>
            <a:off x="7136424" y="1324767"/>
            <a:ext cx="844585" cy="307777"/>
          </a:xfrm>
          <a:prstGeom prst="rect">
            <a:avLst/>
          </a:prstGeom>
          <a:noFill/>
        </p:spPr>
        <p:txBody>
          <a:bodyPr wrap="square" rtlCol="0">
            <a:spAutoFit/>
          </a:bodyPr>
          <a:lstStyle/>
          <a:p>
            <a:pPr algn="ctr"/>
            <a:r>
              <a:rPr kumimoji="1" lang="ja-JP" altLang="en-US" sz="1400" b="1" u="sng" dirty="0"/>
              <a:t>顔認識</a:t>
            </a:r>
            <a:endParaRPr kumimoji="1" lang="en-US" altLang="ja-JP" sz="1400" b="1" u="sng" dirty="0"/>
          </a:p>
        </p:txBody>
      </p:sp>
      <p:grpSp>
        <p:nvGrpSpPr>
          <p:cNvPr id="242" name="Group 241">
            <a:extLst>
              <a:ext uri="{FF2B5EF4-FFF2-40B4-BE49-F238E27FC236}">
                <a16:creationId xmlns:a16="http://schemas.microsoft.com/office/drawing/2014/main" id="{54B316CF-3C92-4109-BD80-ABD797403731}"/>
              </a:ext>
            </a:extLst>
          </p:cNvPr>
          <p:cNvGrpSpPr/>
          <p:nvPr/>
        </p:nvGrpSpPr>
        <p:grpSpPr>
          <a:xfrm>
            <a:off x="631005" y="2320208"/>
            <a:ext cx="1937335" cy="545042"/>
            <a:chOff x="525127" y="1818000"/>
            <a:chExt cx="1937335" cy="545042"/>
          </a:xfrm>
        </p:grpSpPr>
        <p:sp>
          <p:nvSpPr>
            <p:cNvPr id="32" name="四角形: 角を丸くする 7">
              <a:extLst>
                <a:ext uri="{FF2B5EF4-FFF2-40B4-BE49-F238E27FC236}">
                  <a16:creationId xmlns:a16="http://schemas.microsoft.com/office/drawing/2014/main" id="{7FDDF3A1-786A-4C2B-AE52-05168E252F00}"/>
                </a:ext>
              </a:extLst>
            </p:cNvPr>
            <p:cNvSpPr/>
            <p:nvPr/>
          </p:nvSpPr>
          <p:spPr>
            <a:xfrm>
              <a:off x="2037503" y="2035504"/>
              <a:ext cx="424959" cy="14739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ネコ</a:t>
              </a:r>
            </a:p>
          </p:txBody>
        </p:sp>
        <p:grpSp>
          <p:nvGrpSpPr>
            <p:cNvPr id="37" name="グループ化 12">
              <a:extLst>
                <a:ext uri="{FF2B5EF4-FFF2-40B4-BE49-F238E27FC236}">
                  <a16:creationId xmlns:a16="http://schemas.microsoft.com/office/drawing/2014/main" id="{1C5FD1EC-20A1-44D4-9692-3540FD1DDA2C}"/>
                </a:ext>
              </a:extLst>
            </p:cNvPr>
            <p:cNvGrpSpPr/>
            <p:nvPr/>
          </p:nvGrpSpPr>
          <p:grpSpPr>
            <a:xfrm>
              <a:off x="525127" y="1818000"/>
              <a:ext cx="683082" cy="545042"/>
              <a:chOff x="862499" y="4867022"/>
              <a:chExt cx="634564" cy="543856"/>
            </a:xfrm>
          </p:grpSpPr>
          <p:pic>
            <p:nvPicPr>
              <p:cNvPr id="38" name="グラフィックス 13" descr="子猫 枠線">
                <a:extLst>
                  <a:ext uri="{FF2B5EF4-FFF2-40B4-BE49-F238E27FC236}">
                    <a16:creationId xmlns:a16="http://schemas.microsoft.com/office/drawing/2014/main" id="{B9E64CDE-528E-4AC0-B74C-F1A6CE37C6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352" y="4873504"/>
                <a:ext cx="537374" cy="537374"/>
              </a:xfrm>
              <a:prstGeom prst="rect">
                <a:avLst/>
              </a:prstGeom>
            </p:spPr>
          </p:pic>
          <p:sp>
            <p:nvSpPr>
              <p:cNvPr id="39" name="正方形/長方形 14">
                <a:extLst>
                  <a:ext uri="{FF2B5EF4-FFF2-40B4-BE49-F238E27FC236}">
                    <a16:creationId xmlns:a16="http://schemas.microsoft.com/office/drawing/2014/main" id="{99475DBB-05FA-440E-8FE8-07218E30D8E9}"/>
                  </a:ext>
                </a:extLst>
              </p:cNvPr>
              <p:cNvSpPr/>
              <p:nvPr/>
            </p:nvSpPr>
            <p:spPr>
              <a:xfrm>
                <a:off x="862499" y="4867022"/>
                <a:ext cx="634564" cy="51164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11" name="Group 10">
              <a:extLst>
                <a:ext uri="{FF2B5EF4-FFF2-40B4-BE49-F238E27FC236}">
                  <a16:creationId xmlns:a16="http://schemas.microsoft.com/office/drawing/2014/main" id="{242FC579-9D88-4475-8F2F-5E934D7E7002}"/>
                </a:ext>
              </a:extLst>
            </p:cNvPr>
            <p:cNvGrpSpPr/>
            <p:nvPr/>
          </p:nvGrpSpPr>
          <p:grpSpPr>
            <a:xfrm>
              <a:off x="1277744" y="1885792"/>
              <a:ext cx="661216" cy="409806"/>
              <a:chOff x="4389652" y="1613743"/>
              <a:chExt cx="661216" cy="409806"/>
            </a:xfrm>
          </p:grpSpPr>
          <p:pic>
            <p:nvPicPr>
              <p:cNvPr id="17" name="Graphic 16" descr="Right And Left Brain outline">
                <a:extLst>
                  <a:ext uri="{FF2B5EF4-FFF2-40B4-BE49-F238E27FC236}">
                    <a16:creationId xmlns:a16="http://schemas.microsoft.com/office/drawing/2014/main" id="{9A88C61F-C476-4FCD-8904-D045BA96A3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9" name="Arrow: Right 8">
                <a:extLst>
                  <a:ext uri="{FF2B5EF4-FFF2-40B4-BE49-F238E27FC236}">
                    <a16:creationId xmlns:a16="http://schemas.microsoft.com/office/drawing/2014/main" id="{C967E38A-7607-4FB5-9D1F-9BF2E1BADFA8}"/>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1" name="Arrow: Right 130">
                <a:extLst>
                  <a:ext uri="{FF2B5EF4-FFF2-40B4-BE49-F238E27FC236}">
                    <a16:creationId xmlns:a16="http://schemas.microsoft.com/office/drawing/2014/main" id="{7A0A3239-2BE2-4C10-8D84-2E6B557E76E8}"/>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grpSp>
        <p:nvGrpSpPr>
          <p:cNvPr id="10" name="Group 9">
            <a:extLst>
              <a:ext uri="{FF2B5EF4-FFF2-40B4-BE49-F238E27FC236}">
                <a16:creationId xmlns:a16="http://schemas.microsoft.com/office/drawing/2014/main" id="{E8BD75CC-DCAD-4E40-B1EE-B68F3D461864}"/>
              </a:ext>
            </a:extLst>
          </p:cNvPr>
          <p:cNvGrpSpPr/>
          <p:nvPr/>
        </p:nvGrpSpPr>
        <p:grpSpPr>
          <a:xfrm>
            <a:off x="3498582" y="2309176"/>
            <a:ext cx="2200366" cy="567106"/>
            <a:chOff x="2969472" y="2531015"/>
            <a:chExt cx="2200366" cy="567106"/>
          </a:xfrm>
        </p:grpSpPr>
        <p:grpSp>
          <p:nvGrpSpPr>
            <p:cNvPr id="19" name="グループ化 20">
              <a:extLst>
                <a:ext uri="{FF2B5EF4-FFF2-40B4-BE49-F238E27FC236}">
                  <a16:creationId xmlns:a16="http://schemas.microsoft.com/office/drawing/2014/main" id="{3A6E2B2F-DCCD-40DD-808A-85132B04B8FF}"/>
                </a:ext>
              </a:extLst>
            </p:cNvPr>
            <p:cNvGrpSpPr/>
            <p:nvPr/>
          </p:nvGrpSpPr>
          <p:grpSpPr>
            <a:xfrm>
              <a:off x="4467684" y="2531015"/>
              <a:ext cx="702154" cy="567106"/>
              <a:chOff x="128474" y="5466676"/>
              <a:chExt cx="1242263" cy="1039120"/>
            </a:xfrm>
          </p:grpSpPr>
          <p:pic>
            <p:nvPicPr>
              <p:cNvPr id="21" name="グラフィックス 22" descr="森林の光景 枠線">
                <a:extLst>
                  <a:ext uri="{FF2B5EF4-FFF2-40B4-BE49-F238E27FC236}">
                    <a16:creationId xmlns:a16="http://schemas.microsoft.com/office/drawing/2014/main" id="{1C7B9FA4-BDC1-453A-83D4-4748A68680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373" y="5478753"/>
                <a:ext cx="1155073" cy="791935"/>
              </a:xfrm>
              <a:prstGeom prst="rect">
                <a:avLst/>
              </a:prstGeom>
            </p:spPr>
          </p:pic>
          <p:pic>
            <p:nvPicPr>
              <p:cNvPr id="22" name="グラフィックス 23" descr="トラ 単色塗りつぶし">
                <a:extLst>
                  <a:ext uri="{FF2B5EF4-FFF2-40B4-BE49-F238E27FC236}">
                    <a16:creationId xmlns:a16="http://schemas.microsoft.com/office/drawing/2014/main" id="{6044583D-DD59-41B4-A18C-DDF775294E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482" y="5994156"/>
                <a:ext cx="511640" cy="511640"/>
              </a:xfrm>
              <a:prstGeom prst="rect">
                <a:avLst/>
              </a:prstGeom>
            </p:spPr>
          </p:pic>
          <p:pic>
            <p:nvPicPr>
              <p:cNvPr id="23" name="グラフィックス 24" descr="男性 単色塗りつぶし">
                <a:extLst>
                  <a:ext uri="{FF2B5EF4-FFF2-40B4-BE49-F238E27FC236}">
                    <a16:creationId xmlns:a16="http://schemas.microsoft.com/office/drawing/2014/main" id="{A77321C9-2EB5-4B96-9ECF-0317F6DD0A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2847" y="5932947"/>
                <a:ext cx="437832" cy="437832"/>
              </a:xfrm>
              <a:prstGeom prst="rect">
                <a:avLst/>
              </a:prstGeom>
            </p:spPr>
          </p:pic>
          <p:grpSp>
            <p:nvGrpSpPr>
              <p:cNvPr id="24" name="グループ化 25">
                <a:extLst>
                  <a:ext uri="{FF2B5EF4-FFF2-40B4-BE49-F238E27FC236}">
                    <a16:creationId xmlns:a16="http://schemas.microsoft.com/office/drawing/2014/main" id="{74A57D84-2DE4-450C-A160-07F4660C4C5E}"/>
                  </a:ext>
                </a:extLst>
              </p:cNvPr>
              <p:cNvGrpSpPr/>
              <p:nvPr/>
            </p:nvGrpSpPr>
            <p:grpSpPr>
              <a:xfrm>
                <a:off x="611287" y="6072631"/>
                <a:ext cx="610188" cy="365125"/>
                <a:chOff x="76662" y="5010303"/>
                <a:chExt cx="635870" cy="454987"/>
              </a:xfrm>
            </p:grpSpPr>
            <p:sp>
              <p:nvSpPr>
                <p:cNvPr id="26" name="正方形/長方形 27">
                  <a:extLst>
                    <a:ext uri="{FF2B5EF4-FFF2-40B4-BE49-F238E27FC236}">
                      <a16:creationId xmlns:a16="http://schemas.microsoft.com/office/drawing/2014/main" id="{27B3A846-8E1A-4B84-BC61-97679EC2EAC7}"/>
                    </a:ext>
                  </a:extLst>
                </p:cNvPr>
                <p:cNvSpPr/>
                <p:nvPr/>
              </p:nvSpPr>
              <p:spPr>
                <a:xfrm>
                  <a:off x="125086" y="5046871"/>
                  <a:ext cx="540570" cy="376005"/>
                </a:xfrm>
                <a:prstGeom prst="rect">
                  <a:avLst/>
                </a:prstGeom>
                <a:noFill/>
                <a:ln w="19050">
                  <a:solidFill>
                    <a:schemeClr val="accent5"/>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7" name="楕円 28">
                  <a:extLst>
                    <a:ext uri="{FF2B5EF4-FFF2-40B4-BE49-F238E27FC236}">
                      <a16:creationId xmlns:a16="http://schemas.microsoft.com/office/drawing/2014/main" id="{1C8DE89A-7A07-4769-8802-C7AF59075004}"/>
                    </a:ext>
                  </a:extLst>
                </p:cNvPr>
                <p:cNvSpPr/>
                <p:nvPr/>
              </p:nvSpPr>
              <p:spPr>
                <a:xfrm>
                  <a:off x="84750" y="5010303"/>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8" name="楕円 29">
                  <a:extLst>
                    <a:ext uri="{FF2B5EF4-FFF2-40B4-BE49-F238E27FC236}">
                      <a16:creationId xmlns:a16="http://schemas.microsoft.com/office/drawing/2014/main" id="{26A966E1-46F5-43AB-AF4A-FDF39BC5F98D}"/>
                    </a:ext>
                  </a:extLst>
                </p:cNvPr>
                <p:cNvSpPr/>
                <p:nvPr/>
              </p:nvSpPr>
              <p:spPr>
                <a:xfrm>
                  <a:off x="629635" y="5011370"/>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9" name="楕円 30">
                  <a:extLst>
                    <a:ext uri="{FF2B5EF4-FFF2-40B4-BE49-F238E27FC236}">
                      <a16:creationId xmlns:a16="http://schemas.microsoft.com/office/drawing/2014/main" id="{805AD47D-34A8-41E9-92A7-1AC209B6278D}"/>
                    </a:ext>
                  </a:extLst>
                </p:cNvPr>
                <p:cNvSpPr/>
                <p:nvPr/>
              </p:nvSpPr>
              <p:spPr>
                <a:xfrm>
                  <a:off x="624227" y="5360078"/>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0" name="楕円 31">
                  <a:extLst>
                    <a:ext uri="{FF2B5EF4-FFF2-40B4-BE49-F238E27FC236}">
                      <a16:creationId xmlns:a16="http://schemas.microsoft.com/office/drawing/2014/main" id="{83BA2C79-A6F7-445F-9126-BFBF8FBEAE56}"/>
                    </a:ext>
                  </a:extLst>
                </p:cNvPr>
                <p:cNvSpPr/>
                <p:nvPr/>
              </p:nvSpPr>
              <p:spPr>
                <a:xfrm>
                  <a:off x="76662" y="5373565"/>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sp>
            <p:nvSpPr>
              <p:cNvPr id="25" name="正方形/長方形 26">
                <a:extLst>
                  <a:ext uri="{FF2B5EF4-FFF2-40B4-BE49-F238E27FC236}">
                    <a16:creationId xmlns:a16="http://schemas.microsoft.com/office/drawing/2014/main" id="{C896037B-8161-44F1-8D28-49C6252F6928}"/>
                  </a:ext>
                </a:extLst>
              </p:cNvPr>
              <p:cNvSpPr/>
              <p:nvPr/>
            </p:nvSpPr>
            <p:spPr>
              <a:xfrm>
                <a:off x="128474" y="5466676"/>
                <a:ext cx="1242263" cy="103912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165" name="Group 164">
              <a:extLst>
                <a:ext uri="{FF2B5EF4-FFF2-40B4-BE49-F238E27FC236}">
                  <a16:creationId xmlns:a16="http://schemas.microsoft.com/office/drawing/2014/main" id="{325C0550-2BAB-4D5D-8EC9-D41AD1FC8844}"/>
                </a:ext>
              </a:extLst>
            </p:cNvPr>
            <p:cNvGrpSpPr/>
            <p:nvPr/>
          </p:nvGrpSpPr>
          <p:grpSpPr>
            <a:xfrm>
              <a:off x="3747070" y="2595658"/>
              <a:ext cx="661216" cy="409806"/>
              <a:chOff x="4389652" y="1613743"/>
              <a:chExt cx="661216" cy="409806"/>
            </a:xfrm>
          </p:grpSpPr>
          <p:pic>
            <p:nvPicPr>
              <p:cNvPr id="166" name="Graphic 165" descr="Right And Left Brain outline">
                <a:extLst>
                  <a:ext uri="{FF2B5EF4-FFF2-40B4-BE49-F238E27FC236}">
                    <a16:creationId xmlns:a16="http://schemas.microsoft.com/office/drawing/2014/main" id="{95C26F99-FA3D-4630-9988-FD2B0599E5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167" name="Arrow: Right 166">
                <a:extLst>
                  <a:ext uri="{FF2B5EF4-FFF2-40B4-BE49-F238E27FC236}">
                    <a16:creationId xmlns:a16="http://schemas.microsoft.com/office/drawing/2014/main" id="{7BC74776-5BB9-421E-8260-367FB7553135}"/>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68" name="Arrow: Right 167">
                <a:extLst>
                  <a:ext uri="{FF2B5EF4-FFF2-40B4-BE49-F238E27FC236}">
                    <a16:creationId xmlns:a16="http://schemas.microsoft.com/office/drawing/2014/main" id="{02C4E922-E5D5-4DFE-8C7C-C5F22D299D64}"/>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198" name="Group 197">
              <a:extLst>
                <a:ext uri="{FF2B5EF4-FFF2-40B4-BE49-F238E27FC236}">
                  <a16:creationId xmlns:a16="http://schemas.microsoft.com/office/drawing/2014/main" id="{D33FDE7E-4FB4-4B5F-9E4B-1B63AC2FFB49}"/>
                </a:ext>
              </a:extLst>
            </p:cNvPr>
            <p:cNvGrpSpPr/>
            <p:nvPr/>
          </p:nvGrpSpPr>
          <p:grpSpPr>
            <a:xfrm>
              <a:off x="2969472" y="2531015"/>
              <a:ext cx="683083" cy="545042"/>
              <a:chOff x="3730409" y="4425866"/>
              <a:chExt cx="1011601" cy="847355"/>
            </a:xfrm>
          </p:grpSpPr>
          <p:pic>
            <p:nvPicPr>
              <p:cNvPr id="200" name="グラフィックス 22" descr="森林の光景 枠線">
                <a:extLst>
                  <a:ext uri="{FF2B5EF4-FFF2-40B4-BE49-F238E27FC236}">
                    <a16:creationId xmlns:a16="http://schemas.microsoft.com/office/drawing/2014/main" id="{D6E4BED7-C555-4ABD-BCE2-953F294E26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66157" y="4435714"/>
                <a:ext cx="940600" cy="645787"/>
              </a:xfrm>
              <a:prstGeom prst="rect">
                <a:avLst/>
              </a:prstGeom>
            </p:spPr>
          </p:pic>
          <p:pic>
            <p:nvPicPr>
              <p:cNvPr id="201" name="グラフィックス 23" descr="トラ 単色塗りつぶし">
                <a:extLst>
                  <a:ext uri="{FF2B5EF4-FFF2-40B4-BE49-F238E27FC236}">
                    <a16:creationId xmlns:a16="http://schemas.microsoft.com/office/drawing/2014/main" id="{B310926C-DB2F-4E73-BD24-7DE177CB1E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8520" y="4856002"/>
                <a:ext cx="416639" cy="417219"/>
              </a:xfrm>
              <a:prstGeom prst="rect">
                <a:avLst/>
              </a:prstGeom>
            </p:spPr>
          </p:pic>
          <p:pic>
            <p:nvPicPr>
              <p:cNvPr id="202" name="グラフィックス 24" descr="男性 単色塗りつぶし">
                <a:extLst>
                  <a:ext uri="{FF2B5EF4-FFF2-40B4-BE49-F238E27FC236}">
                    <a16:creationId xmlns:a16="http://schemas.microsoft.com/office/drawing/2014/main" id="{D41B92CB-1BF4-463D-8C6E-25D4E88AC3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58400" y="4806089"/>
                <a:ext cx="356536" cy="357032"/>
              </a:xfrm>
              <a:prstGeom prst="rect">
                <a:avLst/>
              </a:prstGeom>
            </p:spPr>
          </p:pic>
          <p:sp>
            <p:nvSpPr>
              <p:cNvPr id="204" name="正方形/長方形 26">
                <a:extLst>
                  <a:ext uri="{FF2B5EF4-FFF2-40B4-BE49-F238E27FC236}">
                    <a16:creationId xmlns:a16="http://schemas.microsoft.com/office/drawing/2014/main" id="{C65A625E-1CD6-4078-8E81-F25818DF7392}"/>
                  </a:ext>
                </a:extLst>
              </p:cNvPr>
              <p:cNvSpPr/>
              <p:nvPr/>
            </p:nvSpPr>
            <p:spPr>
              <a:xfrm>
                <a:off x="3730409" y="4425866"/>
                <a:ext cx="1011601" cy="847355"/>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grpSp>
        <p:nvGrpSpPr>
          <p:cNvPr id="224" name="Group 223">
            <a:extLst>
              <a:ext uri="{FF2B5EF4-FFF2-40B4-BE49-F238E27FC236}">
                <a16:creationId xmlns:a16="http://schemas.microsoft.com/office/drawing/2014/main" id="{3A4EF97E-AC91-4622-86C8-1DFD9B9097CC}"/>
              </a:ext>
            </a:extLst>
          </p:cNvPr>
          <p:cNvGrpSpPr/>
          <p:nvPr/>
        </p:nvGrpSpPr>
        <p:grpSpPr>
          <a:xfrm>
            <a:off x="6530172" y="2321569"/>
            <a:ext cx="2187125" cy="542321"/>
            <a:chOff x="5522312" y="1351436"/>
            <a:chExt cx="2187125" cy="542321"/>
          </a:xfrm>
        </p:grpSpPr>
        <p:grpSp>
          <p:nvGrpSpPr>
            <p:cNvPr id="31" name="Group 30">
              <a:extLst>
                <a:ext uri="{FF2B5EF4-FFF2-40B4-BE49-F238E27FC236}">
                  <a16:creationId xmlns:a16="http://schemas.microsoft.com/office/drawing/2014/main" id="{079E3C83-69CA-4DE3-8CD5-67084C180071}"/>
                </a:ext>
              </a:extLst>
            </p:cNvPr>
            <p:cNvGrpSpPr/>
            <p:nvPr/>
          </p:nvGrpSpPr>
          <p:grpSpPr>
            <a:xfrm>
              <a:off x="7149015" y="1403702"/>
              <a:ext cx="446648" cy="490055"/>
              <a:chOff x="7902487" y="1516404"/>
              <a:chExt cx="737243" cy="737243"/>
            </a:xfrm>
          </p:grpSpPr>
          <p:pic>
            <p:nvPicPr>
              <p:cNvPr id="230" name="Graphic 229" descr="Male profile outline">
                <a:extLst>
                  <a:ext uri="{FF2B5EF4-FFF2-40B4-BE49-F238E27FC236}">
                    <a16:creationId xmlns:a16="http://schemas.microsoft.com/office/drawing/2014/main" id="{9886B191-2792-40B8-AEF6-4561835250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02487" y="1516404"/>
                <a:ext cx="737243" cy="737243"/>
              </a:xfrm>
              <a:prstGeom prst="rect">
                <a:avLst/>
              </a:prstGeom>
            </p:spPr>
          </p:pic>
          <p:sp>
            <p:nvSpPr>
              <p:cNvPr id="188" name="Rectangle 187">
                <a:extLst>
                  <a:ext uri="{FF2B5EF4-FFF2-40B4-BE49-F238E27FC236}">
                    <a16:creationId xmlns:a16="http://schemas.microsoft.com/office/drawing/2014/main" id="{A665424C-0CB9-44D0-B638-C5E4D325BB69}"/>
                  </a:ext>
                </a:extLst>
              </p:cNvPr>
              <p:cNvSpPr/>
              <p:nvPr/>
            </p:nvSpPr>
            <p:spPr>
              <a:xfrm>
                <a:off x="8060618" y="1535042"/>
                <a:ext cx="427523" cy="400141"/>
              </a:xfrm>
              <a:prstGeom prst="rect">
                <a:avLst/>
              </a:prstGeom>
              <a:noFill/>
              <a:ln w="1905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sp>
          <p:nvSpPr>
            <p:cNvPr id="207" name="正方形/長方形 14">
              <a:extLst>
                <a:ext uri="{FF2B5EF4-FFF2-40B4-BE49-F238E27FC236}">
                  <a16:creationId xmlns:a16="http://schemas.microsoft.com/office/drawing/2014/main" id="{497E8326-33FE-48DC-8D93-E92AA2927FFD}"/>
                </a:ext>
              </a:extLst>
            </p:cNvPr>
            <p:cNvSpPr/>
            <p:nvPr/>
          </p:nvSpPr>
          <p:spPr>
            <a:xfrm>
              <a:off x="5522312" y="1353756"/>
              <a:ext cx="683082" cy="512756"/>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08" name="正方形/長方形 14">
              <a:extLst>
                <a:ext uri="{FF2B5EF4-FFF2-40B4-BE49-F238E27FC236}">
                  <a16:creationId xmlns:a16="http://schemas.microsoft.com/office/drawing/2014/main" id="{34598191-56DA-4B6B-BFAF-08496B72BAAE}"/>
                </a:ext>
              </a:extLst>
            </p:cNvPr>
            <p:cNvSpPr/>
            <p:nvPr/>
          </p:nvSpPr>
          <p:spPr>
            <a:xfrm>
              <a:off x="7026355" y="1351436"/>
              <a:ext cx="683082" cy="512756"/>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nvGrpSpPr>
            <p:cNvPr id="209" name="Group 208">
              <a:extLst>
                <a:ext uri="{FF2B5EF4-FFF2-40B4-BE49-F238E27FC236}">
                  <a16:creationId xmlns:a16="http://schemas.microsoft.com/office/drawing/2014/main" id="{4BAA494F-2DB9-49AF-9A65-31F67F66B671}"/>
                </a:ext>
              </a:extLst>
            </p:cNvPr>
            <p:cNvGrpSpPr/>
            <p:nvPr/>
          </p:nvGrpSpPr>
          <p:grpSpPr>
            <a:xfrm>
              <a:off x="6292193" y="1388856"/>
              <a:ext cx="661216" cy="409806"/>
              <a:chOff x="4389652" y="1613743"/>
              <a:chExt cx="661216" cy="409806"/>
            </a:xfrm>
          </p:grpSpPr>
          <p:pic>
            <p:nvPicPr>
              <p:cNvPr id="210" name="Graphic 209" descr="Right And Left Brain outline">
                <a:extLst>
                  <a:ext uri="{FF2B5EF4-FFF2-40B4-BE49-F238E27FC236}">
                    <a16:creationId xmlns:a16="http://schemas.microsoft.com/office/drawing/2014/main" id="{E2A09E2A-4B26-4780-BAAD-3638AF76EB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212" name="Arrow: Right 211">
                <a:extLst>
                  <a:ext uri="{FF2B5EF4-FFF2-40B4-BE49-F238E27FC236}">
                    <a16:creationId xmlns:a16="http://schemas.microsoft.com/office/drawing/2014/main" id="{09B6C5BE-1543-4705-9930-FFD0DB3BD6CF}"/>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13" name="Arrow: Right 212">
                <a:extLst>
                  <a:ext uri="{FF2B5EF4-FFF2-40B4-BE49-F238E27FC236}">
                    <a16:creationId xmlns:a16="http://schemas.microsoft.com/office/drawing/2014/main" id="{D7F684FC-DC0D-4A93-99D7-A7B23DA242D4}"/>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pic>
          <p:nvPicPr>
            <p:cNvPr id="215" name="Graphic 214" descr="Male profile outline">
              <a:extLst>
                <a:ext uri="{FF2B5EF4-FFF2-40B4-BE49-F238E27FC236}">
                  <a16:creationId xmlns:a16="http://schemas.microsoft.com/office/drawing/2014/main" id="{018A5CB6-FC79-4114-B82B-D6CC31FEF3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57567" y="1388886"/>
              <a:ext cx="446648" cy="490055"/>
            </a:xfrm>
            <a:prstGeom prst="rect">
              <a:avLst/>
            </a:prstGeom>
          </p:spPr>
        </p:pic>
      </p:grpSp>
      <p:grpSp>
        <p:nvGrpSpPr>
          <p:cNvPr id="232" name="Group 231">
            <a:extLst>
              <a:ext uri="{FF2B5EF4-FFF2-40B4-BE49-F238E27FC236}">
                <a16:creationId xmlns:a16="http://schemas.microsoft.com/office/drawing/2014/main" id="{5104289B-CEE3-4DB7-8D58-FD148D9CC194}"/>
              </a:ext>
            </a:extLst>
          </p:cNvPr>
          <p:cNvGrpSpPr/>
          <p:nvPr/>
        </p:nvGrpSpPr>
        <p:grpSpPr>
          <a:xfrm>
            <a:off x="1877989" y="4069333"/>
            <a:ext cx="2197477" cy="563550"/>
            <a:chOff x="3003833" y="4570760"/>
            <a:chExt cx="2197477" cy="563550"/>
          </a:xfrm>
        </p:grpSpPr>
        <p:grpSp>
          <p:nvGrpSpPr>
            <p:cNvPr id="1027" name="Group 1026">
              <a:extLst>
                <a:ext uri="{FF2B5EF4-FFF2-40B4-BE49-F238E27FC236}">
                  <a16:creationId xmlns:a16="http://schemas.microsoft.com/office/drawing/2014/main" id="{13033883-5936-4D28-A081-006453F5F376}"/>
                </a:ext>
              </a:extLst>
            </p:cNvPr>
            <p:cNvGrpSpPr/>
            <p:nvPr/>
          </p:nvGrpSpPr>
          <p:grpSpPr>
            <a:xfrm>
              <a:off x="4462251" y="4589267"/>
              <a:ext cx="739059" cy="545043"/>
              <a:chOff x="5418287" y="4421783"/>
              <a:chExt cx="1013197" cy="863853"/>
            </a:xfrm>
          </p:grpSpPr>
          <p:grpSp>
            <p:nvGrpSpPr>
              <p:cNvPr id="1025" name="Group 1024">
                <a:extLst>
                  <a:ext uri="{FF2B5EF4-FFF2-40B4-BE49-F238E27FC236}">
                    <a16:creationId xmlns:a16="http://schemas.microsoft.com/office/drawing/2014/main" id="{F8C20460-892F-4196-A6A6-0BEAA0C0DDBF}"/>
                  </a:ext>
                </a:extLst>
              </p:cNvPr>
              <p:cNvGrpSpPr/>
              <p:nvPr/>
            </p:nvGrpSpPr>
            <p:grpSpPr>
              <a:xfrm>
                <a:off x="5418287" y="4421783"/>
                <a:ext cx="1013197" cy="847355"/>
                <a:chOff x="7335701" y="4448129"/>
                <a:chExt cx="1013197" cy="847355"/>
              </a:xfrm>
            </p:grpSpPr>
            <p:sp>
              <p:nvSpPr>
                <p:cNvPr id="106" name="正方形/長方形 26">
                  <a:extLst>
                    <a:ext uri="{FF2B5EF4-FFF2-40B4-BE49-F238E27FC236}">
                      <a16:creationId xmlns:a16="http://schemas.microsoft.com/office/drawing/2014/main" id="{63E7C3BD-1818-4386-8AF1-6854AE12E852}"/>
                    </a:ext>
                  </a:extLst>
                </p:cNvPr>
                <p:cNvSpPr/>
                <p:nvPr/>
              </p:nvSpPr>
              <p:spPr>
                <a:xfrm>
                  <a:off x="7337297" y="4448129"/>
                  <a:ext cx="1011601" cy="847355"/>
                </a:xfrm>
                <a:prstGeom prst="rect">
                  <a:avLst/>
                </a:prstGeom>
                <a:noFill/>
                <a:ln>
                  <a:solidFill>
                    <a:schemeClr val="tx2">
                      <a:lumMod val="25000"/>
                      <a:lumOff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07" name="Straight Connector 106">
                  <a:extLst>
                    <a:ext uri="{FF2B5EF4-FFF2-40B4-BE49-F238E27FC236}">
                      <a16:creationId xmlns:a16="http://schemas.microsoft.com/office/drawing/2014/main" id="{1F3842FF-0F99-4324-A62C-D44D4A57045A}"/>
                    </a:ext>
                  </a:extLst>
                </p:cNvPr>
                <p:cNvCxnSpPr>
                  <a:cxnSpLocks/>
                </p:cNvCxnSpPr>
                <p:nvPr/>
              </p:nvCxnSpPr>
              <p:spPr>
                <a:xfrm>
                  <a:off x="7385556"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6547E59-026C-44F0-ADD7-59279653F3A0}"/>
                    </a:ext>
                  </a:extLst>
                </p:cNvPr>
                <p:cNvCxnSpPr>
                  <a:cxnSpLocks/>
                </p:cNvCxnSpPr>
                <p:nvPr/>
              </p:nvCxnSpPr>
              <p:spPr>
                <a:xfrm>
                  <a:off x="7430010"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86B4918-1213-4CDD-A6A2-B9A35DE244BF}"/>
                    </a:ext>
                  </a:extLst>
                </p:cNvPr>
                <p:cNvCxnSpPr>
                  <a:cxnSpLocks/>
                </p:cNvCxnSpPr>
                <p:nvPr/>
              </p:nvCxnSpPr>
              <p:spPr>
                <a:xfrm>
                  <a:off x="7476575"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895A66E-5130-41C4-AA1D-63B9F9847EE8}"/>
                    </a:ext>
                  </a:extLst>
                </p:cNvPr>
                <p:cNvCxnSpPr>
                  <a:cxnSpLocks/>
                </p:cNvCxnSpPr>
                <p:nvPr/>
              </p:nvCxnSpPr>
              <p:spPr>
                <a:xfrm>
                  <a:off x="7523138"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89C5B97-54B9-4290-A308-644E3AAA6D0F}"/>
                    </a:ext>
                  </a:extLst>
                </p:cNvPr>
                <p:cNvCxnSpPr>
                  <a:cxnSpLocks/>
                </p:cNvCxnSpPr>
                <p:nvPr/>
              </p:nvCxnSpPr>
              <p:spPr>
                <a:xfrm>
                  <a:off x="7567592"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FDD80E6-C71F-4F26-B6B9-92A7069067FC}"/>
                    </a:ext>
                  </a:extLst>
                </p:cNvPr>
                <p:cNvCxnSpPr>
                  <a:cxnSpLocks/>
                </p:cNvCxnSpPr>
                <p:nvPr/>
              </p:nvCxnSpPr>
              <p:spPr>
                <a:xfrm>
                  <a:off x="7614157"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5EC3D52-F1C4-488D-AF99-3C9FFD6CCB41}"/>
                    </a:ext>
                  </a:extLst>
                </p:cNvPr>
                <p:cNvCxnSpPr>
                  <a:cxnSpLocks/>
                </p:cNvCxnSpPr>
                <p:nvPr/>
              </p:nvCxnSpPr>
              <p:spPr>
                <a:xfrm>
                  <a:off x="7660723"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0651132-6E66-4C1E-B0AC-0C19A8DECA2B}"/>
                    </a:ext>
                  </a:extLst>
                </p:cNvPr>
                <p:cNvCxnSpPr>
                  <a:cxnSpLocks/>
                </p:cNvCxnSpPr>
                <p:nvPr/>
              </p:nvCxnSpPr>
              <p:spPr>
                <a:xfrm>
                  <a:off x="7705177"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D8C2481-7D37-4418-9B9D-589F367F32D5}"/>
                    </a:ext>
                  </a:extLst>
                </p:cNvPr>
                <p:cNvCxnSpPr>
                  <a:cxnSpLocks/>
                </p:cNvCxnSpPr>
                <p:nvPr/>
              </p:nvCxnSpPr>
              <p:spPr>
                <a:xfrm>
                  <a:off x="7751742"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1A3CB7C-BB3E-4F7C-9818-14BA402900A0}"/>
                    </a:ext>
                  </a:extLst>
                </p:cNvPr>
                <p:cNvCxnSpPr>
                  <a:cxnSpLocks/>
                </p:cNvCxnSpPr>
                <p:nvPr/>
              </p:nvCxnSpPr>
              <p:spPr>
                <a:xfrm>
                  <a:off x="7798305"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64EC59D-7EF5-4DBA-B1D4-13D2C0F7A82C}"/>
                    </a:ext>
                  </a:extLst>
                </p:cNvPr>
                <p:cNvCxnSpPr>
                  <a:cxnSpLocks/>
                </p:cNvCxnSpPr>
                <p:nvPr/>
              </p:nvCxnSpPr>
              <p:spPr>
                <a:xfrm>
                  <a:off x="7842759"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AC1920A-6623-4063-8B1E-1651A9EF2B0E}"/>
                    </a:ext>
                  </a:extLst>
                </p:cNvPr>
                <p:cNvCxnSpPr>
                  <a:cxnSpLocks/>
                </p:cNvCxnSpPr>
                <p:nvPr/>
              </p:nvCxnSpPr>
              <p:spPr>
                <a:xfrm>
                  <a:off x="7889324"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3900370-AAB6-4EEC-871B-D401A62C06F3}"/>
                    </a:ext>
                  </a:extLst>
                </p:cNvPr>
                <p:cNvCxnSpPr>
                  <a:cxnSpLocks/>
                </p:cNvCxnSpPr>
                <p:nvPr/>
              </p:nvCxnSpPr>
              <p:spPr>
                <a:xfrm>
                  <a:off x="7933773"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50A9FAC-FADD-4E48-82B7-B68C8DCC64C3}"/>
                    </a:ext>
                  </a:extLst>
                </p:cNvPr>
                <p:cNvCxnSpPr>
                  <a:cxnSpLocks/>
                </p:cNvCxnSpPr>
                <p:nvPr/>
              </p:nvCxnSpPr>
              <p:spPr>
                <a:xfrm>
                  <a:off x="7978227"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E4291AC-5565-4483-8DF7-E21440DD95A6}"/>
                    </a:ext>
                  </a:extLst>
                </p:cNvPr>
                <p:cNvCxnSpPr>
                  <a:cxnSpLocks/>
                </p:cNvCxnSpPr>
                <p:nvPr/>
              </p:nvCxnSpPr>
              <p:spPr>
                <a:xfrm>
                  <a:off x="8024792"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9648DAA-FDD6-44DA-8868-F01F91F2E352}"/>
                    </a:ext>
                  </a:extLst>
                </p:cNvPr>
                <p:cNvCxnSpPr>
                  <a:cxnSpLocks/>
                </p:cNvCxnSpPr>
                <p:nvPr/>
              </p:nvCxnSpPr>
              <p:spPr>
                <a:xfrm>
                  <a:off x="8071355"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C6D1160-4000-4150-A779-E5EB24AAF72A}"/>
                    </a:ext>
                  </a:extLst>
                </p:cNvPr>
                <p:cNvCxnSpPr>
                  <a:cxnSpLocks/>
                </p:cNvCxnSpPr>
                <p:nvPr/>
              </p:nvCxnSpPr>
              <p:spPr>
                <a:xfrm>
                  <a:off x="8115809"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FEDAA44-E330-4090-ACDD-1AF305763C3A}"/>
                    </a:ext>
                  </a:extLst>
                </p:cNvPr>
                <p:cNvCxnSpPr>
                  <a:cxnSpLocks/>
                </p:cNvCxnSpPr>
                <p:nvPr/>
              </p:nvCxnSpPr>
              <p:spPr>
                <a:xfrm>
                  <a:off x="8162374"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C2B25E2-1FB9-4728-9720-367A95760C5E}"/>
                    </a:ext>
                  </a:extLst>
                </p:cNvPr>
                <p:cNvCxnSpPr>
                  <a:cxnSpLocks/>
                </p:cNvCxnSpPr>
                <p:nvPr/>
              </p:nvCxnSpPr>
              <p:spPr>
                <a:xfrm>
                  <a:off x="8208940"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CF98F70-B15D-4F5B-9F35-6D43A13A1B4C}"/>
                    </a:ext>
                  </a:extLst>
                </p:cNvPr>
                <p:cNvCxnSpPr>
                  <a:cxnSpLocks/>
                </p:cNvCxnSpPr>
                <p:nvPr/>
              </p:nvCxnSpPr>
              <p:spPr>
                <a:xfrm>
                  <a:off x="8253394"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3E7CCC3-8216-4E59-BB72-63714DE96699}"/>
                    </a:ext>
                  </a:extLst>
                </p:cNvPr>
                <p:cNvCxnSpPr>
                  <a:cxnSpLocks/>
                </p:cNvCxnSpPr>
                <p:nvPr/>
              </p:nvCxnSpPr>
              <p:spPr>
                <a:xfrm>
                  <a:off x="8299959"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34" name="正方形/長方形 26">
                  <a:extLst>
                    <a:ext uri="{FF2B5EF4-FFF2-40B4-BE49-F238E27FC236}">
                      <a16:creationId xmlns:a16="http://schemas.microsoft.com/office/drawing/2014/main" id="{A9B81CD3-D9E9-4757-9A51-BD7D18C9BD23}"/>
                    </a:ext>
                  </a:extLst>
                </p:cNvPr>
                <p:cNvSpPr/>
                <p:nvPr/>
              </p:nvSpPr>
              <p:spPr>
                <a:xfrm rot="5400000">
                  <a:off x="7419420" y="4366009"/>
                  <a:ext cx="847352" cy="1011598"/>
                </a:xfrm>
                <a:prstGeom prst="rect">
                  <a:avLst/>
                </a:prstGeom>
                <a:noFill/>
                <a:ln>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36" name="Straight Connector 135">
                  <a:extLst>
                    <a:ext uri="{FF2B5EF4-FFF2-40B4-BE49-F238E27FC236}">
                      <a16:creationId xmlns:a16="http://schemas.microsoft.com/office/drawing/2014/main" id="{151C8554-C77F-4821-9734-E842716FB505}"/>
                    </a:ext>
                  </a:extLst>
                </p:cNvPr>
                <p:cNvCxnSpPr>
                  <a:cxnSpLocks/>
                </p:cNvCxnSpPr>
                <p:nvPr/>
              </p:nvCxnSpPr>
              <p:spPr>
                <a:xfrm rot="5400000">
                  <a:off x="7843096" y="3982127"/>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209E2CB-C5AA-4B2B-9DDD-E798702B431E}"/>
                    </a:ext>
                  </a:extLst>
                </p:cNvPr>
                <p:cNvCxnSpPr>
                  <a:cxnSpLocks/>
                </p:cNvCxnSpPr>
                <p:nvPr/>
              </p:nvCxnSpPr>
              <p:spPr>
                <a:xfrm rot="5400000">
                  <a:off x="7843096" y="4028692"/>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B626A11-F520-4548-921D-C6F77CC8E6F1}"/>
                    </a:ext>
                  </a:extLst>
                </p:cNvPr>
                <p:cNvCxnSpPr>
                  <a:cxnSpLocks/>
                </p:cNvCxnSpPr>
                <p:nvPr/>
              </p:nvCxnSpPr>
              <p:spPr>
                <a:xfrm rot="5400000">
                  <a:off x="7843096" y="4075255"/>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F21F76D-1AB4-41C4-8773-A82EE753A24F}"/>
                    </a:ext>
                  </a:extLst>
                </p:cNvPr>
                <p:cNvCxnSpPr>
                  <a:cxnSpLocks/>
                </p:cNvCxnSpPr>
                <p:nvPr/>
              </p:nvCxnSpPr>
              <p:spPr>
                <a:xfrm rot="5400000">
                  <a:off x="7843096" y="4119709"/>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0F23488-F64E-4A0E-AFA7-C49FA4440CEE}"/>
                    </a:ext>
                  </a:extLst>
                </p:cNvPr>
                <p:cNvCxnSpPr>
                  <a:cxnSpLocks/>
                </p:cNvCxnSpPr>
                <p:nvPr/>
              </p:nvCxnSpPr>
              <p:spPr>
                <a:xfrm rot="5400000">
                  <a:off x="7843096" y="4166274"/>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FCB143F-4262-4E91-AC2B-E4A522B1D8D6}"/>
                    </a:ext>
                  </a:extLst>
                </p:cNvPr>
                <p:cNvCxnSpPr>
                  <a:cxnSpLocks/>
                </p:cNvCxnSpPr>
                <p:nvPr/>
              </p:nvCxnSpPr>
              <p:spPr>
                <a:xfrm rot="5400000">
                  <a:off x="7843096" y="4212840"/>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06BF7B2-8388-4B74-B87B-978C0A9D8C41}"/>
                    </a:ext>
                  </a:extLst>
                </p:cNvPr>
                <p:cNvCxnSpPr>
                  <a:cxnSpLocks/>
                </p:cNvCxnSpPr>
                <p:nvPr/>
              </p:nvCxnSpPr>
              <p:spPr>
                <a:xfrm rot="5400000">
                  <a:off x="7843096" y="4257294"/>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138DF9B-6FF3-45CF-8499-834EF56CE401}"/>
                    </a:ext>
                  </a:extLst>
                </p:cNvPr>
                <p:cNvCxnSpPr>
                  <a:cxnSpLocks/>
                </p:cNvCxnSpPr>
                <p:nvPr/>
              </p:nvCxnSpPr>
              <p:spPr>
                <a:xfrm rot="5400000">
                  <a:off x="7843096" y="4303859"/>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16E56C2-5AC9-4E77-8E4A-170A8DF0770D}"/>
                    </a:ext>
                  </a:extLst>
                </p:cNvPr>
                <p:cNvCxnSpPr>
                  <a:cxnSpLocks/>
                </p:cNvCxnSpPr>
                <p:nvPr/>
              </p:nvCxnSpPr>
              <p:spPr>
                <a:xfrm rot="5400000">
                  <a:off x="7843096" y="4350422"/>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770BFDB-00B0-4B94-8868-9FAEC251AB6A}"/>
                    </a:ext>
                  </a:extLst>
                </p:cNvPr>
                <p:cNvCxnSpPr>
                  <a:cxnSpLocks/>
                </p:cNvCxnSpPr>
                <p:nvPr/>
              </p:nvCxnSpPr>
              <p:spPr>
                <a:xfrm rot="5400000">
                  <a:off x="7843096" y="4394876"/>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BAA8405-323F-4BF1-A65B-EE29ACFC3F6C}"/>
                    </a:ext>
                  </a:extLst>
                </p:cNvPr>
                <p:cNvCxnSpPr>
                  <a:cxnSpLocks/>
                </p:cNvCxnSpPr>
                <p:nvPr/>
              </p:nvCxnSpPr>
              <p:spPr>
                <a:xfrm rot="5400000">
                  <a:off x="7843096" y="4441441"/>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B41E96F-3923-4EC8-912A-11546333EB97}"/>
                    </a:ext>
                  </a:extLst>
                </p:cNvPr>
                <p:cNvCxnSpPr>
                  <a:cxnSpLocks/>
                </p:cNvCxnSpPr>
                <p:nvPr/>
              </p:nvCxnSpPr>
              <p:spPr>
                <a:xfrm rot="5400000">
                  <a:off x="7843096" y="4485890"/>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1A4E7A5-97EC-4E5C-AC83-B9BB24CF49F2}"/>
                    </a:ext>
                  </a:extLst>
                </p:cNvPr>
                <p:cNvCxnSpPr>
                  <a:cxnSpLocks/>
                </p:cNvCxnSpPr>
                <p:nvPr/>
              </p:nvCxnSpPr>
              <p:spPr>
                <a:xfrm rot="5400000">
                  <a:off x="7843096" y="4530344"/>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2C45C39-2F93-4DB6-8DB6-14BF1ADBFDB6}"/>
                    </a:ext>
                  </a:extLst>
                </p:cNvPr>
                <p:cNvCxnSpPr>
                  <a:cxnSpLocks/>
                </p:cNvCxnSpPr>
                <p:nvPr/>
              </p:nvCxnSpPr>
              <p:spPr>
                <a:xfrm rot="5400000">
                  <a:off x="7843096" y="4576909"/>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58F01B3-8B5D-40C6-9589-9A7B5576347F}"/>
                    </a:ext>
                  </a:extLst>
                </p:cNvPr>
                <p:cNvCxnSpPr>
                  <a:cxnSpLocks/>
                </p:cNvCxnSpPr>
                <p:nvPr/>
              </p:nvCxnSpPr>
              <p:spPr>
                <a:xfrm rot="5400000">
                  <a:off x="7843096" y="4623472"/>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E710303-B813-4F80-B926-B803887984BA}"/>
                    </a:ext>
                  </a:extLst>
                </p:cNvPr>
                <p:cNvCxnSpPr>
                  <a:cxnSpLocks/>
                </p:cNvCxnSpPr>
                <p:nvPr/>
              </p:nvCxnSpPr>
              <p:spPr>
                <a:xfrm rot="5400000">
                  <a:off x="7843096" y="4667926"/>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F8232A8-868E-47B6-A811-9E3ACA0C22C7}"/>
                    </a:ext>
                  </a:extLst>
                </p:cNvPr>
                <p:cNvCxnSpPr>
                  <a:cxnSpLocks/>
                </p:cNvCxnSpPr>
                <p:nvPr/>
              </p:nvCxnSpPr>
              <p:spPr>
                <a:xfrm rot="5400000">
                  <a:off x="7843096" y="4714491"/>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8ABC3369-BDFC-4E78-AE35-6AA6EC821849}"/>
                    </a:ext>
                  </a:extLst>
                </p:cNvPr>
                <p:cNvCxnSpPr>
                  <a:cxnSpLocks/>
                </p:cNvCxnSpPr>
                <p:nvPr/>
              </p:nvCxnSpPr>
              <p:spPr>
                <a:xfrm rot="5400000">
                  <a:off x="7841500" y="4752587"/>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grpSp>
          <p:pic>
            <p:nvPicPr>
              <p:cNvPr id="99" name="グラフィックス 22" descr="森林の光景 枠線">
                <a:extLst>
                  <a:ext uri="{FF2B5EF4-FFF2-40B4-BE49-F238E27FC236}">
                    <a16:creationId xmlns:a16="http://schemas.microsoft.com/office/drawing/2014/main" id="{6F301DB4-71E4-4EE5-974C-087AE0D1C3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1490" y="4448129"/>
                <a:ext cx="940600" cy="645787"/>
              </a:xfrm>
              <a:prstGeom prst="rect">
                <a:avLst/>
              </a:prstGeom>
            </p:spPr>
          </p:pic>
          <p:pic>
            <p:nvPicPr>
              <p:cNvPr id="100" name="グラフィックス 23" descr="トラ 単色塗りつぶし">
                <a:extLst>
                  <a:ext uri="{FF2B5EF4-FFF2-40B4-BE49-F238E27FC236}">
                    <a16:creationId xmlns:a16="http://schemas.microsoft.com/office/drawing/2014/main" id="{AA292B0F-C287-4744-B083-752F3B8EB6B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63853" y="4868417"/>
                <a:ext cx="416639" cy="417219"/>
              </a:xfrm>
              <a:prstGeom prst="rect">
                <a:avLst/>
              </a:prstGeom>
            </p:spPr>
          </p:pic>
          <p:pic>
            <p:nvPicPr>
              <p:cNvPr id="101" name="グラフィックス 24" descr="男性 単色塗りつぶし">
                <a:extLst>
                  <a:ext uri="{FF2B5EF4-FFF2-40B4-BE49-F238E27FC236}">
                    <a16:creationId xmlns:a16="http://schemas.microsoft.com/office/drawing/2014/main" id="{4A1AC322-3351-4235-A534-31369BE1C6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3733" y="4818504"/>
                <a:ext cx="356536" cy="357032"/>
              </a:xfrm>
              <a:prstGeom prst="rect">
                <a:avLst/>
              </a:prstGeom>
            </p:spPr>
          </p:pic>
        </p:grpSp>
        <p:grpSp>
          <p:nvGrpSpPr>
            <p:cNvPr id="217" name="Group 216">
              <a:extLst>
                <a:ext uri="{FF2B5EF4-FFF2-40B4-BE49-F238E27FC236}">
                  <a16:creationId xmlns:a16="http://schemas.microsoft.com/office/drawing/2014/main" id="{BD4F66F5-43AE-44DA-8284-80F0C94F25FD}"/>
                </a:ext>
              </a:extLst>
            </p:cNvPr>
            <p:cNvGrpSpPr/>
            <p:nvPr/>
          </p:nvGrpSpPr>
          <p:grpSpPr>
            <a:xfrm>
              <a:off x="3724682" y="4656298"/>
              <a:ext cx="661216" cy="409806"/>
              <a:chOff x="4389652" y="1613743"/>
              <a:chExt cx="661216" cy="409806"/>
            </a:xfrm>
          </p:grpSpPr>
          <p:pic>
            <p:nvPicPr>
              <p:cNvPr id="218" name="Graphic 217" descr="Right And Left Brain outline">
                <a:extLst>
                  <a:ext uri="{FF2B5EF4-FFF2-40B4-BE49-F238E27FC236}">
                    <a16:creationId xmlns:a16="http://schemas.microsoft.com/office/drawing/2014/main" id="{8DF3CA32-CE3B-4971-A356-25E0E126E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219" name="Arrow: Right 218">
                <a:extLst>
                  <a:ext uri="{FF2B5EF4-FFF2-40B4-BE49-F238E27FC236}">
                    <a16:creationId xmlns:a16="http://schemas.microsoft.com/office/drawing/2014/main" id="{90B5435B-6EFF-4F1E-8675-643ABC05BB86}"/>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22" name="Arrow: Right 221">
                <a:extLst>
                  <a:ext uri="{FF2B5EF4-FFF2-40B4-BE49-F238E27FC236}">
                    <a16:creationId xmlns:a16="http://schemas.microsoft.com/office/drawing/2014/main" id="{86558453-B1C7-411F-AA26-641EF88FF33F}"/>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223" name="Group 222">
              <a:extLst>
                <a:ext uri="{FF2B5EF4-FFF2-40B4-BE49-F238E27FC236}">
                  <a16:creationId xmlns:a16="http://schemas.microsoft.com/office/drawing/2014/main" id="{9CDEE2D3-3D8D-4199-A9A3-CC1F76CA3AB5}"/>
                </a:ext>
              </a:extLst>
            </p:cNvPr>
            <p:cNvGrpSpPr/>
            <p:nvPr/>
          </p:nvGrpSpPr>
          <p:grpSpPr>
            <a:xfrm>
              <a:off x="3003833" y="4570760"/>
              <a:ext cx="683083" cy="545042"/>
              <a:chOff x="3730409" y="4425866"/>
              <a:chExt cx="1011601" cy="847355"/>
            </a:xfrm>
          </p:grpSpPr>
          <p:pic>
            <p:nvPicPr>
              <p:cNvPr id="226" name="グラフィックス 22" descr="森林の光景 枠線">
                <a:extLst>
                  <a:ext uri="{FF2B5EF4-FFF2-40B4-BE49-F238E27FC236}">
                    <a16:creationId xmlns:a16="http://schemas.microsoft.com/office/drawing/2014/main" id="{06F8BF72-8628-40BB-9B55-30BD1D4C32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66157" y="4435714"/>
                <a:ext cx="940600" cy="645787"/>
              </a:xfrm>
              <a:prstGeom prst="rect">
                <a:avLst/>
              </a:prstGeom>
            </p:spPr>
          </p:pic>
          <p:pic>
            <p:nvPicPr>
              <p:cNvPr id="228" name="グラフィックス 23" descr="トラ 単色塗りつぶし">
                <a:extLst>
                  <a:ext uri="{FF2B5EF4-FFF2-40B4-BE49-F238E27FC236}">
                    <a16:creationId xmlns:a16="http://schemas.microsoft.com/office/drawing/2014/main" id="{D980EFF5-533D-4FEB-A4CE-494F8C705D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8520" y="4856002"/>
                <a:ext cx="416639" cy="417219"/>
              </a:xfrm>
              <a:prstGeom prst="rect">
                <a:avLst/>
              </a:prstGeom>
            </p:spPr>
          </p:pic>
          <p:pic>
            <p:nvPicPr>
              <p:cNvPr id="229" name="グラフィックス 24" descr="男性 単色塗りつぶし">
                <a:extLst>
                  <a:ext uri="{FF2B5EF4-FFF2-40B4-BE49-F238E27FC236}">
                    <a16:creationId xmlns:a16="http://schemas.microsoft.com/office/drawing/2014/main" id="{F3AE8AB1-A06F-4D8E-85AF-4F4F56F13E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58400" y="4806089"/>
                <a:ext cx="356536" cy="357032"/>
              </a:xfrm>
              <a:prstGeom prst="rect">
                <a:avLst/>
              </a:prstGeom>
            </p:spPr>
          </p:pic>
          <p:sp>
            <p:nvSpPr>
              <p:cNvPr id="231" name="正方形/長方形 26">
                <a:extLst>
                  <a:ext uri="{FF2B5EF4-FFF2-40B4-BE49-F238E27FC236}">
                    <a16:creationId xmlns:a16="http://schemas.microsoft.com/office/drawing/2014/main" id="{224F87EA-F7CB-47C9-B0B9-46492C50C9B4}"/>
                  </a:ext>
                </a:extLst>
              </p:cNvPr>
              <p:cNvSpPr/>
              <p:nvPr/>
            </p:nvSpPr>
            <p:spPr>
              <a:xfrm>
                <a:off x="3730409" y="4425866"/>
                <a:ext cx="1011601" cy="847355"/>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grpSp>
        <p:nvGrpSpPr>
          <p:cNvPr id="18" name="Group 17">
            <a:extLst>
              <a:ext uri="{FF2B5EF4-FFF2-40B4-BE49-F238E27FC236}">
                <a16:creationId xmlns:a16="http://schemas.microsoft.com/office/drawing/2014/main" id="{590224B7-4479-42AD-ADC8-10130CFA6182}"/>
              </a:ext>
            </a:extLst>
          </p:cNvPr>
          <p:cNvGrpSpPr/>
          <p:nvPr/>
        </p:nvGrpSpPr>
        <p:grpSpPr>
          <a:xfrm>
            <a:off x="4742823" y="3882798"/>
            <a:ext cx="2445133" cy="936621"/>
            <a:chOff x="3013374" y="5398806"/>
            <a:chExt cx="2445133" cy="936621"/>
          </a:xfrm>
        </p:grpSpPr>
        <p:grpSp>
          <p:nvGrpSpPr>
            <p:cNvPr id="234" name="Group 233">
              <a:extLst>
                <a:ext uri="{FF2B5EF4-FFF2-40B4-BE49-F238E27FC236}">
                  <a16:creationId xmlns:a16="http://schemas.microsoft.com/office/drawing/2014/main" id="{CD84864A-3B5A-427C-9B55-CE9DFD715697}"/>
                </a:ext>
              </a:extLst>
            </p:cNvPr>
            <p:cNvGrpSpPr/>
            <p:nvPr/>
          </p:nvGrpSpPr>
          <p:grpSpPr>
            <a:xfrm>
              <a:off x="3013374" y="5612797"/>
              <a:ext cx="683083" cy="545973"/>
              <a:chOff x="6631748" y="4575526"/>
              <a:chExt cx="1011601" cy="928172"/>
            </a:xfrm>
          </p:grpSpPr>
          <p:sp>
            <p:nvSpPr>
              <p:cNvPr id="170" name="正方形/長方形 26">
                <a:extLst>
                  <a:ext uri="{FF2B5EF4-FFF2-40B4-BE49-F238E27FC236}">
                    <a16:creationId xmlns:a16="http://schemas.microsoft.com/office/drawing/2014/main" id="{B55C9475-43FE-453F-96D5-F9E41F426B7A}"/>
                  </a:ext>
                </a:extLst>
              </p:cNvPr>
              <p:cNvSpPr/>
              <p:nvPr/>
            </p:nvSpPr>
            <p:spPr>
              <a:xfrm>
                <a:off x="6631748" y="4575526"/>
                <a:ext cx="1011601" cy="847355"/>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86" name="Straight Connector 185">
                <a:extLst>
                  <a:ext uri="{FF2B5EF4-FFF2-40B4-BE49-F238E27FC236}">
                    <a16:creationId xmlns:a16="http://schemas.microsoft.com/office/drawing/2014/main" id="{C50A2D12-60BA-4046-9F4A-02C626375089}"/>
                  </a:ext>
                </a:extLst>
              </p:cNvPr>
              <p:cNvCxnSpPr>
                <a:cxnSpLocks/>
              </p:cNvCxnSpPr>
              <p:nvPr/>
            </p:nvCxnSpPr>
            <p:spPr>
              <a:xfrm flipV="1">
                <a:off x="6639635" y="4689310"/>
                <a:ext cx="1003714" cy="5963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7" name="Graphic 156" descr="Convertible with solid fill">
                <a:extLst>
                  <a:ext uri="{FF2B5EF4-FFF2-40B4-BE49-F238E27FC236}">
                    <a16:creationId xmlns:a16="http://schemas.microsoft.com/office/drawing/2014/main" id="{D886DF14-A172-4344-BB1B-7BD9E442B14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9830998">
                <a:off x="6879406" y="4765550"/>
                <a:ext cx="738148" cy="738148"/>
              </a:xfrm>
              <a:prstGeom prst="rect">
                <a:avLst/>
              </a:prstGeom>
            </p:spPr>
          </p:pic>
          <p:pic>
            <p:nvPicPr>
              <p:cNvPr id="159" name="Graphic 158" descr="Man With Pram with solid fill">
                <a:extLst>
                  <a:ext uri="{FF2B5EF4-FFF2-40B4-BE49-F238E27FC236}">
                    <a16:creationId xmlns:a16="http://schemas.microsoft.com/office/drawing/2014/main" id="{A0902668-4976-4F79-BFB8-37B04343F2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63350" y="4758607"/>
                <a:ext cx="299815" cy="299815"/>
              </a:xfrm>
              <a:prstGeom prst="rect">
                <a:avLst/>
              </a:prstGeom>
            </p:spPr>
          </p:pic>
          <p:pic>
            <p:nvPicPr>
              <p:cNvPr id="162" name="Graphic 161" descr="Man with cane with solid fill">
                <a:extLst>
                  <a:ext uri="{FF2B5EF4-FFF2-40B4-BE49-F238E27FC236}">
                    <a16:creationId xmlns:a16="http://schemas.microsoft.com/office/drawing/2014/main" id="{B5254267-A29D-47BF-A8DD-7B1D71AB735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094051" y="4599162"/>
                <a:ext cx="269255" cy="269255"/>
              </a:xfrm>
              <a:prstGeom prst="rect">
                <a:avLst/>
              </a:prstGeom>
            </p:spPr>
          </p:pic>
        </p:grpSp>
        <p:grpSp>
          <p:nvGrpSpPr>
            <p:cNvPr id="235" name="Group 234">
              <a:extLst>
                <a:ext uri="{FF2B5EF4-FFF2-40B4-BE49-F238E27FC236}">
                  <a16:creationId xmlns:a16="http://schemas.microsoft.com/office/drawing/2014/main" id="{EB011CA8-F445-4D4E-8CFE-E1C703A60405}"/>
                </a:ext>
              </a:extLst>
            </p:cNvPr>
            <p:cNvGrpSpPr/>
            <p:nvPr/>
          </p:nvGrpSpPr>
          <p:grpSpPr>
            <a:xfrm>
              <a:off x="4523179" y="5398806"/>
              <a:ext cx="935328" cy="936621"/>
              <a:chOff x="8015725" y="4455053"/>
              <a:chExt cx="1542343" cy="1453644"/>
            </a:xfrm>
          </p:grpSpPr>
          <p:grpSp>
            <p:nvGrpSpPr>
              <p:cNvPr id="184" name="Group 183">
                <a:extLst>
                  <a:ext uri="{FF2B5EF4-FFF2-40B4-BE49-F238E27FC236}">
                    <a16:creationId xmlns:a16="http://schemas.microsoft.com/office/drawing/2014/main" id="{89F7F850-677A-4471-A816-654AA400CC67}"/>
                  </a:ext>
                </a:extLst>
              </p:cNvPr>
              <p:cNvGrpSpPr/>
              <p:nvPr/>
            </p:nvGrpSpPr>
            <p:grpSpPr>
              <a:xfrm>
                <a:off x="8015725" y="4455053"/>
                <a:ext cx="1542343" cy="1453644"/>
                <a:chOff x="7878478" y="4685578"/>
                <a:chExt cx="1542343" cy="1453644"/>
              </a:xfrm>
            </p:grpSpPr>
            <p:sp>
              <p:nvSpPr>
                <p:cNvPr id="176" name="正方形/長方形 26">
                  <a:extLst>
                    <a:ext uri="{FF2B5EF4-FFF2-40B4-BE49-F238E27FC236}">
                      <a16:creationId xmlns:a16="http://schemas.microsoft.com/office/drawing/2014/main" id="{69966CB8-82B1-48C5-AB81-230854E26C33}"/>
                    </a:ext>
                  </a:extLst>
                </p:cNvPr>
                <p:cNvSpPr/>
                <p:nvPr/>
              </p:nvSpPr>
              <p:spPr>
                <a:xfrm>
                  <a:off x="7878478" y="5103819"/>
                  <a:ext cx="1011601" cy="847355"/>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77" name="正方形/長方形 26">
                  <a:extLst>
                    <a:ext uri="{FF2B5EF4-FFF2-40B4-BE49-F238E27FC236}">
                      <a16:creationId xmlns:a16="http://schemas.microsoft.com/office/drawing/2014/main" id="{939BB11D-7CC2-4D30-957B-393A8F278E76}"/>
                    </a:ext>
                  </a:extLst>
                </p:cNvPr>
                <p:cNvSpPr/>
                <p:nvPr/>
              </p:nvSpPr>
              <p:spPr>
                <a:xfrm>
                  <a:off x="8400209" y="4685578"/>
                  <a:ext cx="1011601" cy="847355"/>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036" name="Straight Connector 1035">
                  <a:extLst>
                    <a:ext uri="{FF2B5EF4-FFF2-40B4-BE49-F238E27FC236}">
                      <a16:creationId xmlns:a16="http://schemas.microsoft.com/office/drawing/2014/main" id="{632D3209-A9DF-4E00-A5C4-64C7A8492C50}"/>
                    </a:ext>
                  </a:extLst>
                </p:cNvPr>
                <p:cNvCxnSpPr>
                  <a:cxnSpLocks/>
                </p:cNvCxnSpPr>
                <p:nvPr/>
              </p:nvCxnSpPr>
              <p:spPr>
                <a:xfrm flipH="1">
                  <a:off x="7886201" y="4689558"/>
                  <a:ext cx="503002" cy="4133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3D64A70-F197-42AF-A8F1-97BEE26A3E8D}"/>
                    </a:ext>
                  </a:extLst>
                </p:cNvPr>
                <p:cNvCxnSpPr>
                  <a:cxnSpLocks/>
                </p:cNvCxnSpPr>
                <p:nvPr/>
              </p:nvCxnSpPr>
              <p:spPr>
                <a:xfrm flipH="1">
                  <a:off x="8889906" y="4699933"/>
                  <a:ext cx="506177" cy="4020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944748A-22CF-4733-9EB2-D57CA92836EB}"/>
                    </a:ext>
                  </a:extLst>
                </p:cNvPr>
                <p:cNvCxnSpPr>
                  <a:cxnSpLocks/>
                </p:cNvCxnSpPr>
                <p:nvPr/>
              </p:nvCxnSpPr>
              <p:spPr>
                <a:xfrm flipH="1">
                  <a:off x="8893081" y="5535223"/>
                  <a:ext cx="503002" cy="4133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F59E50B-67B2-4B6E-80C5-4019E866973B}"/>
                    </a:ext>
                  </a:extLst>
                </p:cNvPr>
                <p:cNvCxnSpPr>
                  <a:cxnSpLocks/>
                </p:cNvCxnSpPr>
                <p:nvPr/>
              </p:nvCxnSpPr>
              <p:spPr>
                <a:xfrm flipH="1">
                  <a:off x="7880256" y="5538398"/>
                  <a:ext cx="503002" cy="4133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CD242433-DE8E-41E0-8486-6E4556CFECEE}"/>
                    </a:ext>
                  </a:extLst>
                </p:cNvPr>
                <p:cNvGrpSpPr/>
                <p:nvPr/>
              </p:nvGrpSpPr>
              <p:grpSpPr>
                <a:xfrm>
                  <a:off x="7988312" y="5527496"/>
                  <a:ext cx="1432509" cy="335084"/>
                  <a:chOff x="7988312" y="5527496"/>
                  <a:chExt cx="1432509" cy="335084"/>
                </a:xfrm>
              </p:grpSpPr>
              <p:cxnSp>
                <p:nvCxnSpPr>
                  <p:cNvPr id="1039" name="Straight Connector 1038">
                    <a:extLst>
                      <a:ext uri="{FF2B5EF4-FFF2-40B4-BE49-F238E27FC236}">
                        <a16:creationId xmlns:a16="http://schemas.microsoft.com/office/drawing/2014/main" id="{AA649CDC-315C-44B4-A7D3-7D4596BF4A61}"/>
                      </a:ext>
                    </a:extLst>
                  </p:cNvPr>
                  <p:cNvCxnSpPr>
                    <a:cxnSpLocks/>
                  </p:cNvCxnSpPr>
                  <p:nvPr/>
                </p:nvCxnSpPr>
                <p:spPr>
                  <a:xfrm flipV="1">
                    <a:off x="7994620" y="5641712"/>
                    <a:ext cx="1273205" cy="21938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95DD2F5-3BED-4DFA-ABDC-F25A7308C5F5}"/>
                      </a:ext>
                    </a:extLst>
                  </p:cNvPr>
                  <p:cNvCxnSpPr>
                    <a:cxnSpLocks/>
                  </p:cNvCxnSpPr>
                  <p:nvPr/>
                </p:nvCxnSpPr>
                <p:spPr>
                  <a:xfrm flipV="1">
                    <a:off x="7988312" y="5535223"/>
                    <a:ext cx="402886" cy="3273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5333F47-4045-4177-8F5D-2D324753B9BE}"/>
                      </a:ext>
                    </a:extLst>
                  </p:cNvPr>
                  <p:cNvCxnSpPr>
                    <a:cxnSpLocks/>
                  </p:cNvCxnSpPr>
                  <p:nvPr/>
                </p:nvCxnSpPr>
                <p:spPr>
                  <a:xfrm flipH="1">
                    <a:off x="8384846" y="5530671"/>
                    <a:ext cx="1026964" cy="4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996F49B-0BE8-44AA-97A8-ADD169C27315}"/>
                      </a:ext>
                    </a:extLst>
                  </p:cNvPr>
                  <p:cNvCxnSpPr>
                    <a:cxnSpLocks/>
                  </p:cNvCxnSpPr>
                  <p:nvPr/>
                </p:nvCxnSpPr>
                <p:spPr>
                  <a:xfrm flipV="1">
                    <a:off x="9261473" y="5527496"/>
                    <a:ext cx="159348" cy="115907"/>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221" name="Graphic 220" descr="Man with cane with solid fill">
                  <a:extLst>
                    <a:ext uri="{FF2B5EF4-FFF2-40B4-BE49-F238E27FC236}">
                      <a16:creationId xmlns:a16="http://schemas.microsoft.com/office/drawing/2014/main" id="{3B6726AA-0E23-4867-8447-EC65C9BA895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45657" y="5370119"/>
                  <a:ext cx="269255" cy="269255"/>
                </a:xfrm>
                <a:prstGeom prst="rect">
                  <a:avLst/>
                </a:prstGeom>
              </p:spPr>
            </p:pic>
            <p:pic>
              <p:nvPicPr>
                <p:cNvPr id="211" name="Graphic 210" descr="Convertible with solid fill">
                  <a:extLst>
                    <a:ext uri="{FF2B5EF4-FFF2-40B4-BE49-F238E27FC236}">
                      <a16:creationId xmlns:a16="http://schemas.microsoft.com/office/drawing/2014/main" id="{A32CC46E-CAA8-4A1A-B8B1-7EE8B81CCD3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20820815">
                  <a:off x="8271565" y="5401074"/>
                  <a:ext cx="738148" cy="738148"/>
                </a:xfrm>
                <a:prstGeom prst="rect">
                  <a:avLst/>
                </a:prstGeom>
              </p:spPr>
            </p:pic>
            <p:pic>
              <p:nvPicPr>
                <p:cNvPr id="220" name="Graphic 219" descr="Man With Pram with solid fill">
                  <a:extLst>
                    <a:ext uri="{FF2B5EF4-FFF2-40B4-BE49-F238E27FC236}">
                      <a16:creationId xmlns:a16="http://schemas.microsoft.com/office/drawing/2014/main" id="{8B729008-6322-4392-981D-DE02E79F9D2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99439" y="5426856"/>
                  <a:ext cx="299815" cy="299815"/>
                </a:xfrm>
                <a:prstGeom prst="rect">
                  <a:avLst/>
                </a:prstGeom>
              </p:spPr>
            </p:pic>
          </p:grpSp>
          <p:sp>
            <p:nvSpPr>
              <p:cNvPr id="189" name="Rectangle 188">
                <a:extLst>
                  <a:ext uri="{FF2B5EF4-FFF2-40B4-BE49-F238E27FC236}">
                    <a16:creationId xmlns:a16="http://schemas.microsoft.com/office/drawing/2014/main" id="{D766E47D-033B-489C-92AD-FCBD9F7BD682}"/>
                  </a:ext>
                </a:extLst>
              </p:cNvPr>
              <p:cNvSpPr/>
              <p:nvPr/>
            </p:nvSpPr>
            <p:spPr>
              <a:xfrm>
                <a:off x="8349135" y="5080048"/>
                <a:ext cx="269255" cy="413593"/>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33" name="Rectangle 232">
                <a:extLst>
                  <a:ext uri="{FF2B5EF4-FFF2-40B4-BE49-F238E27FC236}">
                    <a16:creationId xmlns:a16="http://schemas.microsoft.com/office/drawing/2014/main" id="{86E131E2-CBD0-43D9-A70F-11391BE361AC}"/>
                  </a:ext>
                </a:extLst>
              </p:cNvPr>
              <p:cNvSpPr/>
              <p:nvPr/>
            </p:nvSpPr>
            <p:spPr>
              <a:xfrm>
                <a:off x="8990767" y="5004524"/>
                <a:ext cx="269255" cy="413593"/>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236" name="Group 235">
              <a:extLst>
                <a:ext uri="{FF2B5EF4-FFF2-40B4-BE49-F238E27FC236}">
                  <a16:creationId xmlns:a16="http://schemas.microsoft.com/office/drawing/2014/main" id="{3F4B8310-90AC-4644-8729-6D4999DD2A3B}"/>
                </a:ext>
              </a:extLst>
            </p:cNvPr>
            <p:cNvGrpSpPr/>
            <p:nvPr/>
          </p:nvGrpSpPr>
          <p:grpSpPr>
            <a:xfrm>
              <a:off x="3774553" y="5646164"/>
              <a:ext cx="661216" cy="409806"/>
              <a:chOff x="4389652" y="1613743"/>
              <a:chExt cx="661216" cy="409806"/>
            </a:xfrm>
          </p:grpSpPr>
          <p:pic>
            <p:nvPicPr>
              <p:cNvPr id="237" name="Graphic 236" descr="Right And Left Brain outline">
                <a:extLst>
                  <a:ext uri="{FF2B5EF4-FFF2-40B4-BE49-F238E27FC236}">
                    <a16:creationId xmlns:a16="http://schemas.microsoft.com/office/drawing/2014/main" id="{AEE00089-50C6-4D2B-9C8F-14573D969E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238" name="Arrow: Right 237">
                <a:extLst>
                  <a:ext uri="{FF2B5EF4-FFF2-40B4-BE49-F238E27FC236}">
                    <a16:creationId xmlns:a16="http://schemas.microsoft.com/office/drawing/2014/main" id="{FC8D7DE7-629B-4868-A7AC-C9CF46453269}"/>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39" name="Arrow: Right 238">
                <a:extLst>
                  <a:ext uri="{FF2B5EF4-FFF2-40B4-BE49-F238E27FC236}">
                    <a16:creationId xmlns:a16="http://schemas.microsoft.com/office/drawing/2014/main" id="{07A593B3-67E3-42D6-99D1-0668D01C27C4}"/>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grpSp>
        <p:nvGrpSpPr>
          <p:cNvPr id="243" name="Group 242">
            <a:extLst>
              <a:ext uri="{FF2B5EF4-FFF2-40B4-BE49-F238E27FC236}">
                <a16:creationId xmlns:a16="http://schemas.microsoft.com/office/drawing/2014/main" id="{11214FEF-EABF-4FC1-9844-BC1F5099D83E}"/>
              </a:ext>
            </a:extLst>
          </p:cNvPr>
          <p:cNvGrpSpPr/>
          <p:nvPr/>
        </p:nvGrpSpPr>
        <p:grpSpPr>
          <a:xfrm>
            <a:off x="9268318" y="2322355"/>
            <a:ext cx="2657782" cy="540748"/>
            <a:chOff x="8989189" y="1807220"/>
            <a:chExt cx="2657782" cy="540748"/>
          </a:xfrm>
        </p:grpSpPr>
        <p:pic>
          <p:nvPicPr>
            <p:cNvPr id="1030" name="Picture 6" descr="レシートのアイコン | フリーのアイコンイラスト素材 icon-pit">
              <a:extLst>
                <a:ext uri="{FF2B5EF4-FFF2-40B4-BE49-F238E27FC236}">
                  <a16:creationId xmlns:a16="http://schemas.microsoft.com/office/drawing/2014/main" id="{E49EE6F5-9C93-47EF-B8D6-5C033DFA23A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104903" y="1865756"/>
              <a:ext cx="469725" cy="4697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AE74329D-315E-4153-BB18-64F9D8083253}"/>
                </a:ext>
              </a:extLst>
            </p:cNvPr>
            <p:cNvGrpSpPr/>
            <p:nvPr/>
          </p:nvGrpSpPr>
          <p:grpSpPr>
            <a:xfrm>
              <a:off x="10488517" y="1807220"/>
              <a:ext cx="1158454" cy="540748"/>
              <a:chOff x="4902359" y="3445198"/>
              <a:chExt cx="1286999" cy="730392"/>
            </a:xfrm>
          </p:grpSpPr>
          <p:sp>
            <p:nvSpPr>
              <p:cNvPr id="53" name="四角形: 角を丸くする 7">
                <a:extLst>
                  <a:ext uri="{FF2B5EF4-FFF2-40B4-BE49-F238E27FC236}">
                    <a16:creationId xmlns:a16="http://schemas.microsoft.com/office/drawing/2014/main" id="{37152334-8061-45EE-A16D-218770FCD996}"/>
                  </a:ext>
                </a:extLst>
              </p:cNvPr>
              <p:cNvSpPr/>
              <p:nvPr/>
            </p:nvSpPr>
            <p:spPr>
              <a:xfrm>
                <a:off x="4902359" y="3447022"/>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Book</a:t>
                </a:r>
                <a:endParaRPr kumimoji="1" lang="ja-JP" altLang="en-US" sz="1000" dirty="0"/>
              </a:p>
            </p:txBody>
          </p:sp>
          <p:sp>
            <p:nvSpPr>
              <p:cNvPr id="54" name="四角形: 角を丸くする 7">
                <a:extLst>
                  <a:ext uri="{FF2B5EF4-FFF2-40B4-BE49-F238E27FC236}">
                    <a16:creationId xmlns:a16="http://schemas.microsoft.com/office/drawing/2014/main" id="{8434CDE5-2A07-4417-AA6E-C73B3E781823}"/>
                  </a:ext>
                </a:extLst>
              </p:cNvPr>
              <p:cNvSpPr/>
              <p:nvPr/>
            </p:nvSpPr>
            <p:spPr>
              <a:xfrm>
                <a:off x="4902359" y="3695731"/>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Pencil</a:t>
                </a:r>
                <a:endParaRPr kumimoji="1" lang="ja-JP" altLang="en-US" sz="1000" dirty="0"/>
              </a:p>
            </p:txBody>
          </p:sp>
          <p:sp>
            <p:nvSpPr>
              <p:cNvPr id="55" name="四角形: 角を丸くする 7">
                <a:extLst>
                  <a:ext uri="{FF2B5EF4-FFF2-40B4-BE49-F238E27FC236}">
                    <a16:creationId xmlns:a16="http://schemas.microsoft.com/office/drawing/2014/main" id="{B421378D-AAB7-4FC3-8648-A5CCA08D22B5}"/>
                  </a:ext>
                </a:extLst>
              </p:cNvPr>
              <p:cNvSpPr/>
              <p:nvPr/>
            </p:nvSpPr>
            <p:spPr>
              <a:xfrm>
                <a:off x="4902359" y="3951181"/>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Note</a:t>
                </a:r>
                <a:endParaRPr kumimoji="1" lang="ja-JP" altLang="en-US" sz="1000" dirty="0"/>
              </a:p>
            </p:txBody>
          </p:sp>
          <p:sp>
            <p:nvSpPr>
              <p:cNvPr id="57" name="四角形: 角を丸くする 7">
                <a:extLst>
                  <a:ext uri="{FF2B5EF4-FFF2-40B4-BE49-F238E27FC236}">
                    <a16:creationId xmlns:a16="http://schemas.microsoft.com/office/drawing/2014/main" id="{D37CEF74-B45B-4022-B25A-6C50DB87BC0A}"/>
                  </a:ext>
                </a:extLst>
              </p:cNvPr>
              <p:cNvSpPr/>
              <p:nvPr/>
            </p:nvSpPr>
            <p:spPr>
              <a:xfrm>
                <a:off x="5570606" y="3445198"/>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$20</a:t>
                </a:r>
                <a:endParaRPr kumimoji="1" lang="ja-JP" altLang="en-US" sz="1000" dirty="0"/>
              </a:p>
            </p:txBody>
          </p:sp>
          <p:sp>
            <p:nvSpPr>
              <p:cNvPr id="58" name="四角形: 角を丸くする 7">
                <a:extLst>
                  <a:ext uri="{FF2B5EF4-FFF2-40B4-BE49-F238E27FC236}">
                    <a16:creationId xmlns:a16="http://schemas.microsoft.com/office/drawing/2014/main" id="{6AFA2A77-7664-45F1-803B-CCC539D9CCC7}"/>
                  </a:ext>
                </a:extLst>
              </p:cNvPr>
              <p:cNvSpPr/>
              <p:nvPr/>
            </p:nvSpPr>
            <p:spPr>
              <a:xfrm>
                <a:off x="5570606" y="3701239"/>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$0.5</a:t>
                </a:r>
                <a:endParaRPr kumimoji="1" lang="ja-JP" altLang="en-US" sz="1000" dirty="0"/>
              </a:p>
            </p:txBody>
          </p:sp>
          <p:sp>
            <p:nvSpPr>
              <p:cNvPr id="60" name="四角形: 角を丸くする 7">
                <a:extLst>
                  <a:ext uri="{FF2B5EF4-FFF2-40B4-BE49-F238E27FC236}">
                    <a16:creationId xmlns:a16="http://schemas.microsoft.com/office/drawing/2014/main" id="{8D86AC08-2D9F-46FA-A8FD-F7836424C143}"/>
                  </a:ext>
                </a:extLst>
              </p:cNvPr>
              <p:cNvSpPr/>
              <p:nvPr/>
            </p:nvSpPr>
            <p:spPr>
              <a:xfrm>
                <a:off x="5579170" y="3966653"/>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$1.5</a:t>
                </a:r>
                <a:endParaRPr kumimoji="1" lang="ja-JP" altLang="en-US" sz="1000" dirty="0"/>
              </a:p>
            </p:txBody>
          </p:sp>
        </p:grpSp>
        <p:grpSp>
          <p:nvGrpSpPr>
            <p:cNvPr id="192" name="Group 191">
              <a:extLst>
                <a:ext uri="{FF2B5EF4-FFF2-40B4-BE49-F238E27FC236}">
                  <a16:creationId xmlns:a16="http://schemas.microsoft.com/office/drawing/2014/main" id="{EEC3B564-6D09-4F65-8590-98A78116A339}"/>
                </a:ext>
              </a:extLst>
            </p:cNvPr>
            <p:cNvGrpSpPr/>
            <p:nvPr/>
          </p:nvGrpSpPr>
          <p:grpSpPr>
            <a:xfrm>
              <a:off x="9751019" y="1882120"/>
              <a:ext cx="661216" cy="409806"/>
              <a:chOff x="4389652" y="1613743"/>
              <a:chExt cx="661216" cy="409806"/>
            </a:xfrm>
          </p:grpSpPr>
          <p:pic>
            <p:nvPicPr>
              <p:cNvPr id="193" name="Graphic 192" descr="Right And Left Brain outline">
                <a:extLst>
                  <a:ext uri="{FF2B5EF4-FFF2-40B4-BE49-F238E27FC236}">
                    <a16:creationId xmlns:a16="http://schemas.microsoft.com/office/drawing/2014/main" id="{FC0232E0-FFFA-4588-8FE7-20FF40085C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194" name="Arrow: Right 193">
                <a:extLst>
                  <a:ext uri="{FF2B5EF4-FFF2-40B4-BE49-F238E27FC236}">
                    <a16:creationId xmlns:a16="http://schemas.microsoft.com/office/drawing/2014/main" id="{02426C42-F60A-46A3-A103-D6F7EEA9A786}"/>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6" name="Arrow: Right 195">
                <a:extLst>
                  <a:ext uri="{FF2B5EF4-FFF2-40B4-BE49-F238E27FC236}">
                    <a16:creationId xmlns:a16="http://schemas.microsoft.com/office/drawing/2014/main" id="{5DC7DB43-D8AE-431C-8431-650EAE7002C2}"/>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sp>
          <p:nvSpPr>
            <p:cNvPr id="154" name="正方形/長方形 14">
              <a:extLst>
                <a:ext uri="{FF2B5EF4-FFF2-40B4-BE49-F238E27FC236}">
                  <a16:creationId xmlns:a16="http://schemas.microsoft.com/office/drawing/2014/main" id="{8684E372-FB7B-4549-906F-F7DE11682F88}"/>
                </a:ext>
              </a:extLst>
            </p:cNvPr>
            <p:cNvSpPr/>
            <p:nvPr/>
          </p:nvSpPr>
          <p:spPr>
            <a:xfrm>
              <a:off x="8989189" y="1832123"/>
              <a:ext cx="683082" cy="512756"/>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sp>
        <p:nvSpPr>
          <p:cNvPr id="155" name="TextBox 154">
            <a:extLst>
              <a:ext uri="{FF2B5EF4-FFF2-40B4-BE49-F238E27FC236}">
                <a16:creationId xmlns:a16="http://schemas.microsoft.com/office/drawing/2014/main" id="{E4EC46E6-C2CF-429A-8DCF-8B279474B9C2}"/>
              </a:ext>
            </a:extLst>
          </p:cNvPr>
          <p:cNvSpPr txBox="1"/>
          <p:nvPr/>
        </p:nvSpPr>
        <p:spPr>
          <a:xfrm>
            <a:off x="3147234" y="1713181"/>
            <a:ext cx="2974886" cy="461665"/>
          </a:xfrm>
          <a:prstGeom prst="rect">
            <a:avLst/>
          </a:prstGeom>
          <a:noFill/>
        </p:spPr>
        <p:txBody>
          <a:bodyPr wrap="square" rtlCol="0">
            <a:spAutoFit/>
          </a:bodyPr>
          <a:lstStyle/>
          <a:p>
            <a:r>
              <a:rPr kumimoji="1" lang="ja-JP" altLang="en-US" sz="1200" dirty="0"/>
              <a:t>画像内の特定の物体の位置</a:t>
            </a:r>
            <a:r>
              <a:rPr kumimoji="1" lang="en-US" altLang="ja-JP" sz="1200" dirty="0"/>
              <a:t>(</a:t>
            </a:r>
            <a:r>
              <a:rPr kumimoji="1" lang="ja-JP" altLang="en-US" sz="1200" dirty="0"/>
              <a:t>バウンディングボックスの座標</a:t>
            </a:r>
            <a:r>
              <a:rPr kumimoji="1" lang="en-US" altLang="ja-JP" sz="1200" dirty="0"/>
              <a:t>)</a:t>
            </a:r>
            <a:r>
              <a:rPr kumimoji="1" lang="ja-JP" altLang="en-US" sz="1200" dirty="0"/>
              <a:t>とクラスを同時に特定するタスク</a:t>
            </a:r>
          </a:p>
        </p:txBody>
      </p:sp>
      <p:sp>
        <p:nvSpPr>
          <p:cNvPr id="156" name="TextBox 155">
            <a:extLst>
              <a:ext uri="{FF2B5EF4-FFF2-40B4-BE49-F238E27FC236}">
                <a16:creationId xmlns:a16="http://schemas.microsoft.com/office/drawing/2014/main" id="{FFBB4838-575A-4C85-B8D8-44802E68FA41}"/>
              </a:ext>
            </a:extLst>
          </p:cNvPr>
          <p:cNvSpPr txBox="1"/>
          <p:nvPr/>
        </p:nvSpPr>
        <p:spPr>
          <a:xfrm>
            <a:off x="308008" y="1713181"/>
            <a:ext cx="2433428" cy="461665"/>
          </a:xfrm>
          <a:prstGeom prst="rect">
            <a:avLst/>
          </a:prstGeom>
          <a:noFill/>
        </p:spPr>
        <p:txBody>
          <a:bodyPr wrap="square" rtlCol="0">
            <a:spAutoFit/>
          </a:bodyPr>
          <a:lstStyle/>
          <a:p>
            <a:r>
              <a:rPr kumimoji="1" lang="ja-JP" altLang="en-US" sz="1200" dirty="0"/>
              <a:t>画像内の特定の物体のクラスを特定するタスク</a:t>
            </a:r>
          </a:p>
        </p:txBody>
      </p:sp>
      <p:sp>
        <p:nvSpPr>
          <p:cNvPr id="158" name="TextBox 157">
            <a:extLst>
              <a:ext uri="{FF2B5EF4-FFF2-40B4-BE49-F238E27FC236}">
                <a16:creationId xmlns:a16="http://schemas.microsoft.com/office/drawing/2014/main" id="{4FE07717-5B5E-40EF-ABD9-8108B8398AA3}"/>
              </a:ext>
            </a:extLst>
          </p:cNvPr>
          <p:cNvSpPr txBox="1"/>
          <p:nvPr/>
        </p:nvSpPr>
        <p:spPr>
          <a:xfrm>
            <a:off x="6435634" y="1713181"/>
            <a:ext cx="2352396" cy="461665"/>
          </a:xfrm>
          <a:prstGeom prst="rect">
            <a:avLst/>
          </a:prstGeom>
          <a:noFill/>
        </p:spPr>
        <p:txBody>
          <a:bodyPr wrap="square" rtlCol="0">
            <a:spAutoFit/>
          </a:bodyPr>
          <a:lstStyle/>
          <a:p>
            <a:r>
              <a:rPr kumimoji="1" lang="ja-JP" altLang="en-US" sz="1200" dirty="0"/>
              <a:t>画像内の人物の顔を特定するタスク</a:t>
            </a:r>
            <a:endParaRPr kumimoji="1" lang="en-US" altLang="ja-JP" sz="1200" dirty="0"/>
          </a:p>
          <a:p>
            <a:endParaRPr kumimoji="1" lang="ja-JP" altLang="en-US" sz="1200" dirty="0"/>
          </a:p>
        </p:txBody>
      </p:sp>
      <p:sp>
        <p:nvSpPr>
          <p:cNvPr id="161" name="TextBox 160">
            <a:extLst>
              <a:ext uri="{FF2B5EF4-FFF2-40B4-BE49-F238E27FC236}">
                <a16:creationId xmlns:a16="http://schemas.microsoft.com/office/drawing/2014/main" id="{A75698E9-9452-475C-90A8-67BB03CDBD56}"/>
              </a:ext>
            </a:extLst>
          </p:cNvPr>
          <p:cNvSpPr txBox="1"/>
          <p:nvPr/>
        </p:nvSpPr>
        <p:spPr>
          <a:xfrm>
            <a:off x="9220193" y="1713181"/>
            <a:ext cx="2823482" cy="461665"/>
          </a:xfrm>
          <a:prstGeom prst="rect">
            <a:avLst/>
          </a:prstGeom>
          <a:noFill/>
        </p:spPr>
        <p:txBody>
          <a:bodyPr wrap="square" rtlCol="0">
            <a:spAutoFit/>
          </a:bodyPr>
          <a:lstStyle/>
          <a:p>
            <a:r>
              <a:rPr kumimoji="1" lang="ja-JP" altLang="en-US" sz="1200" dirty="0"/>
              <a:t>画像内の文字をテキストデータとして抽出するタスク</a:t>
            </a:r>
          </a:p>
        </p:txBody>
      </p:sp>
      <p:sp>
        <p:nvSpPr>
          <p:cNvPr id="173" name="TextBox 172">
            <a:extLst>
              <a:ext uri="{FF2B5EF4-FFF2-40B4-BE49-F238E27FC236}">
                <a16:creationId xmlns:a16="http://schemas.microsoft.com/office/drawing/2014/main" id="{D73DAF33-AEE5-4B23-9D3B-0BC3D684DFF3}"/>
              </a:ext>
            </a:extLst>
          </p:cNvPr>
          <p:cNvSpPr txBox="1"/>
          <p:nvPr/>
        </p:nvSpPr>
        <p:spPr>
          <a:xfrm>
            <a:off x="1601152" y="3505203"/>
            <a:ext cx="2778089" cy="461665"/>
          </a:xfrm>
          <a:prstGeom prst="rect">
            <a:avLst/>
          </a:prstGeom>
          <a:noFill/>
        </p:spPr>
        <p:txBody>
          <a:bodyPr wrap="square" rtlCol="0">
            <a:spAutoFit/>
          </a:bodyPr>
          <a:lstStyle/>
          <a:p>
            <a:r>
              <a:rPr kumimoji="1" lang="ja-JP" altLang="en-US" sz="1200" dirty="0"/>
              <a:t>画像内の特定の物体の輪郭を特定するタスク</a:t>
            </a:r>
          </a:p>
        </p:txBody>
      </p:sp>
      <p:sp>
        <p:nvSpPr>
          <p:cNvPr id="174" name="TextBox 173">
            <a:extLst>
              <a:ext uri="{FF2B5EF4-FFF2-40B4-BE49-F238E27FC236}">
                <a16:creationId xmlns:a16="http://schemas.microsoft.com/office/drawing/2014/main" id="{104E5A03-40F1-4125-A9DC-6AC9F36B339C}"/>
              </a:ext>
            </a:extLst>
          </p:cNvPr>
          <p:cNvSpPr txBox="1"/>
          <p:nvPr/>
        </p:nvSpPr>
        <p:spPr>
          <a:xfrm>
            <a:off x="4606461" y="3505203"/>
            <a:ext cx="2843133" cy="461665"/>
          </a:xfrm>
          <a:prstGeom prst="rect">
            <a:avLst/>
          </a:prstGeom>
          <a:noFill/>
        </p:spPr>
        <p:txBody>
          <a:bodyPr wrap="square" rtlCol="0">
            <a:spAutoFit/>
          </a:bodyPr>
          <a:lstStyle/>
          <a:p>
            <a:r>
              <a:rPr kumimoji="1" lang="ja-JP" altLang="en-US" sz="1200" dirty="0"/>
              <a:t>二次元画像を三次元空間として物体検出するタスク</a:t>
            </a:r>
          </a:p>
        </p:txBody>
      </p:sp>
      <p:sp>
        <p:nvSpPr>
          <p:cNvPr id="187" name="TextBox 186">
            <a:extLst>
              <a:ext uri="{FF2B5EF4-FFF2-40B4-BE49-F238E27FC236}">
                <a16:creationId xmlns:a16="http://schemas.microsoft.com/office/drawing/2014/main" id="{47014569-BC2F-41B0-862D-309E6AD81B6E}"/>
              </a:ext>
            </a:extLst>
          </p:cNvPr>
          <p:cNvSpPr txBox="1"/>
          <p:nvPr/>
        </p:nvSpPr>
        <p:spPr>
          <a:xfrm>
            <a:off x="7693647" y="3505203"/>
            <a:ext cx="2743200" cy="461665"/>
          </a:xfrm>
          <a:prstGeom prst="rect">
            <a:avLst/>
          </a:prstGeom>
          <a:noFill/>
        </p:spPr>
        <p:txBody>
          <a:bodyPr wrap="square" rtlCol="0">
            <a:spAutoFit/>
          </a:bodyPr>
          <a:lstStyle/>
          <a:p>
            <a:r>
              <a:rPr kumimoji="1" lang="ja-JP" altLang="en-US" sz="1200" dirty="0"/>
              <a:t>文章などから架空の画像を生成するタスク</a:t>
            </a:r>
            <a:endParaRPr kumimoji="1" lang="en-US" altLang="ja-JP" sz="1200" dirty="0"/>
          </a:p>
          <a:p>
            <a:endParaRPr kumimoji="1" lang="ja-JP" altLang="en-US" sz="1200" dirty="0"/>
          </a:p>
        </p:txBody>
      </p:sp>
      <p:grpSp>
        <p:nvGrpSpPr>
          <p:cNvPr id="244" name="Group 243">
            <a:extLst>
              <a:ext uri="{FF2B5EF4-FFF2-40B4-BE49-F238E27FC236}">
                <a16:creationId xmlns:a16="http://schemas.microsoft.com/office/drawing/2014/main" id="{F524EF3F-23AF-440E-BC6D-A0E9C22A97B2}"/>
              </a:ext>
            </a:extLst>
          </p:cNvPr>
          <p:cNvGrpSpPr/>
          <p:nvPr/>
        </p:nvGrpSpPr>
        <p:grpSpPr>
          <a:xfrm>
            <a:off x="7900575" y="4089019"/>
            <a:ext cx="2109495" cy="524179"/>
            <a:chOff x="8891977" y="3638822"/>
            <a:chExt cx="2109495" cy="524179"/>
          </a:xfrm>
        </p:grpSpPr>
        <p:pic>
          <p:nvPicPr>
            <p:cNvPr id="163" name="Picture 2">
              <a:extLst>
                <a:ext uri="{FF2B5EF4-FFF2-40B4-BE49-F238E27FC236}">
                  <a16:creationId xmlns:a16="http://schemas.microsoft.com/office/drawing/2014/main" id="{1395574A-8A7B-415A-8277-37C2553009D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 r="-580"/>
            <a:stretch/>
          </p:blipFill>
          <p:spPr bwMode="auto">
            <a:xfrm>
              <a:off x="10210651" y="3638822"/>
              <a:ext cx="790821" cy="524179"/>
            </a:xfrm>
            <a:prstGeom prst="rect">
              <a:avLst/>
            </a:prstGeom>
            <a:noFill/>
            <a:extLst>
              <a:ext uri="{909E8E84-426E-40DD-AFC4-6F175D3DCCD1}">
                <a14:hiddenFill xmlns:a14="http://schemas.microsoft.com/office/drawing/2010/main">
                  <a:solidFill>
                    <a:srgbClr val="FFFFFF"/>
                  </a:solidFill>
                </a14:hiddenFill>
              </a:ext>
            </a:extLst>
          </p:spPr>
        </p:pic>
        <p:grpSp>
          <p:nvGrpSpPr>
            <p:cNvPr id="175" name="Group 174">
              <a:extLst>
                <a:ext uri="{FF2B5EF4-FFF2-40B4-BE49-F238E27FC236}">
                  <a16:creationId xmlns:a16="http://schemas.microsoft.com/office/drawing/2014/main" id="{47D52995-C3FE-4448-87ED-A84B4D2C7108}"/>
                </a:ext>
              </a:extLst>
            </p:cNvPr>
            <p:cNvGrpSpPr/>
            <p:nvPr/>
          </p:nvGrpSpPr>
          <p:grpSpPr>
            <a:xfrm>
              <a:off x="9428025" y="3704846"/>
              <a:ext cx="661216" cy="409806"/>
              <a:chOff x="4389652" y="1613743"/>
              <a:chExt cx="661216" cy="409806"/>
            </a:xfrm>
          </p:grpSpPr>
          <p:pic>
            <p:nvPicPr>
              <p:cNvPr id="178" name="Graphic 177" descr="Right And Left Brain outline">
                <a:extLst>
                  <a:ext uri="{FF2B5EF4-FFF2-40B4-BE49-F238E27FC236}">
                    <a16:creationId xmlns:a16="http://schemas.microsoft.com/office/drawing/2014/main" id="{AE00DE71-EC95-4ED4-95AF-79E58A4D7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180" name="Arrow: Right 179">
                <a:extLst>
                  <a:ext uri="{FF2B5EF4-FFF2-40B4-BE49-F238E27FC236}">
                    <a16:creationId xmlns:a16="http://schemas.microsoft.com/office/drawing/2014/main" id="{7D065188-8C0A-45F9-BF13-6E0F1CF20BDE}"/>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85" name="Arrow: Right 184">
                <a:extLst>
                  <a:ext uri="{FF2B5EF4-FFF2-40B4-BE49-F238E27FC236}">
                    <a16:creationId xmlns:a16="http://schemas.microsoft.com/office/drawing/2014/main" id="{7A2478E7-255E-4E1F-A732-965EB78C09E1}"/>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pic>
          <p:nvPicPr>
            <p:cNvPr id="241" name="Graphic 240" descr="Document outline">
              <a:extLst>
                <a:ext uri="{FF2B5EF4-FFF2-40B4-BE49-F238E27FC236}">
                  <a16:creationId xmlns:a16="http://schemas.microsoft.com/office/drawing/2014/main" id="{8809A420-B56B-42BA-9E2A-369CBF884B7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91977" y="3684577"/>
              <a:ext cx="457200" cy="457200"/>
            </a:xfrm>
            <a:prstGeom prst="rect">
              <a:avLst/>
            </a:prstGeom>
          </p:spPr>
        </p:pic>
      </p:grpSp>
      <p:grpSp>
        <p:nvGrpSpPr>
          <p:cNvPr id="33" name="Group 32">
            <a:extLst>
              <a:ext uri="{FF2B5EF4-FFF2-40B4-BE49-F238E27FC236}">
                <a16:creationId xmlns:a16="http://schemas.microsoft.com/office/drawing/2014/main" id="{66AA013E-1E89-451D-B9E5-AED89EEA1326}"/>
              </a:ext>
            </a:extLst>
          </p:cNvPr>
          <p:cNvGrpSpPr/>
          <p:nvPr/>
        </p:nvGrpSpPr>
        <p:grpSpPr>
          <a:xfrm>
            <a:off x="1383622" y="4858763"/>
            <a:ext cx="9367297" cy="1595451"/>
            <a:chOff x="1383622" y="4858763"/>
            <a:chExt cx="9367297" cy="1595451"/>
          </a:xfrm>
        </p:grpSpPr>
        <p:grpSp>
          <p:nvGrpSpPr>
            <p:cNvPr id="251" name="Group 250">
              <a:extLst>
                <a:ext uri="{FF2B5EF4-FFF2-40B4-BE49-F238E27FC236}">
                  <a16:creationId xmlns:a16="http://schemas.microsoft.com/office/drawing/2014/main" id="{F800C261-9121-47FE-9368-E8154967BECE}"/>
                </a:ext>
              </a:extLst>
            </p:cNvPr>
            <p:cNvGrpSpPr/>
            <p:nvPr/>
          </p:nvGrpSpPr>
          <p:grpSpPr>
            <a:xfrm>
              <a:off x="1383622" y="5154044"/>
              <a:ext cx="9367297" cy="1300170"/>
              <a:chOff x="1254128" y="5336742"/>
              <a:chExt cx="9367297" cy="1300170"/>
            </a:xfrm>
          </p:grpSpPr>
          <p:sp>
            <p:nvSpPr>
              <p:cNvPr id="225" name="Oval 224">
                <a:extLst>
                  <a:ext uri="{FF2B5EF4-FFF2-40B4-BE49-F238E27FC236}">
                    <a16:creationId xmlns:a16="http://schemas.microsoft.com/office/drawing/2014/main" id="{166F8459-14A4-4646-8179-5A714151D848}"/>
                  </a:ext>
                </a:extLst>
              </p:cNvPr>
              <p:cNvSpPr/>
              <p:nvPr/>
            </p:nvSpPr>
            <p:spPr>
              <a:xfrm>
                <a:off x="2561072" y="5433476"/>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医療画像から病気の検出</a:t>
                </a:r>
                <a:endParaRPr kumimoji="1" lang="en-US" altLang="ja-JP" sz="1100" dirty="0"/>
              </a:p>
            </p:txBody>
          </p:sp>
          <p:sp>
            <p:nvSpPr>
              <p:cNvPr id="214" name="Oval 213">
                <a:extLst>
                  <a:ext uri="{FF2B5EF4-FFF2-40B4-BE49-F238E27FC236}">
                    <a16:creationId xmlns:a16="http://schemas.microsoft.com/office/drawing/2014/main" id="{782FB828-6F54-4F99-A006-58D685FBFA50}"/>
                  </a:ext>
                </a:extLst>
              </p:cNvPr>
              <p:cNvSpPr/>
              <p:nvPr/>
            </p:nvSpPr>
            <p:spPr>
              <a:xfrm>
                <a:off x="1254128" y="5719042"/>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生産ラインの製品画像から欠陥製品の検出</a:t>
                </a:r>
                <a:endParaRPr kumimoji="1" lang="en-US" altLang="ja-JP" sz="1100" dirty="0"/>
              </a:p>
            </p:txBody>
          </p:sp>
          <p:sp>
            <p:nvSpPr>
              <p:cNvPr id="216" name="Oval 215">
                <a:extLst>
                  <a:ext uri="{FF2B5EF4-FFF2-40B4-BE49-F238E27FC236}">
                    <a16:creationId xmlns:a16="http://schemas.microsoft.com/office/drawing/2014/main" id="{0250B2DC-465E-4216-818A-2B04955D2E88}"/>
                  </a:ext>
                </a:extLst>
              </p:cNvPr>
              <p:cNvSpPr/>
              <p:nvPr/>
            </p:nvSpPr>
            <p:spPr>
              <a:xfrm>
                <a:off x="4635914" y="5336742"/>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セキュリティカメラ映像から不審人物の検出</a:t>
                </a:r>
                <a:endParaRPr kumimoji="1" lang="en-US" altLang="ja-JP" sz="1100" dirty="0"/>
              </a:p>
            </p:txBody>
          </p:sp>
          <p:sp>
            <p:nvSpPr>
              <p:cNvPr id="240" name="Oval 239">
                <a:extLst>
                  <a:ext uri="{FF2B5EF4-FFF2-40B4-BE49-F238E27FC236}">
                    <a16:creationId xmlns:a16="http://schemas.microsoft.com/office/drawing/2014/main" id="{7B969D36-E356-43B4-AE2E-ACBCB980B305}"/>
                  </a:ext>
                </a:extLst>
              </p:cNvPr>
              <p:cNvSpPr/>
              <p:nvPr/>
            </p:nvSpPr>
            <p:spPr>
              <a:xfrm>
                <a:off x="2729635" y="6046743"/>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自動運転用の歩行者検出</a:t>
                </a:r>
                <a:endParaRPr kumimoji="1" lang="en-US" altLang="ja-JP" sz="1100" dirty="0"/>
              </a:p>
            </p:txBody>
          </p:sp>
          <p:sp>
            <p:nvSpPr>
              <p:cNvPr id="246" name="Oval 245">
                <a:extLst>
                  <a:ext uri="{FF2B5EF4-FFF2-40B4-BE49-F238E27FC236}">
                    <a16:creationId xmlns:a16="http://schemas.microsoft.com/office/drawing/2014/main" id="{50E0366C-FB16-4C47-B2EB-591D69C4EB76}"/>
                  </a:ext>
                </a:extLst>
              </p:cNvPr>
              <p:cNvSpPr/>
              <p:nvPr/>
            </p:nvSpPr>
            <p:spPr>
              <a:xfrm>
                <a:off x="6648028" y="5472421"/>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商品棚の画像から在庫管理、陳列の最適化</a:t>
                </a:r>
                <a:endParaRPr kumimoji="1" lang="en-US" altLang="ja-JP" sz="1100" dirty="0"/>
              </a:p>
            </p:txBody>
          </p:sp>
          <p:sp>
            <p:nvSpPr>
              <p:cNvPr id="248" name="Oval 247">
                <a:extLst>
                  <a:ext uri="{FF2B5EF4-FFF2-40B4-BE49-F238E27FC236}">
                    <a16:creationId xmlns:a16="http://schemas.microsoft.com/office/drawing/2014/main" id="{823BFA2A-26C5-450E-8DCD-9440454B1432}"/>
                  </a:ext>
                </a:extLst>
              </p:cNvPr>
              <p:cNvSpPr/>
              <p:nvPr/>
            </p:nvSpPr>
            <p:spPr>
              <a:xfrm>
                <a:off x="6422817" y="6079103"/>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ゲーム開発時の</a:t>
                </a:r>
                <a:r>
                  <a:rPr kumimoji="1" lang="en-US" altLang="ja-JP" sz="1100" dirty="0"/>
                  <a:t>CG</a:t>
                </a:r>
                <a:r>
                  <a:rPr kumimoji="1" lang="ja-JP" altLang="en-US" sz="1100" dirty="0"/>
                  <a:t>自動生成</a:t>
                </a:r>
                <a:endParaRPr kumimoji="1" lang="en-US" altLang="ja-JP" sz="1100" dirty="0"/>
              </a:p>
            </p:txBody>
          </p:sp>
          <p:sp>
            <p:nvSpPr>
              <p:cNvPr id="249" name="Oval 248">
                <a:extLst>
                  <a:ext uri="{FF2B5EF4-FFF2-40B4-BE49-F238E27FC236}">
                    <a16:creationId xmlns:a16="http://schemas.microsoft.com/office/drawing/2014/main" id="{E165A6FB-BF27-4BF7-9556-57B27A1C2BAC}"/>
                  </a:ext>
                </a:extLst>
              </p:cNvPr>
              <p:cNvSpPr/>
              <p:nvPr/>
            </p:nvSpPr>
            <p:spPr>
              <a:xfrm>
                <a:off x="7891409" y="5794036"/>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新しい分子構造の画像生成による創薬の開発支援</a:t>
                </a:r>
                <a:endParaRPr kumimoji="1" lang="en-US" altLang="ja-JP" sz="1100" dirty="0"/>
              </a:p>
            </p:txBody>
          </p:sp>
          <p:sp>
            <p:nvSpPr>
              <p:cNvPr id="247" name="Oval 246">
                <a:extLst>
                  <a:ext uri="{FF2B5EF4-FFF2-40B4-BE49-F238E27FC236}">
                    <a16:creationId xmlns:a16="http://schemas.microsoft.com/office/drawing/2014/main" id="{E2A47579-3BCC-4067-B1AC-61E2C174BA6F}"/>
                  </a:ext>
                </a:extLst>
              </p:cNvPr>
              <p:cNvSpPr/>
              <p:nvPr/>
            </p:nvSpPr>
            <p:spPr>
              <a:xfrm>
                <a:off x="4614508" y="6265039"/>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店内監視カメラからの顧客導線分析</a:t>
                </a:r>
                <a:endParaRPr kumimoji="1" lang="en-US" altLang="ja-JP" sz="1100" dirty="0"/>
              </a:p>
            </p:txBody>
          </p:sp>
        </p:grpSp>
        <p:sp>
          <p:nvSpPr>
            <p:cNvPr id="252" name="Arrow: Down 251">
              <a:extLst>
                <a:ext uri="{FF2B5EF4-FFF2-40B4-BE49-F238E27FC236}">
                  <a16:creationId xmlns:a16="http://schemas.microsoft.com/office/drawing/2014/main" id="{73AD72F4-6571-4B3E-9313-7C5C719F498B}"/>
                </a:ext>
              </a:extLst>
            </p:cNvPr>
            <p:cNvSpPr/>
            <p:nvPr/>
          </p:nvSpPr>
          <p:spPr>
            <a:xfrm>
              <a:off x="2859129" y="4860758"/>
              <a:ext cx="477277" cy="33285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53" name="Arrow: Down 252">
              <a:extLst>
                <a:ext uri="{FF2B5EF4-FFF2-40B4-BE49-F238E27FC236}">
                  <a16:creationId xmlns:a16="http://schemas.microsoft.com/office/drawing/2014/main" id="{82EBB736-7A9D-405B-A159-FDF0AA59A671}"/>
                </a:ext>
              </a:extLst>
            </p:cNvPr>
            <p:cNvSpPr/>
            <p:nvPr/>
          </p:nvSpPr>
          <p:spPr>
            <a:xfrm>
              <a:off x="5979667" y="4858763"/>
              <a:ext cx="477277" cy="33285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54" name="Arrow: Down 253">
              <a:extLst>
                <a:ext uri="{FF2B5EF4-FFF2-40B4-BE49-F238E27FC236}">
                  <a16:creationId xmlns:a16="http://schemas.microsoft.com/office/drawing/2014/main" id="{C482992D-DB8D-4061-A459-F9207A2A4810}"/>
                </a:ext>
              </a:extLst>
            </p:cNvPr>
            <p:cNvSpPr/>
            <p:nvPr/>
          </p:nvSpPr>
          <p:spPr>
            <a:xfrm>
              <a:off x="8796999" y="4874935"/>
              <a:ext cx="477277" cy="33285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55" name="TextBox 254">
              <a:extLst>
                <a:ext uri="{FF2B5EF4-FFF2-40B4-BE49-F238E27FC236}">
                  <a16:creationId xmlns:a16="http://schemas.microsoft.com/office/drawing/2014/main" id="{947A34FD-6280-45B8-82F1-E9AF6A5A20A6}"/>
                </a:ext>
              </a:extLst>
            </p:cNvPr>
            <p:cNvSpPr txBox="1"/>
            <p:nvPr/>
          </p:nvSpPr>
          <p:spPr>
            <a:xfrm>
              <a:off x="5498845" y="5616898"/>
              <a:ext cx="1364935" cy="369332"/>
            </a:xfrm>
            <a:prstGeom prst="rect">
              <a:avLst/>
            </a:prstGeom>
            <a:noFill/>
          </p:spPr>
          <p:txBody>
            <a:bodyPr wrap="square" rtlCol="0">
              <a:spAutoFit/>
            </a:bodyPr>
            <a:lstStyle/>
            <a:p>
              <a:r>
                <a:rPr kumimoji="1" lang="ja-JP" altLang="en-US" b="1" dirty="0"/>
                <a:t>ユースケース</a:t>
              </a:r>
            </a:p>
          </p:txBody>
        </p:sp>
      </p:grpSp>
    </p:spTree>
    <p:extLst>
      <p:ext uri="{BB962C8B-B14F-4D97-AF65-F5344CB8AC3E}">
        <p14:creationId xmlns:p14="http://schemas.microsoft.com/office/powerpoint/2010/main" val="2865636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63D1-A7ED-4F41-A920-9F423BAC04D2}"/>
              </a:ext>
            </a:extLst>
          </p:cNvPr>
          <p:cNvSpPr>
            <a:spLocks noGrp="1"/>
          </p:cNvSpPr>
          <p:nvPr>
            <p:ph type="title"/>
          </p:nvPr>
        </p:nvSpPr>
        <p:spPr/>
        <p:txBody>
          <a:bodyPr/>
          <a:lstStyle/>
          <a:p>
            <a:r>
              <a:rPr kumimoji="1" lang="ja-JP" altLang="en-US" dirty="0"/>
              <a:t>画像データを使った機械学習の</a:t>
            </a:r>
            <a:r>
              <a:rPr lang="ja-JP" altLang="en-US" dirty="0"/>
              <a:t>代表的な</a:t>
            </a:r>
            <a:r>
              <a:rPr kumimoji="1" lang="ja-JP" altLang="en-US" dirty="0"/>
              <a:t>手法</a:t>
            </a:r>
            <a:r>
              <a:rPr lang="ja-JP" altLang="en-US" dirty="0"/>
              <a:t>と</a:t>
            </a:r>
            <a:r>
              <a:rPr kumimoji="1" lang="ja-JP" altLang="en-US" dirty="0"/>
              <a:t>ユースケース</a:t>
            </a:r>
          </a:p>
        </p:txBody>
      </p:sp>
      <p:sp>
        <p:nvSpPr>
          <p:cNvPr id="3" name="Date Placeholder 2">
            <a:extLst>
              <a:ext uri="{FF2B5EF4-FFF2-40B4-BE49-F238E27FC236}">
                <a16:creationId xmlns:a16="http://schemas.microsoft.com/office/drawing/2014/main" id="{CAF7F22B-8E7E-4FBA-AD9E-DE6DC837BBD2}"/>
              </a:ext>
            </a:extLst>
          </p:cNvPr>
          <p:cNvSpPr>
            <a:spLocks noGrp="1"/>
          </p:cNvSpPr>
          <p:nvPr>
            <p:ph type="dt" sz="half" idx="10"/>
          </p:nvPr>
        </p:nvSpPr>
        <p:spPr/>
        <p:txBody>
          <a:bodyPr/>
          <a:lstStyle/>
          <a:p>
            <a:fld id="{E5EC4CD4-BEBA-4C46-A206-EFE463E4FF42}" type="datetime1">
              <a:rPr lang="ja-JP" altLang="en-US" smtClean="0"/>
              <a:t>2023/8/29</a:t>
            </a:fld>
            <a:endParaRPr lang="en-US" dirty="0"/>
          </a:p>
        </p:txBody>
      </p:sp>
      <p:sp>
        <p:nvSpPr>
          <p:cNvPr id="4" name="Footer Placeholder 3">
            <a:extLst>
              <a:ext uri="{FF2B5EF4-FFF2-40B4-BE49-F238E27FC236}">
                <a16:creationId xmlns:a16="http://schemas.microsoft.com/office/drawing/2014/main" id="{9B638DFD-E8D7-4F96-A274-770211AB3679}"/>
              </a:ext>
            </a:extLst>
          </p:cNvPr>
          <p:cNvSpPr>
            <a:spLocks noGrp="1"/>
          </p:cNvSpPr>
          <p:nvPr>
            <p:ph type="ftr" sz="quarter" idx="11"/>
          </p:nvPr>
        </p:nvSpPr>
        <p:spPr/>
        <p:txBody>
          <a:bodyPr/>
          <a:lstStyle/>
          <a:p>
            <a:r>
              <a:rPr lang="en-US"/>
              <a:t>Copyright © 2023, Oracle and/or its affiliates </a:t>
            </a:r>
            <a:endParaRPr lang="en-US" dirty="0"/>
          </a:p>
        </p:txBody>
      </p:sp>
      <p:sp>
        <p:nvSpPr>
          <p:cNvPr id="5" name="Slide Number Placeholder 4">
            <a:extLst>
              <a:ext uri="{FF2B5EF4-FFF2-40B4-BE49-F238E27FC236}">
                <a16:creationId xmlns:a16="http://schemas.microsoft.com/office/drawing/2014/main" id="{FFEF470D-30DE-4B74-B823-3EF587C90472}"/>
              </a:ext>
            </a:extLst>
          </p:cNvPr>
          <p:cNvSpPr>
            <a:spLocks noGrp="1"/>
          </p:cNvSpPr>
          <p:nvPr>
            <p:ph type="sldNum" sz="quarter" idx="12"/>
          </p:nvPr>
        </p:nvSpPr>
        <p:spPr/>
        <p:txBody>
          <a:bodyPr/>
          <a:lstStyle/>
          <a:p>
            <a:fld id="{345D60D9-5372-5F40-9443-0F9AE5BDC3C8}" type="slidenum">
              <a:rPr lang="en-US" smtClean="0"/>
              <a:pPr/>
              <a:t>6</a:t>
            </a:fld>
            <a:endParaRPr lang="en-US" dirty="0"/>
          </a:p>
        </p:txBody>
      </p:sp>
      <p:sp>
        <p:nvSpPr>
          <p:cNvPr id="6" name="TextBox 5">
            <a:extLst>
              <a:ext uri="{FF2B5EF4-FFF2-40B4-BE49-F238E27FC236}">
                <a16:creationId xmlns:a16="http://schemas.microsoft.com/office/drawing/2014/main" id="{2155EE60-076E-43A3-BE43-5ABE73F9AC7F}"/>
              </a:ext>
            </a:extLst>
          </p:cNvPr>
          <p:cNvSpPr txBox="1"/>
          <p:nvPr/>
        </p:nvSpPr>
        <p:spPr>
          <a:xfrm>
            <a:off x="999922" y="1286263"/>
            <a:ext cx="1210086" cy="307777"/>
          </a:xfrm>
          <a:prstGeom prst="rect">
            <a:avLst/>
          </a:prstGeom>
          <a:noFill/>
        </p:spPr>
        <p:txBody>
          <a:bodyPr wrap="square" rtlCol="0">
            <a:spAutoFit/>
          </a:bodyPr>
          <a:lstStyle/>
          <a:p>
            <a:pPr algn="ctr"/>
            <a:r>
              <a:rPr kumimoji="1" lang="ja-JP" altLang="en-US" sz="1400" b="1" u="sng" dirty="0"/>
              <a:t>イメージ分類</a:t>
            </a:r>
            <a:endParaRPr kumimoji="1" lang="en-US" altLang="ja-JP" sz="1400" b="1" u="sng" dirty="0"/>
          </a:p>
        </p:txBody>
      </p:sp>
      <p:sp>
        <p:nvSpPr>
          <p:cNvPr id="7" name="TextBox 6">
            <a:extLst>
              <a:ext uri="{FF2B5EF4-FFF2-40B4-BE49-F238E27FC236}">
                <a16:creationId xmlns:a16="http://schemas.microsoft.com/office/drawing/2014/main" id="{A48C5F91-461F-4B65-A781-036F1205DE08}"/>
              </a:ext>
            </a:extLst>
          </p:cNvPr>
          <p:cNvSpPr txBox="1"/>
          <p:nvPr/>
        </p:nvSpPr>
        <p:spPr>
          <a:xfrm>
            <a:off x="4094643" y="1286263"/>
            <a:ext cx="910628" cy="307777"/>
          </a:xfrm>
          <a:prstGeom prst="rect">
            <a:avLst/>
          </a:prstGeom>
          <a:noFill/>
        </p:spPr>
        <p:txBody>
          <a:bodyPr wrap="square" rtlCol="0">
            <a:spAutoFit/>
          </a:bodyPr>
          <a:lstStyle/>
          <a:p>
            <a:pPr algn="ctr"/>
            <a:r>
              <a:rPr kumimoji="1" lang="ja-JP" altLang="en-US" sz="1400" b="1" u="sng" dirty="0"/>
              <a:t>物体検出</a:t>
            </a:r>
            <a:endParaRPr kumimoji="1" lang="en-US" altLang="ja-JP" sz="1400" b="1" u="sng" dirty="0"/>
          </a:p>
        </p:txBody>
      </p:sp>
      <p:sp>
        <p:nvSpPr>
          <p:cNvPr id="8" name="TextBox 7">
            <a:extLst>
              <a:ext uri="{FF2B5EF4-FFF2-40B4-BE49-F238E27FC236}">
                <a16:creationId xmlns:a16="http://schemas.microsoft.com/office/drawing/2014/main" id="{ADB0BA28-F30A-4708-9B2D-0B077CA13B70}"/>
              </a:ext>
            </a:extLst>
          </p:cNvPr>
          <p:cNvSpPr txBox="1"/>
          <p:nvPr/>
        </p:nvSpPr>
        <p:spPr>
          <a:xfrm>
            <a:off x="1775259" y="3045786"/>
            <a:ext cx="2488732" cy="307777"/>
          </a:xfrm>
          <a:prstGeom prst="rect">
            <a:avLst/>
          </a:prstGeom>
          <a:noFill/>
        </p:spPr>
        <p:txBody>
          <a:bodyPr wrap="square" rtlCol="0">
            <a:spAutoFit/>
          </a:bodyPr>
          <a:lstStyle/>
          <a:p>
            <a:r>
              <a:rPr kumimoji="1" lang="ja-JP" altLang="en-US" sz="1400" b="1" u="sng" dirty="0"/>
              <a:t>セマンティックセグメンテーション</a:t>
            </a:r>
            <a:endParaRPr kumimoji="1" lang="en-US" altLang="ja-JP" sz="1400" b="1" u="sng" dirty="0"/>
          </a:p>
        </p:txBody>
      </p:sp>
      <p:sp>
        <p:nvSpPr>
          <p:cNvPr id="12" name="TextBox 11">
            <a:extLst>
              <a:ext uri="{FF2B5EF4-FFF2-40B4-BE49-F238E27FC236}">
                <a16:creationId xmlns:a16="http://schemas.microsoft.com/office/drawing/2014/main" id="{5F701445-DBBA-4F8C-A931-1A4027538401}"/>
              </a:ext>
            </a:extLst>
          </p:cNvPr>
          <p:cNvSpPr txBox="1"/>
          <p:nvPr/>
        </p:nvSpPr>
        <p:spPr>
          <a:xfrm>
            <a:off x="5515274" y="3045786"/>
            <a:ext cx="992359" cy="307777"/>
          </a:xfrm>
          <a:prstGeom prst="rect">
            <a:avLst/>
          </a:prstGeom>
          <a:noFill/>
        </p:spPr>
        <p:txBody>
          <a:bodyPr wrap="square">
            <a:spAutoFit/>
          </a:bodyPr>
          <a:lstStyle/>
          <a:p>
            <a:r>
              <a:rPr kumimoji="1" lang="ja-JP" altLang="en-US" sz="1400" b="1" u="sng" dirty="0"/>
              <a:t>空間認識</a:t>
            </a:r>
            <a:endParaRPr lang="ja-JP" altLang="en-US" sz="1400" b="1" u="sng" dirty="0"/>
          </a:p>
        </p:txBody>
      </p:sp>
      <p:sp>
        <p:nvSpPr>
          <p:cNvPr id="14" name="TextBox 13">
            <a:extLst>
              <a:ext uri="{FF2B5EF4-FFF2-40B4-BE49-F238E27FC236}">
                <a16:creationId xmlns:a16="http://schemas.microsoft.com/office/drawing/2014/main" id="{3C65796B-E443-4CC4-82A1-39898502647C}"/>
              </a:ext>
            </a:extLst>
          </p:cNvPr>
          <p:cNvSpPr txBox="1"/>
          <p:nvPr/>
        </p:nvSpPr>
        <p:spPr>
          <a:xfrm>
            <a:off x="8580346" y="3045786"/>
            <a:ext cx="1057648" cy="307777"/>
          </a:xfrm>
          <a:prstGeom prst="rect">
            <a:avLst/>
          </a:prstGeom>
          <a:noFill/>
        </p:spPr>
        <p:txBody>
          <a:bodyPr wrap="square">
            <a:spAutoFit/>
          </a:bodyPr>
          <a:lstStyle/>
          <a:p>
            <a:r>
              <a:rPr kumimoji="1" lang="ja-JP" altLang="en-US" sz="1400" b="1" u="sng" dirty="0"/>
              <a:t>画像生成</a:t>
            </a:r>
            <a:endParaRPr lang="ja-JP" altLang="en-US" sz="1400" b="1" u="sng" dirty="0"/>
          </a:p>
        </p:txBody>
      </p:sp>
      <p:sp>
        <p:nvSpPr>
          <p:cNvPr id="13" name="TextBox 12">
            <a:extLst>
              <a:ext uri="{FF2B5EF4-FFF2-40B4-BE49-F238E27FC236}">
                <a16:creationId xmlns:a16="http://schemas.microsoft.com/office/drawing/2014/main" id="{1DBFD3F9-EA3C-42B3-A0EF-FFAC77D5E335}"/>
              </a:ext>
            </a:extLst>
          </p:cNvPr>
          <p:cNvSpPr txBox="1"/>
          <p:nvPr/>
        </p:nvSpPr>
        <p:spPr>
          <a:xfrm>
            <a:off x="9664725" y="1286263"/>
            <a:ext cx="1840694" cy="307777"/>
          </a:xfrm>
          <a:prstGeom prst="rect">
            <a:avLst/>
          </a:prstGeom>
          <a:noFill/>
        </p:spPr>
        <p:txBody>
          <a:bodyPr wrap="square" rtlCol="0">
            <a:spAutoFit/>
          </a:bodyPr>
          <a:lstStyle/>
          <a:p>
            <a:pPr algn="ctr"/>
            <a:r>
              <a:rPr kumimoji="1" lang="zh-TW" altLang="en-US" sz="1400" b="1" u="sng" dirty="0"/>
              <a:t>光学文字認識</a:t>
            </a:r>
            <a:r>
              <a:rPr kumimoji="1" lang="en-US" altLang="ja-JP" sz="1400" b="1" u="sng" dirty="0"/>
              <a:t>(OCR)</a:t>
            </a:r>
          </a:p>
        </p:txBody>
      </p:sp>
      <p:sp>
        <p:nvSpPr>
          <p:cNvPr id="227" name="TextBox 226">
            <a:extLst>
              <a:ext uri="{FF2B5EF4-FFF2-40B4-BE49-F238E27FC236}">
                <a16:creationId xmlns:a16="http://schemas.microsoft.com/office/drawing/2014/main" id="{360FD834-16EF-4EB9-8D15-A981ADF13B22}"/>
              </a:ext>
            </a:extLst>
          </p:cNvPr>
          <p:cNvSpPr txBox="1"/>
          <p:nvPr/>
        </p:nvSpPr>
        <p:spPr>
          <a:xfrm>
            <a:off x="7136424" y="1286263"/>
            <a:ext cx="844585" cy="307777"/>
          </a:xfrm>
          <a:prstGeom prst="rect">
            <a:avLst/>
          </a:prstGeom>
          <a:noFill/>
        </p:spPr>
        <p:txBody>
          <a:bodyPr wrap="square" rtlCol="0">
            <a:spAutoFit/>
          </a:bodyPr>
          <a:lstStyle/>
          <a:p>
            <a:pPr algn="ctr"/>
            <a:r>
              <a:rPr kumimoji="1" lang="ja-JP" altLang="en-US" sz="1400" b="1" u="sng" dirty="0"/>
              <a:t>顔認識</a:t>
            </a:r>
            <a:endParaRPr kumimoji="1" lang="en-US" altLang="ja-JP" sz="1400" b="1" u="sng" dirty="0"/>
          </a:p>
        </p:txBody>
      </p:sp>
      <p:grpSp>
        <p:nvGrpSpPr>
          <p:cNvPr id="242" name="Group 241">
            <a:extLst>
              <a:ext uri="{FF2B5EF4-FFF2-40B4-BE49-F238E27FC236}">
                <a16:creationId xmlns:a16="http://schemas.microsoft.com/office/drawing/2014/main" id="{54B316CF-3C92-4109-BD80-ABD797403731}"/>
              </a:ext>
            </a:extLst>
          </p:cNvPr>
          <p:cNvGrpSpPr/>
          <p:nvPr/>
        </p:nvGrpSpPr>
        <p:grpSpPr>
          <a:xfrm>
            <a:off x="631005" y="2281704"/>
            <a:ext cx="1937335" cy="545042"/>
            <a:chOff x="525127" y="1818000"/>
            <a:chExt cx="1937335" cy="545042"/>
          </a:xfrm>
        </p:grpSpPr>
        <p:sp>
          <p:nvSpPr>
            <p:cNvPr id="32" name="四角形: 角を丸くする 7">
              <a:extLst>
                <a:ext uri="{FF2B5EF4-FFF2-40B4-BE49-F238E27FC236}">
                  <a16:creationId xmlns:a16="http://schemas.microsoft.com/office/drawing/2014/main" id="{7FDDF3A1-786A-4C2B-AE52-05168E252F00}"/>
                </a:ext>
              </a:extLst>
            </p:cNvPr>
            <p:cNvSpPr/>
            <p:nvPr/>
          </p:nvSpPr>
          <p:spPr>
            <a:xfrm>
              <a:off x="2037503" y="2035504"/>
              <a:ext cx="424959" cy="14739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t>ネコ</a:t>
              </a:r>
            </a:p>
          </p:txBody>
        </p:sp>
        <p:grpSp>
          <p:nvGrpSpPr>
            <p:cNvPr id="37" name="グループ化 12">
              <a:extLst>
                <a:ext uri="{FF2B5EF4-FFF2-40B4-BE49-F238E27FC236}">
                  <a16:creationId xmlns:a16="http://schemas.microsoft.com/office/drawing/2014/main" id="{1C5FD1EC-20A1-44D4-9692-3540FD1DDA2C}"/>
                </a:ext>
              </a:extLst>
            </p:cNvPr>
            <p:cNvGrpSpPr/>
            <p:nvPr/>
          </p:nvGrpSpPr>
          <p:grpSpPr>
            <a:xfrm>
              <a:off x="525127" y="1818000"/>
              <a:ext cx="683082" cy="545042"/>
              <a:chOff x="862499" y="4867022"/>
              <a:chExt cx="634564" cy="543856"/>
            </a:xfrm>
          </p:grpSpPr>
          <p:pic>
            <p:nvPicPr>
              <p:cNvPr id="38" name="グラフィックス 13" descr="子猫 枠線">
                <a:extLst>
                  <a:ext uri="{FF2B5EF4-FFF2-40B4-BE49-F238E27FC236}">
                    <a16:creationId xmlns:a16="http://schemas.microsoft.com/office/drawing/2014/main" id="{B9E64CDE-528E-4AC0-B74C-F1A6CE37C6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352" y="4873504"/>
                <a:ext cx="537374" cy="537374"/>
              </a:xfrm>
              <a:prstGeom prst="rect">
                <a:avLst/>
              </a:prstGeom>
            </p:spPr>
          </p:pic>
          <p:sp>
            <p:nvSpPr>
              <p:cNvPr id="39" name="正方形/長方形 14">
                <a:extLst>
                  <a:ext uri="{FF2B5EF4-FFF2-40B4-BE49-F238E27FC236}">
                    <a16:creationId xmlns:a16="http://schemas.microsoft.com/office/drawing/2014/main" id="{99475DBB-05FA-440E-8FE8-07218E30D8E9}"/>
                  </a:ext>
                </a:extLst>
              </p:cNvPr>
              <p:cNvSpPr/>
              <p:nvPr/>
            </p:nvSpPr>
            <p:spPr>
              <a:xfrm>
                <a:off x="862499" y="4867022"/>
                <a:ext cx="634564" cy="51164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11" name="Group 10">
              <a:extLst>
                <a:ext uri="{FF2B5EF4-FFF2-40B4-BE49-F238E27FC236}">
                  <a16:creationId xmlns:a16="http://schemas.microsoft.com/office/drawing/2014/main" id="{242FC579-9D88-4475-8F2F-5E934D7E7002}"/>
                </a:ext>
              </a:extLst>
            </p:cNvPr>
            <p:cNvGrpSpPr/>
            <p:nvPr/>
          </p:nvGrpSpPr>
          <p:grpSpPr>
            <a:xfrm>
              <a:off x="1277744" y="1885792"/>
              <a:ext cx="661216" cy="409806"/>
              <a:chOff x="4389652" y="1613743"/>
              <a:chExt cx="661216" cy="409806"/>
            </a:xfrm>
          </p:grpSpPr>
          <p:pic>
            <p:nvPicPr>
              <p:cNvPr id="17" name="Graphic 16" descr="Right And Left Brain outline">
                <a:extLst>
                  <a:ext uri="{FF2B5EF4-FFF2-40B4-BE49-F238E27FC236}">
                    <a16:creationId xmlns:a16="http://schemas.microsoft.com/office/drawing/2014/main" id="{9A88C61F-C476-4FCD-8904-D045BA96A3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9" name="Arrow: Right 8">
                <a:extLst>
                  <a:ext uri="{FF2B5EF4-FFF2-40B4-BE49-F238E27FC236}">
                    <a16:creationId xmlns:a16="http://schemas.microsoft.com/office/drawing/2014/main" id="{C967E38A-7607-4FB5-9D1F-9BF2E1BADFA8}"/>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1" name="Arrow: Right 130">
                <a:extLst>
                  <a:ext uri="{FF2B5EF4-FFF2-40B4-BE49-F238E27FC236}">
                    <a16:creationId xmlns:a16="http://schemas.microsoft.com/office/drawing/2014/main" id="{7A0A3239-2BE2-4C10-8D84-2E6B557E76E8}"/>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grpSp>
        <p:nvGrpSpPr>
          <p:cNvPr id="10" name="Group 9">
            <a:extLst>
              <a:ext uri="{FF2B5EF4-FFF2-40B4-BE49-F238E27FC236}">
                <a16:creationId xmlns:a16="http://schemas.microsoft.com/office/drawing/2014/main" id="{E8BD75CC-DCAD-4E40-B1EE-B68F3D461864}"/>
              </a:ext>
            </a:extLst>
          </p:cNvPr>
          <p:cNvGrpSpPr/>
          <p:nvPr/>
        </p:nvGrpSpPr>
        <p:grpSpPr>
          <a:xfrm>
            <a:off x="3498582" y="2270672"/>
            <a:ext cx="2200366" cy="567106"/>
            <a:chOff x="2969472" y="2531015"/>
            <a:chExt cx="2200366" cy="567106"/>
          </a:xfrm>
        </p:grpSpPr>
        <p:grpSp>
          <p:nvGrpSpPr>
            <p:cNvPr id="19" name="グループ化 20">
              <a:extLst>
                <a:ext uri="{FF2B5EF4-FFF2-40B4-BE49-F238E27FC236}">
                  <a16:creationId xmlns:a16="http://schemas.microsoft.com/office/drawing/2014/main" id="{3A6E2B2F-DCCD-40DD-808A-85132B04B8FF}"/>
                </a:ext>
              </a:extLst>
            </p:cNvPr>
            <p:cNvGrpSpPr/>
            <p:nvPr/>
          </p:nvGrpSpPr>
          <p:grpSpPr>
            <a:xfrm>
              <a:off x="4467684" y="2531015"/>
              <a:ext cx="702154" cy="567106"/>
              <a:chOff x="128474" y="5466676"/>
              <a:chExt cx="1242263" cy="1039120"/>
            </a:xfrm>
          </p:grpSpPr>
          <p:pic>
            <p:nvPicPr>
              <p:cNvPr id="21" name="グラフィックス 22" descr="森林の光景 枠線">
                <a:extLst>
                  <a:ext uri="{FF2B5EF4-FFF2-40B4-BE49-F238E27FC236}">
                    <a16:creationId xmlns:a16="http://schemas.microsoft.com/office/drawing/2014/main" id="{1C7B9FA4-BDC1-453A-83D4-4748A68680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373" y="5478753"/>
                <a:ext cx="1155073" cy="791935"/>
              </a:xfrm>
              <a:prstGeom prst="rect">
                <a:avLst/>
              </a:prstGeom>
            </p:spPr>
          </p:pic>
          <p:pic>
            <p:nvPicPr>
              <p:cNvPr id="22" name="グラフィックス 23" descr="トラ 単色塗りつぶし">
                <a:extLst>
                  <a:ext uri="{FF2B5EF4-FFF2-40B4-BE49-F238E27FC236}">
                    <a16:creationId xmlns:a16="http://schemas.microsoft.com/office/drawing/2014/main" id="{6044583D-DD59-41B4-A18C-DDF775294E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6482" y="5994156"/>
                <a:ext cx="511640" cy="511640"/>
              </a:xfrm>
              <a:prstGeom prst="rect">
                <a:avLst/>
              </a:prstGeom>
            </p:spPr>
          </p:pic>
          <p:pic>
            <p:nvPicPr>
              <p:cNvPr id="23" name="グラフィックス 24" descr="男性 単色塗りつぶし">
                <a:extLst>
                  <a:ext uri="{FF2B5EF4-FFF2-40B4-BE49-F238E27FC236}">
                    <a16:creationId xmlns:a16="http://schemas.microsoft.com/office/drawing/2014/main" id="{A77321C9-2EB5-4B96-9ECF-0317F6DD0A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2847" y="5932947"/>
                <a:ext cx="437832" cy="437832"/>
              </a:xfrm>
              <a:prstGeom prst="rect">
                <a:avLst/>
              </a:prstGeom>
            </p:spPr>
          </p:pic>
          <p:grpSp>
            <p:nvGrpSpPr>
              <p:cNvPr id="24" name="グループ化 25">
                <a:extLst>
                  <a:ext uri="{FF2B5EF4-FFF2-40B4-BE49-F238E27FC236}">
                    <a16:creationId xmlns:a16="http://schemas.microsoft.com/office/drawing/2014/main" id="{74A57D84-2DE4-450C-A160-07F4660C4C5E}"/>
                  </a:ext>
                </a:extLst>
              </p:cNvPr>
              <p:cNvGrpSpPr/>
              <p:nvPr/>
            </p:nvGrpSpPr>
            <p:grpSpPr>
              <a:xfrm>
                <a:off x="611287" y="6072631"/>
                <a:ext cx="610188" cy="365125"/>
                <a:chOff x="76662" y="5010303"/>
                <a:chExt cx="635870" cy="454987"/>
              </a:xfrm>
            </p:grpSpPr>
            <p:sp>
              <p:nvSpPr>
                <p:cNvPr id="26" name="正方形/長方形 27">
                  <a:extLst>
                    <a:ext uri="{FF2B5EF4-FFF2-40B4-BE49-F238E27FC236}">
                      <a16:creationId xmlns:a16="http://schemas.microsoft.com/office/drawing/2014/main" id="{27B3A846-8E1A-4B84-BC61-97679EC2EAC7}"/>
                    </a:ext>
                  </a:extLst>
                </p:cNvPr>
                <p:cNvSpPr/>
                <p:nvPr/>
              </p:nvSpPr>
              <p:spPr>
                <a:xfrm>
                  <a:off x="125086" y="5046871"/>
                  <a:ext cx="540570" cy="376005"/>
                </a:xfrm>
                <a:prstGeom prst="rect">
                  <a:avLst/>
                </a:prstGeom>
                <a:noFill/>
                <a:ln w="19050">
                  <a:solidFill>
                    <a:schemeClr val="accent5"/>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7" name="楕円 28">
                  <a:extLst>
                    <a:ext uri="{FF2B5EF4-FFF2-40B4-BE49-F238E27FC236}">
                      <a16:creationId xmlns:a16="http://schemas.microsoft.com/office/drawing/2014/main" id="{1C8DE89A-7A07-4769-8802-C7AF59075004}"/>
                    </a:ext>
                  </a:extLst>
                </p:cNvPr>
                <p:cNvSpPr/>
                <p:nvPr/>
              </p:nvSpPr>
              <p:spPr>
                <a:xfrm>
                  <a:off x="84750" y="5010303"/>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8" name="楕円 29">
                  <a:extLst>
                    <a:ext uri="{FF2B5EF4-FFF2-40B4-BE49-F238E27FC236}">
                      <a16:creationId xmlns:a16="http://schemas.microsoft.com/office/drawing/2014/main" id="{26A966E1-46F5-43AB-AF4A-FDF39BC5F98D}"/>
                    </a:ext>
                  </a:extLst>
                </p:cNvPr>
                <p:cNvSpPr/>
                <p:nvPr/>
              </p:nvSpPr>
              <p:spPr>
                <a:xfrm>
                  <a:off x="629635" y="5011370"/>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9" name="楕円 30">
                  <a:extLst>
                    <a:ext uri="{FF2B5EF4-FFF2-40B4-BE49-F238E27FC236}">
                      <a16:creationId xmlns:a16="http://schemas.microsoft.com/office/drawing/2014/main" id="{805AD47D-34A8-41E9-92A7-1AC209B6278D}"/>
                    </a:ext>
                  </a:extLst>
                </p:cNvPr>
                <p:cNvSpPr/>
                <p:nvPr/>
              </p:nvSpPr>
              <p:spPr>
                <a:xfrm>
                  <a:off x="624227" y="5360078"/>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30" name="楕円 31">
                  <a:extLst>
                    <a:ext uri="{FF2B5EF4-FFF2-40B4-BE49-F238E27FC236}">
                      <a16:creationId xmlns:a16="http://schemas.microsoft.com/office/drawing/2014/main" id="{83BA2C79-A6F7-445F-9126-BFBF8FBEAE56}"/>
                    </a:ext>
                  </a:extLst>
                </p:cNvPr>
                <p:cNvSpPr/>
                <p:nvPr/>
              </p:nvSpPr>
              <p:spPr>
                <a:xfrm>
                  <a:off x="76662" y="5373565"/>
                  <a:ext cx="82897" cy="91725"/>
                </a:xfrm>
                <a:prstGeom prst="ellipse">
                  <a:avLst/>
                </a:prstGeom>
                <a:solidFill>
                  <a:schemeClr val="accent5"/>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sp>
            <p:nvSpPr>
              <p:cNvPr id="25" name="正方形/長方形 26">
                <a:extLst>
                  <a:ext uri="{FF2B5EF4-FFF2-40B4-BE49-F238E27FC236}">
                    <a16:creationId xmlns:a16="http://schemas.microsoft.com/office/drawing/2014/main" id="{C896037B-8161-44F1-8D28-49C6252F6928}"/>
                  </a:ext>
                </a:extLst>
              </p:cNvPr>
              <p:cNvSpPr/>
              <p:nvPr/>
            </p:nvSpPr>
            <p:spPr>
              <a:xfrm>
                <a:off x="128474" y="5466676"/>
                <a:ext cx="1242263" cy="103912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165" name="Group 164">
              <a:extLst>
                <a:ext uri="{FF2B5EF4-FFF2-40B4-BE49-F238E27FC236}">
                  <a16:creationId xmlns:a16="http://schemas.microsoft.com/office/drawing/2014/main" id="{325C0550-2BAB-4D5D-8EC9-D41AD1FC8844}"/>
                </a:ext>
              </a:extLst>
            </p:cNvPr>
            <p:cNvGrpSpPr/>
            <p:nvPr/>
          </p:nvGrpSpPr>
          <p:grpSpPr>
            <a:xfrm>
              <a:off x="3747070" y="2595658"/>
              <a:ext cx="661216" cy="409806"/>
              <a:chOff x="4389652" y="1613743"/>
              <a:chExt cx="661216" cy="409806"/>
            </a:xfrm>
          </p:grpSpPr>
          <p:pic>
            <p:nvPicPr>
              <p:cNvPr id="166" name="Graphic 165" descr="Right And Left Brain outline">
                <a:extLst>
                  <a:ext uri="{FF2B5EF4-FFF2-40B4-BE49-F238E27FC236}">
                    <a16:creationId xmlns:a16="http://schemas.microsoft.com/office/drawing/2014/main" id="{95C26F99-FA3D-4630-9988-FD2B0599E5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167" name="Arrow: Right 166">
                <a:extLst>
                  <a:ext uri="{FF2B5EF4-FFF2-40B4-BE49-F238E27FC236}">
                    <a16:creationId xmlns:a16="http://schemas.microsoft.com/office/drawing/2014/main" id="{7BC74776-5BB9-421E-8260-367FB7553135}"/>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68" name="Arrow: Right 167">
                <a:extLst>
                  <a:ext uri="{FF2B5EF4-FFF2-40B4-BE49-F238E27FC236}">
                    <a16:creationId xmlns:a16="http://schemas.microsoft.com/office/drawing/2014/main" id="{02C4E922-E5D5-4DFE-8C7C-C5F22D299D64}"/>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198" name="Group 197">
              <a:extLst>
                <a:ext uri="{FF2B5EF4-FFF2-40B4-BE49-F238E27FC236}">
                  <a16:creationId xmlns:a16="http://schemas.microsoft.com/office/drawing/2014/main" id="{D33FDE7E-4FB4-4B5F-9E4B-1B63AC2FFB49}"/>
                </a:ext>
              </a:extLst>
            </p:cNvPr>
            <p:cNvGrpSpPr/>
            <p:nvPr/>
          </p:nvGrpSpPr>
          <p:grpSpPr>
            <a:xfrm>
              <a:off x="2969472" y="2531015"/>
              <a:ext cx="683083" cy="545042"/>
              <a:chOff x="3730409" y="4425866"/>
              <a:chExt cx="1011601" cy="847355"/>
            </a:xfrm>
          </p:grpSpPr>
          <p:pic>
            <p:nvPicPr>
              <p:cNvPr id="200" name="グラフィックス 22" descr="森林の光景 枠線">
                <a:extLst>
                  <a:ext uri="{FF2B5EF4-FFF2-40B4-BE49-F238E27FC236}">
                    <a16:creationId xmlns:a16="http://schemas.microsoft.com/office/drawing/2014/main" id="{D6E4BED7-C555-4ABD-BCE2-953F294E26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66157" y="4435714"/>
                <a:ext cx="940600" cy="645787"/>
              </a:xfrm>
              <a:prstGeom prst="rect">
                <a:avLst/>
              </a:prstGeom>
            </p:spPr>
          </p:pic>
          <p:pic>
            <p:nvPicPr>
              <p:cNvPr id="201" name="グラフィックス 23" descr="トラ 単色塗りつぶし">
                <a:extLst>
                  <a:ext uri="{FF2B5EF4-FFF2-40B4-BE49-F238E27FC236}">
                    <a16:creationId xmlns:a16="http://schemas.microsoft.com/office/drawing/2014/main" id="{B310926C-DB2F-4E73-BD24-7DE177CB1E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8520" y="4856002"/>
                <a:ext cx="416639" cy="417219"/>
              </a:xfrm>
              <a:prstGeom prst="rect">
                <a:avLst/>
              </a:prstGeom>
            </p:spPr>
          </p:pic>
          <p:pic>
            <p:nvPicPr>
              <p:cNvPr id="202" name="グラフィックス 24" descr="男性 単色塗りつぶし">
                <a:extLst>
                  <a:ext uri="{FF2B5EF4-FFF2-40B4-BE49-F238E27FC236}">
                    <a16:creationId xmlns:a16="http://schemas.microsoft.com/office/drawing/2014/main" id="{D41B92CB-1BF4-463D-8C6E-25D4E88AC3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58400" y="4806089"/>
                <a:ext cx="356536" cy="357032"/>
              </a:xfrm>
              <a:prstGeom prst="rect">
                <a:avLst/>
              </a:prstGeom>
            </p:spPr>
          </p:pic>
          <p:sp>
            <p:nvSpPr>
              <p:cNvPr id="204" name="正方形/長方形 26">
                <a:extLst>
                  <a:ext uri="{FF2B5EF4-FFF2-40B4-BE49-F238E27FC236}">
                    <a16:creationId xmlns:a16="http://schemas.microsoft.com/office/drawing/2014/main" id="{C65A625E-1CD6-4078-8E81-F25818DF7392}"/>
                  </a:ext>
                </a:extLst>
              </p:cNvPr>
              <p:cNvSpPr/>
              <p:nvPr/>
            </p:nvSpPr>
            <p:spPr>
              <a:xfrm>
                <a:off x="3730409" y="4425866"/>
                <a:ext cx="1011601" cy="847355"/>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grpSp>
        <p:nvGrpSpPr>
          <p:cNvPr id="224" name="Group 223">
            <a:extLst>
              <a:ext uri="{FF2B5EF4-FFF2-40B4-BE49-F238E27FC236}">
                <a16:creationId xmlns:a16="http://schemas.microsoft.com/office/drawing/2014/main" id="{3A4EF97E-AC91-4622-86C8-1DFD9B9097CC}"/>
              </a:ext>
            </a:extLst>
          </p:cNvPr>
          <p:cNvGrpSpPr/>
          <p:nvPr/>
        </p:nvGrpSpPr>
        <p:grpSpPr>
          <a:xfrm>
            <a:off x="6530172" y="2283065"/>
            <a:ext cx="2187125" cy="542321"/>
            <a:chOff x="5522312" y="1351436"/>
            <a:chExt cx="2187125" cy="542321"/>
          </a:xfrm>
        </p:grpSpPr>
        <p:grpSp>
          <p:nvGrpSpPr>
            <p:cNvPr id="31" name="Group 30">
              <a:extLst>
                <a:ext uri="{FF2B5EF4-FFF2-40B4-BE49-F238E27FC236}">
                  <a16:creationId xmlns:a16="http://schemas.microsoft.com/office/drawing/2014/main" id="{079E3C83-69CA-4DE3-8CD5-67084C180071}"/>
                </a:ext>
              </a:extLst>
            </p:cNvPr>
            <p:cNvGrpSpPr/>
            <p:nvPr/>
          </p:nvGrpSpPr>
          <p:grpSpPr>
            <a:xfrm>
              <a:off x="7149015" y="1403702"/>
              <a:ext cx="446648" cy="490055"/>
              <a:chOff x="7902487" y="1516404"/>
              <a:chExt cx="737243" cy="737243"/>
            </a:xfrm>
          </p:grpSpPr>
          <p:pic>
            <p:nvPicPr>
              <p:cNvPr id="230" name="Graphic 229" descr="Male profile outline">
                <a:extLst>
                  <a:ext uri="{FF2B5EF4-FFF2-40B4-BE49-F238E27FC236}">
                    <a16:creationId xmlns:a16="http://schemas.microsoft.com/office/drawing/2014/main" id="{9886B191-2792-40B8-AEF6-4561835250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02487" y="1516404"/>
                <a:ext cx="737243" cy="737243"/>
              </a:xfrm>
              <a:prstGeom prst="rect">
                <a:avLst/>
              </a:prstGeom>
            </p:spPr>
          </p:pic>
          <p:sp>
            <p:nvSpPr>
              <p:cNvPr id="188" name="Rectangle 187">
                <a:extLst>
                  <a:ext uri="{FF2B5EF4-FFF2-40B4-BE49-F238E27FC236}">
                    <a16:creationId xmlns:a16="http://schemas.microsoft.com/office/drawing/2014/main" id="{A665424C-0CB9-44D0-B638-C5E4D325BB69}"/>
                  </a:ext>
                </a:extLst>
              </p:cNvPr>
              <p:cNvSpPr/>
              <p:nvPr/>
            </p:nvSpPr>
            <p:spPr>
              <a:xfrm>
                <a:off x="8060618" y="1535042"/>
                <a:ext cx="427523" cy="400141"/>
              </a:xfrm>
              <a:prstGeom prst="rect">
                <a:avLst/>
              </a:prstGeom>
              <a:noFill/>
              <a:ln w="1905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sp>
          <p:nvSpPr>
            <p:cNvPr id="207" name="正方形/長方形 14">
              <a:extLst>
                <a:ext uri="{FF2B5EF4-FFF2-40B4-BE49-F238E27FC236}">
                  <a16:creationId xmlns:a16="http://schemas.microsoft.com/office/drawing/2014/main" id="{497E8326-33FE-48DC-8D93-E92AA2927FFD}"/>
                </a:ext>
              </a:extLst>
            </p:cNvPr>
            <p:cNvSpPr/>
            <p:nvPr/>
          </p:nvSpPr>
          <p:spPr>
            <a:xfrm>
              <a:off x="5522312" y="1353756"/>
              <a:ext cx="683082" cy="512756"/>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08" name="正方形/長方形 14">
              <a:extLst>
                <a:ext uri="{FF2B5EF4-FFF2-40B4-BE49-F238E27FC236}">
                  <a16:creationId xmlns:a16="http://schemas.microsoft.com/office/drawing/2014/main" id="{34598191-56DA-4B6B-BFAF-08496B72BAAE}"/>
                </a:ext>
              </a:extLst>
            </p:cNvPr>
            <p:cNvSpPr/>
            <p:nvPr/>
          </p:nvSpPr>
          <p:spPr>
            <a:xfrm>
              <a:off x="7026355" y="1351436"/>
              <a:ext cx="683082" cy="512756"/>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nvGrpSpPr>
            <p:cNvPr id="209" name="Group 208">
              <a:extLst>
                <a:ext uri="{FF2B5EF4-FFF2-40B4-BE49-F238E27FC236}">
                  <a16:creationId xmlns:a16="http://schemas.microsoft.com/office/drawing/2014/main" id="{4BAA494F-2DB9-49AF-9A65-31F67F66B671}"/>
                </a:ext>
              </a:extLst>
            </p:cNvPr>
            <p:cNvGrpSpPr/>
            <p:nvPr/>
          </p:nvGrpSpPr>
          <p:grpSpPr>
            <a:xfrm>
              <a:off x="6292193" y="1388856"/>
              <a:ext cx="661216" cy="409806"/>
              <a:chOff x="4389652" y="1613743"/>
              <a:chExt cx="661216" cy="409806"/>
            </a:xfrm>
          </p:grpSpPr>
          <p:pic>
            <p:nvPicPr>
              <p:cNvPr id="210" name="Graphic 209" descr="Right And Left Brain outline">
                <a:extLst>
                  <a:ext uri="{FF2B5EF4-FFF2-40B4-BE49-F238E27FC236}">
                    <a16:creationId xmlns:a16="http://schemas.microsoft.com/office/drawing/2014/main" id="{E2A09E2A-4B26-4780-BAAD-3638AF76EB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212" name="Arrow: Right 211">
                <a:extLst>
                  <a:ext uri="{FF2B5EF4-FFF2-40B4-BE49-F238E27FC236}">
                    <a16:creationId xmlns:a16="http://schemas.microsoft.com/office/drawing/2014/main" id="{09B6C5BE-1543-4705-9930-FFD0DB3BD6CF}"/>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13" name="Arrow: Right 212">
                <a:extLst>
                  <a:ext uri="{FF2B5EF4-FFF2-40B4-BE49-F238E27FC236}">
                    <a16:creationId xmlns:a16="http://schemas.microsoft.com/office/drawing/2014/main" id="{D7F684FC-DC0D-4A93-99D7-A7B23DA242D4}"/>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pic>
          <p:nvPicPr>
            <p:cNvPr id="215" name="Graphic 214" descr="Male profile outline">
              <a:extLst>
                <a:ext uri="{FF2B5EF4-FFF2-40B4-BE49-F238E27FC236}">
                  <a16:creationId xmlns:a16="http://schemas.microsoft.com/office/drawing/2014/main" id="{018A5CB6-FC79-4114-B82B-D6CC31FEF3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57567" y="1388886"/>
              <a:ext cx="446648" cy="490055"/>
            </a:xfrm>
            <a:prstGeom prst="rect">
              <a:avLst/>
            </a:prstGeom>
          </p:spPr>
        </p:pic>
      </p:grpSp>
      <p:grpSp>
        <p:nvGrpSpPr>
          <p:cNvPr id="232" name="Group 231">
            <a:extLst>
              <a:ext uri="{FF2B5EF4-FFF2-40B4-BE49-F238E27FC236}">
                <a16:creationId xmlns:a16="http://schemas.microsoft.com/office/drawing/2014/main" id="{5104289B-CEE3-4DB7-8D58-FD148D9CC194}"/>
              </a:ext>
            </a:extLst>
          </p:cNvPr>
          <p:cNvGrpSpPr/>
          <p:nvPr/>
        </p:nvGrpSpPr>
        <p:grpSpPr>
          <a:xfrm>
            <a:off x="1877989" y="4030829"/>
            <a:ext cx="2197477" cy="563550"/>
            <a:chOff x="3003833" y="4570760"/>
            <a:chExt cx="2197477" cy="563550"/>
          </a:xfrm>
        </p:grpSpPr>
        <p:grpSp>
          <p:nvGrpSpPr>
            <p:cNvPr id="1027" name="Group 1026">
              <a:extLst>
                <a:ext uri="{FF2B5EF4-FFF2-40B4-BE49-F238E27FC236}">
                  <a16:creationId xmlns:a16="http://schemas.microsoft.com/office/drawing/2014/main" id="{13033883-5936-4D28-A081-006453F5F376}"/>
                </a:ext>
              </a:extLst>
            </p:cNvPr>
            <p:cNvGrpSpPr/>
            <p:nvPr/>
          </p:nvGrpSpPr>
          <p:grpSpPr>
            <a:xfrm>
              <a:off x="4462251" y="4589267"/>
              <a:ext cx="739059" cy="545043"/>
              <a:chOff x="5418287" y="4421783"/>
              <a:chExt cx="1013197" cy="863853"/>
            </a:xfrm>
          </p:grpSpPr>
          <p:grpSp>
            <p:nvGrpSpPr>
              <p:cNvPr id="1025" name="Group 1024">
                <a:extLst>
                  <a:ext uri="{FF2B5EF4-FFF2-40B4-BE49-F238E27FC236}">
                    <a16:creationId xmlns:a16="http://schemas.microsoft.com/office/drawing/2014/main" id="{F8C20460-892F-4196-A6A6-0BEAA0C0DDBF}"/>
                  </a:ext>
                </a:extLst>
              </p:cNvPr>
              <p:cNvGrpSpPr/>
              <p:nvPr/>
            </p:nvGrpSpPr>
            <p:grpSpPr>
              <a:xfrm>
                <a:off x="5418287" y="4421783"/>
                <a:ext cx="1013197" cy="847355"/>
                <a:chOff x="7335701" y="4448129"/>
                <a:chExt cx="1013197" cy="847355"/>
              </a:xfrm>
            </p:grpSpPr>
            <p:sp>
              <p:nvSpPr>
                <p:cNvPr id="106" name="正方形/長方形 26">
                  <a:extLst>
                    <a:ext uri="{FF2B5EF4-FFF2-40B4-BE49-F238E27FC236}">
                      <a16:creationId xmlns:a16="http://schemas.microsoft.com/office/drawing/2014/main" id="{63E7C3BD-1818-4386-8AF1-6854AE12E852}"/>
                    </a:ext>
                  </a:extLst>
                </p:cNvPr>
                <p:cNvSpPr/>
                <p:nvPr/>
              </p:nvSpPr>
              <p:spPr>
                <a:xfrm>
                  <a:off x="7337297" y="4448129"/>
                  <a:ext cx="1011601" cy="847355"/>
                </a:xfrm>
                <a:prstGeom prst="rect">
                  <a:avLst/>
                </a:prstGeom>
                <a:noFill/>
                <a:ln>
                  <a:solidFill>
                    <a:schemeClr val="tx2">
                      <a:lumMod val="25000"/>
                      <a:lumOff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07" name="Straight Connector 106">
                  <a:extLst>
                    <a:ext uri="{FF2B5EF4-FFF2-40B4-BE49-F238E27FC236}">
                      <a16:creationId xmlns:a16="http://schemas.microsoft.com/office/drawing/2014/main" id="{1F3842FF-0F99-4324-A62C-D44D4A57045A}"/>
                    </a:ext>
                  </a:extLst>
                </p:cNvPr>
                <p:cNvCxnSpPr>
                  <a:cxnSpLocks/>
                </p:cNvCxnSpPr>
                <p:nvPr/>
              </p:nvCxnSpPr>
              <p:spPr>
                <a:xfrm>
                  <a:off x="7385556"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6547E59-026C-44F0-ADD7-59279653F3A0}"/>
                    </a:ext>
                  </a:extLst>
                </p:cNvPr>
                <p:cNvCxnSpPr>
                  <a:cxnSpLocks/>
                </p:cNvCxnSpPr>
                <p:nvPr/>
              </p:nvCxnSpPr>
              <p:spPr>
                <a:xfrm>
                  <a:off x="7430010"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86B4918-1213-4CDD-A6A2-B9A35DE244BF}"/>
                    </a:ext>
                  </a:extLst>
                </p:cNvPr>
                <p:cNvCxnSpPr>
                  <a:cxnSpLocks/>
                </p:cNvCxnSpPr>
                <p:nvPr/>
              </p:nvCxnSpPr>
              <p:spPr>
                <a:xfrm>
                  <a:off x="7476575"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895A66E-5130-41C4-AA1D-63B9F9847EE8}"/>
                    </a:ext>
                  </a:extLst>
                </p:cNvPr>
                <p:cNvCxnSpPr>
                  <a:cxnSpLocks/>
                </p:cNvCxnSpPr>
                <p:nvPr/>
              </p:nvCxnSpPr>
              <p:spPr>
                <a:xfrm>
                  <a:off x="7523138"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89C5B97-54B9-4290-A308-644E3AAA6D0F}"/>
                    </a:ext>
                  </a:extLst>
                </p:cNvPr>
                <p:cNvCxnSpPr>
                  <a:cxnSpLocks/>
                </p:cNvCxnSpPr>
                <p:nvPr/>
              </p:nvCxnSpPr>
              <p:spPr>
                <a:xfrm>
                  <a:off x="7567592"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FDD80E6-C71F-4F26-B6B9-92A7069067FC}"/>
                    </a:ext>
                  </a:extLst>
                </p:cNvPr>
                <p:cNvCxnSpPr>
                  <a:cxnSpLocks/>
                </p:cNvCxnSpPr>
                <p:nvPr/>
              </p:nvCxnSpPr>
              <p:spPr>
                <a:xfrm>
                  <a:off x="7614157"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5EC3D52-F1C4-488D-AF99-3C9FFD6CCB41}"/>
                    </a:ext>
                  </a:extLst>
                </p:cNvPr>
                <p:cNvCxnSpPr>
                  <a:cxnSpLocks/>
                </p:cNvCxnSpPr>
                <p:nvPr/>
              </p:nvCxnSpPr>
              <p:spPr>
                <a:xfrm>
                  <a:off x="7660723"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0651132-6E66-4C1E-B0AC-0C19A8DECA2B}"/>
                    </a:ext>
                  </a:extLst>
                </p:cNvPr>
                <p:cNvCxnSpPr>
                  <a:cxnSpLocks/>
                </p:cNvCxnSpPr>
                <p:nvPr/>
              </p:nvCxnSpPr>
              <p:spPr>
                <a:xfrm>
                  <a:off x="7705177"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D8C2481-7D37-4418-9B9D-589F367F32D5}"/>
                    </a:ext>
                  </a:extLst>
                </p:cNvPr>
                <p:cNvCxnSpPr>
                  <a:cxnSpLocks/>
                </p:cNvCxnSpPr>
                <p:nvPr/>
              </p:nvCxnSpPr>
              <p:spPr>
                <a:xfrm>
                  <a:off x="7751742"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1A3CB7C-BB3E-4F7C-9818-14BA402900A0}"/>
                    </a:ext>
                  </a:extLst>
                </p:cNvPr>
                <p:cNvCxnSpPr>
                  <a:cxnSpLocks/>
                </p:cNvCxnSpPr>
                <p:nvPr/>
              </p:nvCxnSpPr>
              <p:spPr>
                <a:xfrm>
                  <a:off x="7798305"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64EC59D-7EF5-4DBA-B1D4-13D2C0F7A82C}"/>
                    </a:ext>
                  </a:extLst>
                </p:cNvPr>
                <p:cNvCxnSpPr>
                  <a:cxnSpLocks/>
                </p:cNvCxnSpPr>
                <p:nvPr/>
              </p:nvCxnSpPr>
              <p:spPr>
                <a:xfrm>
                  <a:off x="7842759"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AC1920A-6623-4063-8B1E-1651A9EF2B0E}"/>
                    </a:ext>
                  </a:extLst>
                </p:cNvPr>
                <p:cNvCxnSpPr>
                  <a:cxnSpLocks/>
                </p:cNvCxnSpPr>
                <p:nvPr/>
              </p:nvCxnSpPr>
              <p:spPr>
                <a:xfrm>
                  <a:off x="7889324"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3900370-AAB6-4EEC-871B-D401A62C06F3}"/>
                    </a:ext>
                  </a:extLst>
                </p:cNvPr>
                <p:cNvCxnSpPr>
                  <a:cxnSpLocks/>
                </p:cNvCxnSpPr>
                <p:nvPr/>
              </p:nvCxnSpPr>
              <p:spPr>
                <a:xfrm>
                  <a:off x="7933773"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50A9FAC-FADD-4E48-82B7-B68C8DCC64C3}"/>
                    </a:ext>
                  </a:extLst>
                </p:cNvPr>
                <p:cNvCxnSpPr>
                  <a:cxnSpLocks/>
                </p:cNvCxnSpPr>
                <p:nvPr/>
              </p:nvCxnSpPr>
              <p:spPr>
                <a:xfrm>
                  <a:off x="7978227"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E4291AC-5565-4483-8DF7-E21440DD95A6}"/>
                    </a:ext>
                  </a:extLst>
                </p:cNvPr>
                <p:cNvCxnSpPr>
                  <a:cxnSpLocks/>
                </p:cNvCxnSpPr>
                <p:nvPr/>
              </p:nvCxnSpPr>
              <p:spPr>
                <a:xfrm>
                  <a:off x="8024792"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9648DAA-FDD6-44DA-8868-F01F91F2E352}"/>
                    </a:ext>
                  </a:extLst>
                </p:cNvPr>
                <p:cNvCxnSpPr>
                  <a:cxnSpLocks/>
                </p:cNvCxnSpPr>
                <p:nvPr/>
              </p:nvCxnSpPr>
              <p:spPr>
                <a:xfrm>
                  <a:off x="8071355"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C6D1160-4000-4150-A779-E5EB24AAF72A}"/>
                    </a:ext>
                  </a:extLst>
                </p:cNvPr>
                <p:cNvCxnSpPr>
                  <a:cxnSpLocks/>
                </p:cNvCxnSpPr>
                <p:nvPr/>
              </p:nvCxnSpPr>
              <p:spPr>
                <a:xfrm>
                  <a:off x="8115809"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FEDAA44-E330-4090-ACDD-1AF305763C3A}"/>
                    </a:ext>
                  </a:extLst>
                </p:cNvPr>
                <p:cNvCxnSpPr>
                  <a:cxnSpLocks/>
                </p:cNvCxnSpPr>
                <p:nvPr/>
              </p:nvCxnSpPr>
              <p:spPr>
                <a:xfrm>
                  <a:off x="8162374"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C2B25E2-1FB9-4728-9720-367A95760C5E}"/>
                    </a:ext>
                  </a:extLst>
                </p:cNvPr>
                <p:cNvCxnSpPr>
                  <a:cxnSpLocks/>
                </p:cNvCxnSpPr>
                <p:nvPr/>
              </p:nvCxnSpPr>
              <p:spPr>
                <a:xfrm>
                  <a:off x="8208940"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CF98F70-B15D-4F5B-9F35-6D43A13A1B4C}"/>
                    </a:ext>
                  </a:extLst>
                </p:cNvPr>
                <p:cNvCxnSpPr>
                  <a:cxnSpLocks/>
                </p:cNvCxnSpPr>
                <p:nvPr/>
              </p:nvCxnSpPr>
              <p:spPr>
                <a:xfrm>
                  <a:off x="8253394"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3E7CCC3-8216-4E59-BB72-63714DE96699}"/>
                    </a:ext>
                  </a:extLst>
                </p:cNvPr>
                <p:cNvCxnSpPr>
                  <a:cxnSpLocks/>
                </p:cNvCxnSpPr>
                <p:nvPr/>
              </p:nvCxnSpPr>
              <p:spPr>
                <a:xfrm>
                  <a:off x="8299959" y="4448129"/>
                  <a:ext cx="0" cy="847355"/>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34" name="正方形/長方形 26">
                  <a:extLst>
                    <a:ext uri="{FF2B5EF4-FFF2-40B4-BE49-F238E27FC236}">
                      <a16:creationId xmlns:a16="http://schemas.microsoft.com/office/drawing/2014/main" id="{A9B81CD3-D9E9-4757-9A51-BD7D18C9BD23}"/>
                    </a:ext>
                  </a:extLst>
                </p:cNvPr>
                <p:cNvSpPr/>
                <p:nvPr/>
              </p:nvSpPr>
              <p:spPr>
                <a:xfrm rot="5400000">
                  <a:off x="7419420" y="4366009"/>
                  <a:ext cx="847352" cy="1011598"/>
                </a:xfrm>
                <a:prstGeom prst="rect">
                  <a:avLst/>
                </a:prstGeom>
                <a:noFill/>
                <a:ln>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36" name="Straight Connector 135">
                  <a:extLst>
                    <a:ext uri="{FF2B5EF4-FFF2-40B4-BE49-F238E27FC236}">
                      <a16:creationId xmlns:a16="http://schemas.microsoft.com/office/drawing/2014/main" id="{151C8554-C77F-4821-9734-E842716FB505}"/>
                    </a:ext>
                  </a:extLst>
                </p:cNvPr>
                <p:cNvCxnSpPr>
                  <a:cxnSpLocks/>
                </p:cNvCxnSpPr>
                <p:nvPr/>
              </p:nvCxnSpPr>
              <p:spPr>
                <a:xfrm rot="5400000">
                  <a:off x="7843096" y="3982127"/>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209E2CB-C5AA-4B2B-9DDD-E798702B431E}"/>
                    </a:ext>
                  </a:extLst>
                </p:cNvPr>
                <p:cNvCxnSpPr>
                  <a:cxnSpLocks/>
                </p:cNvCxnSpPr>
                <p:nvPr/>
              </p:nvCxnSpPr>
              <p:spPr>
                <a:xfrm rot="5400000">
                  <a:off x="7843096" y="4028692"/>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B626A11-F520-4548-921D-C6F77CC8E6F1}"/>
                    </a:ext>
                  </a:extLst>
                </p:cNvPr>
                <p:cNvCxnSpPr>
                  <a:cxnSpLocks/>
                </p:cNvCxnSpPr>
                <p:nvPr/>
              </p:nvCxnSpPr>
              <p:spPr>
                <a:xfrm rot="5400000">
                  <a:off x="7843096" y="4075255"/>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F21F76D-1AB4-41C4-8773-A82EE753A24F}"/>
                    </a:ext>
                  </a:extLst>
                </p:cNvPr>
                <p:cNvCxnSpPr>
                  <a:cxnSpLocks/>
                </p:cNvCxnSpPr>
                <p:nvPr/>
              </p:nvCxnSpPr>
              <p:spPr>
                <a:xfrm rot="5400000">
                  <a:off x="7843096" y="4119709"/>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0F23488-F64E-4A0E-AFA7-C49FA4440CEE}"/>
                    </a:ext>
                  </a:extLst>
                </p:cNvPr>
                <p:cNvCxnSpPr>
                  <a:cxnSpLocks/>
                </p:cNvCxnSpPr>
                <p:nvPr/>
              </p:nvCxnSpPr>
              <p:spPr>
                <a:xfrm rot="5400000">
                  <a:off x="7843096" y="4166274"/>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FCB143F-4262-4E91-AC2B-E4A522B1D8D6}"/>
                    </a:ext>
                  </a:extLst>
                </p:cNvPr>
                <p:cNvCxnSpPr>
                  <a:cxnSpLocks/>
                </p:cNvCxnSpPr>
                <p:nvPr/>
              </p:nvCxnSpPr>
              <p:spPr>
                <a:xfrm rot="5400000">
                  <a:off x="7843096" y="4212840"/>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06BF7B2-8388-4B74-B87B-978C0A9D8C41}"/>
                    </a:ext>
                  </a:extLst>
                </p:cNvPr>
                <p:cNvCxnSpPr>
                  <a:cxnSpLocks/>
                </p:cNvCxnSpPr>
                <p:nvPr/>
              </p:nvCxnSpPr>
              <p:spPr>
                <a:xfrm rot="5400000">
                  <a:off x="7843096" y="4257294"/>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138DF9B-6FF3-45CF-8499-834EF56CE401}"/>
                    </a:ext>
                  </a:extLst>
                </p:cNvPr>
                <p:cNvCxnSpPr>
                  <a:cxnSpLocks/>
                </p:cNvCxnSpPr>
                <p:nvPr/>
              </p:nvCxnSpPr>
              <p:spPr>
                <a:xfrm rot="5400000">
                  <a:off x="7843096" y="4303859"/>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16E56C2-5AC9-4E77-8E4A-170A8DF0770D}"/>
                    </a:ext>
                  </a:extLst>
                </p:cNvPr>
                <p:cNvCxnSpPr>
                  <a:cxnSpLocks/>
                </p:cNvCxnSpPr>
                <p:nvPr/>
              </p:nvCxnSpPr>
              <p:spPr>
                <a:xfrm rot="5400000">
                  <a:off x="7843096" y="4350422"/>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770BFDB-00B0-4B94-8868-9FAEC251AB6A}"/>
                    </a:ext>
                  </a:extLst>
                </p:cNvPr>
                <p:cNvCxnSpPr>
                  <a:cxnSpLocks/>
                </p:cNvCxnSpPr>
                <p:nvPr/>
              </p:nvCxnSpPr>
              <p:spPr>
                <a:xfrm rot="5400000">
                  <a:off x="7843096" y="4394876"/>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BAA8405-323F-4BF1-A65B-EE29ACFC3F6C}"/>
                    </a:ext>
                  </a:extLst>
                </p:cNvPr>
                <p:cNvCxnSpPr>
                  <a:cxnSpLocks/>
                </p:cNvCxnSpPr>
                <p:nvPr/>
              </p:nvCxnSpPr>
              <p:spPr>
                <a:xfrm rot="5400000">
                  <a:off x="7843096" y="4441441"/>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B41E96F-3923-4EC8-912A-11546333EB97}"/>
                    </a:ext>
                  </a:extLst>
                </p:cNvPr>
                <p:cNvCxnSpPr>
                  <a:cxnSpLocks/>
                </p:cNvCxnSpPr>
                <p:nvPr/>
              </p:nvCxnSpPr>
              <p:spPr>
                <a:xfrm rot="5400000">
                  <a:off x="7843096" y="4485890"/>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1A4E7A5-97EC-4E5C-AC83-B9BB24CF49F2}"/>
                    </a:ext>
                  </a:extLst>
                </p:cNvPr>
                <p:cNvCxnSpPr>
                  <a:cxnSpLocks/>
                </p:cNvCxnSpPr>
                <p:nvPr/>
              </p:nvCxnSpPr>
              <p:spPr>
                <a:xfrm rot="5400000">
                  <a:off x="7843096" y="4530344"/>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2C45C39-2F93-4DB6-8DB6-14BF1ADBFDB6}"/>
                    </a:ext>
                  </a:extLst>
                </p:cNvPr>
                <p:cNvCxnSpPr>
                  <a:cxnSpLocks/>
                </p:cNvCxnSpPr>
                <p:nvPr/>
              </p:nvCxnSpPr>
              <p:spPr>
                <a:xfrm rot="5400000">
                  <a:off x="7843096" y="4576909"/>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58F01B3-8B5D-40C6-9589-9A7B5576347F}"/>
                    </a:ext>
                  </a:extLst>
                </p:cNvPr>
                <p:cNvCxnSpPr>
                  <a:cxnSpLocks/>
                </p:cNvCxnSpPr>
                <p:nvPr/>
              </p:nvCxnSpPr>
              <p:spPr>
                <a:xfrm rot="5400000">
                  <a:off x="7843096" y="4623472"/>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E710303-B813-4F80-B926-B803887984BA}"/>
                    </a:ext>
                  </a:extLst>
                </p:cNvPr>
                <p:cNvCxnSpPr>
                  <a:cxnSpLocks/>
                </p:cNvCxnSpPr>
                <p:nvPr/>
              </p:nvCxnSpPr>
              <p:spPr>
                <a:xfrm rot="5400000">
                  <a:off x="7843096" y="4667926"/>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F8232A8-868E-47B6-A811-9E3ACA0C22C7}"/>
                    </a:ext>
                  </a:extLst>
                </p:cNvPr>
                <p:cNvCxnSpPr>
                  <a:cxnSpLocks/>
                </p:cNvCxnSpPr>
                <p:nvPr/>
              </p:nvCxnSpPr>
              <p:spPr>
                <a:xfrm rot="5400000">
                  <a:off x="7843096" y="4714491"/>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8ABC3369-BDFC-4E78-AE35-6AA6EC821849}"/>
                    </a:ext>
                  </a:extLst>
                </p:cNvPr>
                <p:cNvCxnSpPr>
                  <a:cxnSpLocks/>
                </p:cNvCxnSpPr>
                <p:nvPr/>
              </p:nvCxnSpPr>
              <p:spPr>
                <a:xfrm rot="5400000">
                  <a:off x="7841500" y="4752587"/>
                  <a:ext cx="0" cy="1011598"/>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grpSp>
          <p:pic>
            <p:nvPicPr>
              <p:cNvPr id="99" name="グラフィックス 22" descr="森林の光景 枠線">
                <a:extLst>
                  <a:ext uri="{FF2B5EF4-FFF2-40B4-BE49-F238E27FC236}">
                    <a16:creationId xmlns:a16="http://schemas.microsoft.com/office/drawing/2014/main" id="{6F301DB4-71E4-4EE5-974C-087AE0D1C3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1490" y="4448129"/>
                <a:ext cx="940600" cy="645787"/>
              </a:xfrm>
              <a:prstGeom prst="rect">
                <a:avLst/>
              </a:prstGeom>
            </p:spPr>
          </p:pic>
          <p:pic>
            <p:nvPicPr>
              <p:cNvPr id="100" name="グラフィックス 23" descr="トラ 単色塗りつぶし">
                <a:extLst>
                  <a:ext uri="{FF2B5EF4-FFF2-40B4-BE49-F238E27FC236}">
                    <a16:creationId xmlns:a16="http://schemas.microsoft.com/office/drawing/2014/main" id="{AA292B0F-C287-4744-B083-752F3B8EB6B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63853" y="4868417"/>
                <a:ext cx="416639" cy="417219"/>
              </a:xfrm>
              <a:prstGeom prst="rect">
                <a:avLst/>
              </a:prstGeom>
            </p:spPr>
          </p:pic>
          <p:pic>
            <p:nvPicPr>
              <p:cNvPr id="101" name="グラフィックス 24" descr="男性 単色塗りつぶし">
                <a:extLst>
                  <a:ext uri="{FF2B5EF4-FFF2-40B4-BE49-F238E27FC236}">
                    <a16:creationId xmlns:a16="http://schemas.microsoft.com/office/drawing/2014/main" id="{4A1AC322-3351-4235-A534-31369BE1C6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3733" y="4818504"/>
                <a:ext cx="356536" cy="357032"/>
              </a:xfrm>
              <a:prstGeom prst="rect">
                <a:avLst/>
              </a:prstGeom>
            </p:spPr>
          </p:pic>
        </p:grpSp>
        <p:grpSp>
          <p:nvGrpSpPr>
            <p:cNvPr id="217" name="Group 216">
              <a:extLst>
                <a:ext uri="{FF2B5EF4-FFF2-40B4-BE49-F238E27FC236}">
                  <a16:creationId xmlns:a16="http://schemas.microsoft.com/office/drawing/2014/main" id="{BD4F66F5-43AE-44DA-8284-80F0C94F25FD}"/>
                </a:ext>
              </a:extLst>
            </p:cNvPr>
            <p:cNvGrpSpPr/>
            <p:nvPr/>
          </p:nvGrpSpPr>
          <p:grpSpPr>
            <a:xfrm>
              <a:off x="3724682" y="4656298"/>
              <a:ext cx="661216" cy="409806"/>
              <a:chOff x="4389652" y="1613743"/>
              <a:chExt cx="661216" cy="409806"/>
            </a:xfrm>
          </p:grpSpPr>
          <p:pic>
            <p:nvPicPr>
              <p:cNvPr id="218" name="Graphic 217" descr="Right And Left Brain outline">
                <a:extLst>
                  <a:ext uri="{FF2B5EF4-FFF2-40B4-BE49-F238E27FC236}">
                    <a16:creationId xmlns:a16="http://schemas.microsoft.com/office/drawing/2014/main" id="{8DF3CA32-CE3B-4971-A356-25E0E126E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219" name="Arrow: Right 218">
                <a:extLst>
                  <a:ext uri="{FF2B5EF4-FFF2-40B4-BE49-F238E27FC236}">
                    <a16:creationId xmlns:a16="http://schemas.microsoft.com/office/drawing/2014/main" id="{90B5435B-6EFF-4F1E-8675-643ABC05BB86}"/>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22" name="Arrow: Right 221">
                <a:extLst>
                  <a:ext uri="{FF2B5EF4-FFF2-40B4-BE49-F238E27FC236}">
                    <a16:creationId xmlns:a16="http://schemas.microsoft.com/office/drawing/2014/main" id="{86558453-B1C7-411F-AA26-641EF88FF33F}"/>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223" name="Group 222">
              <a:extLst>
                <a:ext uri="{FF2B5EF4-FFF2-40B4-BE49-F238E27FC236}">
                  <a16:creationId xmlns:a16="http://schemas.microsoft.com/office/drawing/2014/main" id="{9CDEE2D3-3D8D-4199-A9A3-CC1F76CA3AB5}"/>
                </a:ext>
              </a:extLst>
            </p:cNvPr>
            <p:cNvGrpSpPr/>
            <p:nvPr/>
          </p:nvGrpSpPr>
          <p:grpSpPr>
            <a:xfrm>
              <a:off x="3003833" y="4570760"/>
              <a:ext cx="683083" cy="545042"/>
              <a:chOff x="3730409" y="4425866"/>
              <a:chExt cx="1011601" cy="847355"/>
            </a:xfrm>
          </p:grpSpPr>
          <p:pic>
            <p:nvPicPr>
              <p:cNvPr id="226" name="グラフィックス 22" descr="森林の光景 枠線">
                <a:extLst>
                  <a:ext uri="{FF2B5EF4-FFF2-40B4-BE49-F238E27FC236}">
                    <a16:creationId xmlns:a16="http://schemas.microsoft.com/office/drawing/2014/main" id="{06F8BF72-8628-40BB-9B55-30BD1D4C32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66157" y="4435714"/>
                <a:ext cx="940600" cy="645787"/>
              </a:xfrm>
              <a:prstGeom prst="rect">
                <a:avLst/>
              </a:prstGeom>
            </p:spPr>
          </p:pic>
          <p:pic>
            <p:nvPicPr>
              <p:cNvPr id="228" name="グラフィックス 23" descr="トラ 単色塗りつぶし">
                <a:extLst>
                  <a:ext uri="{FF2B5EF4-FFF2-40B4-BE49-F238E27FC236}">
                    <a16:creationId xmlns:a16="http://schemas.microsoft.com/office/drawing/2014/main" id="{D980EFF5-533D-4FEB-A4CE-494F8C705D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8520" y="4856002"/>
                <a:ext cx="416639" cy="417219"/>
              </a:xfrm>
              <a:prstGeom prst="rect">
                <a:avLst/>
              </a:prstGeom>
            </p:spPr>
          </p:pic>
          <p:pic>
            <p:nvPicPr>
              <p:cNvPr id="229" name="グラフィックス 24" descr="男性 単色塗りつぶし">
                <a:extLst>
                  <a:ext uri="{FF2B5EF4-FFF2-40B4-BE49-F238E27FC236}">
                    <a16:creationId xmlns:a16="http://schemas.microsoft.com/office/drawing/2014/main" id="{F3AE8AB1-A06F-4D8E-85AF-4F4F56F13E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58400" y="4806089"/>
                <a:ext cx="356536" cy="357032"/>
              </a:xfrm>
              <a:prstGeom prst="rect">
                <a:avLst/>
              </a:prstGeom>
            </p:spPr>
          </p:pic>
          <p:sp>
            <p:nvSpPr>
              <p:cNvPr id="231" name="正方形/長方形 26">
                <a:extLst>
                  <a:ext uri="{FF2B5EF4-FFF2-40B4-BE49-F238E27FC236}">
                    <a16:creationId xmlns:a16="http://schemas.microsoft.com/office/drawing/2014/main" id="{224F87EA-F7CB-47C9-B0B9-46492C50C9B4}"/>
                  </a:ext>
                </a:extLst>
              </p:cNvPr>
              <p:cNvSpPr/>
              <p:nvPr/>
            </p:nvSpPr>
            <p:spPr>
              <a:xfrm>
                <a:off x="3730409" y="4425866"/>
                <a:ext cx="1011601" cy="847355"/>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grpSp>
        <p:nvGrpSpPr>
          <p:cNvPr id="18" name="Group 17">
            <a:extLst>
              <a:ext uri="{FF2B5EF4-FFF2-40B4-BE49-F238E27FC236}">
                <a16:creationId xmlns:a16="http://schemas.microsoft.com/office/drawing/2014/main" id="{590224B7-4479-42AD-ADC8-10130CFA6182}"/>
              </a:ext>
            </a:extLst>
          </p:cNvPr>
          <p:cNvGrpSpPr/>
          <p:nvPr/>
        </p:nvGrpSpPr>
        <p:grpSpPr>
          <a:xfrm>
            <a:off x="4742823" y="3844294"/>
            <a:ext cx="2445133" cy="936621"/>
            <a:chOff x="3013374" y="5398806"/>
            <a:chExt cx="2445133" cy="936621"/>
          </a:xfrm>
        </p:grpSpPr>
        <p:grpSp>
          <p:nvGrpSpPr>
            <p:cNvPr id="234" name="Group 233">
              <a:extLst>
                <a:ext uri="{FF2B5EF4-FFF2-40B4-BE49-F238E27FC236}">
                  <a16:creationId xmlns:a16="http://schemas.microsoft.com/office/drawing/2014/main" id="{CD84864A-3B5A-427C-9B55-CE9DFD715697}"/>
                </a:ext>
              </a:extLst>
            </p:cNvPr>
            <p:cNvGrpSpPr/>
            <p:nvPr/>
          </p:nvGrpSpPr>
          <p:grpSpPr>
            <a:xfrm>
              <a:off x="3013374" y="5612797"/>
              <a:ext cx="683083" cy="545973"/>
              <a:chOff x="6631748" y="4575526"/>
              <a:chExt cx="1011601" cy="928172"/>
            </a:xfrm>
          </p:grpSpPr>
          <p:sp>
            <p:nvSpPr>
              <p:cNvPr id="170" name="正方形/長方形 26">
                <a:extLst>
                  <a:ext uri="{FF2B5EF4-FFF2-40B4-BE49-F238E27FC236}">
                    <a16:creationId xmlns:a16="http://schemas.microsoft.com/office/drawing/2014/main" id="{B55C9475-43FE-453F-96D5-F9E41F426B7A}"/>
                  </a:ext>
                </a:extLst>
              </p:cNvPr>
              <p:cNvSpPr/>
              <p:nvPr/>
            </p:nvSpPr>
            <p:spPr>
              <a:xfrm>
                <a:off x="6631748" y="4575526"/>
                <a:ext cx="1011601" cy="847355"/>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86" name="Straight Connector 185">
                <a:extLst>
                  <a:ext uri="{FF2B5EF4-FFF2-40B4-BE49-F238E27FC236}">
                    <a16:creationId xmlns:a16="http://schemas.microsoft.com/office/drawing/2014/main" id="{C50A2D12-60BA-4046-9F4A-02C626375089}"/>
                  </a:ext>
                </a:extLst>
              </p:cNvPr>
              <p:cNvCxnSpPr>
                <a:cxnSpLocks/>
              </p:cNvCxnSpPr>
              <p:nvPr/>
            </p:nvCxnSpPr>
            <p:spPr>
              <a:xfrm flipV="1">
                <a:off x="6639635" y="4689310"/>
                <a:ext cx="1003714" cy="5963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7" name="Graphic 156" descr="Convertible with solid fill">
                <a:extLst>
                  <a:ext uri="{FF2B5EF4-FFF2-40B4-BE49-F238E27FC236}">
                    <a16:creationId xmlns:a16="http://schemas.microsoft.com/office/drawing/2014/main" id="{D886DF14-A172-4344-BB1B-7BD9E442B14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9830998">
                <a:off x="6879406" y="4765550"/>
                <a:ext cx="738148" cy="738148"/>
              </a:xfrm>
              <a:prstGeom prst="rect">
                <a:avLst/>
              </a:prstGeom>
            </p:spPr>
          </p:pic>
          <p:pic>
            <p:nvPicPr>
              <p:cNvPr id="159" name="Graphic 158" descr="Man With Pram with solid fill">
                <a:extLst>
                  <a:ext uri="{FF2B5EF4-FFF2-40B4-BE49-F238E27FC236}">
                    <a16:creationId xmlns:a16="http://schemas.microsoft.com/office/drawing/2014/main" id="{A0902668-4976-4F79-BFB8-37B04343F2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63350" y="4758607"/>
                <a:ext cx="299815" cy="299815"/>
              </a:xfrm>
              <a:prstGeom prst="rect">
                <a:avLst/>
              </a:prstGeom>
            </p:spPr>
          </p:pic>
          <p:pic>
            <p:nvPicPr>
              <p:cNvPr id="162" name="Graphic 161" descr="Man with cane with solid fill">
                <a:extLst>
                  <a:ext uri="{FF2B5EF4-FFF2-40B4-BE49-F238E27FC236}">
                    <a16:creationId xmlns:a16="http://schemas.microsoft.com/office/drawing/2014/main" id="{B5254267-A29D-47BF-A8DD-7B1D71AB735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094051" y="4599162"/>
                <a:ext cx="269255" cy="269255"/>
              </a:xfrm>
              <a:prstGeom prst="rect">
                <a:avLst/>
              </a:prstGeom>
            </p:spPr>
          </p:pic>
        </p:grpSp>
        <p:grpSp>
          <p:nvGrpSpPr>
            <p:cNvPr id="235" name="Group 234">
              <a:extLst>
                <a:ext uri="{FF2B5EF4-FFF2-40B4-BE49-F238E27FC236}">
                  <a16:creationId xmlns:a16="http://schemas.microsoft.com/office/drawing/2014/main" id="{EB011CA8-F445-4D4E-8CFE-E1C703A60405}"/>
                </a:ext>
              </a:extLst>
            </p:cNvPr>
            <p:cNvGrpSpPr/>
            <p:nvPr/>
          </p:nvGrpSpPr>
          <p:grpSpPr>
            <a:xfrm>
              <a:off x="4523179" y="5398806"/>
              <a:ext cx="935328" cy="936621"/>
              <a:chOff x="8015725" y="4455053"/>
              <a:chExt cx="1542343" cy="1453644"/>
            </a:xfrm>
          </p:grpSpPr>
          <p:grpSp>
            <p:nvGrpSpPr>
              <p:cNvPr id="184" name="Group 183">
                <a:extLst>
                  <a:ext uri="{FF2B5EF4-FFF2-40B4-BE49-F238E27FC236}">
                    <a16:creationId xmlns:a16="http://schemas.microsoft.com/office/drawing/2014/main" id="{89F7F850-677A-4471-A816-654AA400CC67}"/>
                  </a:ext>
                </a:extLst>
              </p:cNvPr>
              <p:cNvGrpSpPr/>
              <p:nvPr/>
            </p:nvGrpSpPr>
            <p:grpSpPr>
              <a:xfrm>
                <a:off x="8015725" y="4455053"/>
                <a:ext cx="1542343" cy="1453644"/>
                <a:chOff x="7878478" y="4685578"/>
                <a:chExt cx="1542343" cy="1453644"/>
              </a:xfrm>
            </p:grpSpPr>
            <p:sp>
              <p:nvSpPr>
                <p:cNvPr id="176" name="正方形/長方形 26">
                  <a:extLst>
                    <a:ext uri="{FF2B5EF4-FFF2-40B4-BE49-F238E27FC236}">
                      <a16:creationId xmlns:a16="http://schemas.microsoft.com/office/drawing/2014/main" id="{69966CB8-82B1-48C5-AB81-230854E26C33}"/>
                    </a:ext>
                  </a:extLst>
                </p:cNvPr>
                <p:cNvSpPr/>
                <p:nvPr/>
              </p:nvSpPr>
              <p:spPr>
                <a:xfrm>
                  <a:off x="7878478" y="5103819"/>
                  <a:ext cx="1011601" cy="847355"/>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77" name="正方形/長方形 26">
                  <a:extLst>
                    <a:ext uri="{FF2B5EF4-FFF2-40B4-BE49-F238E27FC236}">
                      <a16:creationId xmlns:a16="http://schemas.microsoft.com/office/drawing/2014/main" id="{939BB11D-7CC2-4D30-957B-393A8F278E76}"/>
                    </a:ext>
                  </a:extLst>
                </p:cNvPr>
                <p:cNvSpPr/>
                <p:nvPr/>
              </p:nvSpPr>
              <p:spPr>
                <a:xfrm>
                  <a:off x="8400209" y="4685578"/>
                  <a:ext cx="1011601" cy="847355"/>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1036" name="Straight Connector 1035">
                  <a:extLst>
                    <a:ext uri="{FF2B5EF4-FFF2-40B4-BE49-F238E27FC236}">
                      <a16:creationId xmlns:a16="http://schemas.microsoft.com/office/drawing/2014/main" id="{632D3209-A9DF-4E00-A5C4-64C7A8492C50}"/>
                    </a:ext>
                  </a:extLst>
                </p:cNvPr>
                <p:cNvCxnSpPr>
                  <a:cxnSpLocks/>
                </p:cNvCxnSpPr>
                <p:nvPr/>
              </p:nvCxnSpPr>
              <p:spPr>
                <a:xfrm flipH="1">
                  <a:off x="7886201" y="4689558"/>
                  <a:ext cx="503002" cy="4133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3D64A70-F197-42AF-A8F1-97BEE26A3E8D}"/>
                    </a:ext>
                  </a:extLst>
                </p:cNvPr>
                <p:cNvCxnSpPr>
                  <a:cxnSpLocks/>
                </p:cNvCxnSpPr>
                <p:nvPr/>
              </p:nvCxnSpPr>
              <p:spPr>
                <a:xfrm flipH="1">
                  <a:off x="8889906" y="4699933"/>
                  <a:ext cx="506177" cy="4020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944748A-22CF-4733-9EB2-D57CA92836EB}"/>
                    </a:ext>
                  </a:extLst>
                </p:cNvPr>
                <p:cNvCxnSpPr>
                  <a:cxnSpLocks/>
                </p:cNvCxnSpPr>
                <p:nvPr/>
              </p:nvCxnSpPr>
              <p:spPr>
                <a:xfrm flipH="1">
                  <a:off x="8893081" y="5535223"/>
                  <a:ext cx="503002" cy="4133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F59E50B-67B2-4B6E-80C5-4019E866973B}"/>
                    </a:ext>
                  </a:extLst>
                </p:cNvPr>
                <p:cNvCxnSpPr>
                  <a:cxnSpLocks/>
                </p:cNvCxnSpPr>
                <p:nvPr/>
              </p:nvCxnSpPr>
              <p:spPr>
                <a:xfrm flipH="1">
                  <a:off x="7880256" y="5538398"/>
                  <a:ext cx="503002" cy="4133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CD242433-DE8E-41E0-8486-6E4556CFECEE}"/>
                    </a:ext>
                  </a:extLst>
                </p:cNvPr>
                <p:cNvGrpSpPr/>
                <p:nvPr/>
              </p:nvGrpSpPr>
              <p:grpSpPr>
                <a:xfrm>
                  <a:off x="7988312" y="5527496"/>
                  <a:ext cx="1432509" cy="335084"/>
                  <a:chOff x="7988312" y="5527496"/>
                  <a:chExt cx="1432509" cy="335084"/>
                </a:xfrm>
              </p:grpSpPr>
              <p:cxnSp>
                <p:nvCxnSpPr>
                  <p:cNvPr id="1039" name="Straight Connector 1038">
                    <a:extLst>
                      <a:ext uri="{FF2B5EF4-FFF2-40B4-BE49-F238E27FC236}">
                        <a16:creationId xmlns:a16="http://schemas.microsoft.com/office/drawing/2014/main" id="{AA649CDC-315C-44B4-A7D3-7D4596BF4A61}"/>
                      </a:ext>
                    </a:extLst>
                  </p:cNvPr>
                  <p:cNvCxnSpPr>
                    <a:cxnSpLocks/>
                  </p:cNvCxnSpPr>
                  <p:nvPr/>
                </p:nvCxnSpPr>
                <p:spPr>
                  <a:xfrm flipV="1">
                    <a:off x="7994620" y="5641712"/>
                    <a:ext cx="1273205" cy="21938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95DD2F5-3BED-4DFA-ABDC-F25A7308C5F5}"/>
                      </a:ext>
                    </a:extLst>
                  </p:cNvPr>
                  <p:cNvCxnSpPr>
                    <a:cxnSpLocks/>
                  </p:cNvCxnSpPr>
                  <p:nvPr/>
                </p:nvCxnSpPr>
                <p:spPr>
                  <a:xfrm flipV="1">
                    <a:off x="7988312" y="5535223"/>
                    <a:ext cx="402886" cy="3273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5333F47-4045-4177-8F5D-2D324753B9BE}"/>
                      </a:ext>
                    </a:extLst>
                  </p:cNvPr>
                  <p:cNvCxnSpPr>
                    <a:cxnSpLocks/>
                  </p:cNvCxnSpPr>
                  <p:nvPr/>
                </p:nvCxnSpPr>
                <p:spPr>
                  <a:xfrm flipH="1">
                    <a:off x="8384846" y="5530671"/>
                    <a:ext cx="1026964" cy="4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996F49B-0BE8-44AA-97A8-ADD169C27315}"/>
                      </a:ext>
                    </a:extLst>
                  </p:cNvPr>
                  <p:cNvCxnSpPr>
                    <a:cxnSpLocks/>
                  </p:cNvCxnSpPr>
                  <p:nvPr/>
                </p:nvCxnSpPr>
                <p:spPr>
                  <a:xfrm flipV="1">
                    <a:off x="9261473" y="5527496"/>
                    <a:ext cx="159348" cy="115907"/>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221" name="Graphic 220" descr="Man with cane with solid fill">
                  <a:extLst>
                    <a:ext uri="{FF2B5EF4-FFF2-40B4-BE49-F238E27FC236}">
                      <a16:creationId xmlns:a16="http://schemas.microsoft.com/office/drawing/2014/main" id="{3B6726AA-0E23-4867-8447-EC65C9BA895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45657" y="5370119"/>
                  <a:ext cx="269255" cy="269255"/>
                </a:xfrm>
                <a:prstGeom prst="rect">
                  <a:avLst/>
                </a:prstGeom>
              </p:spPr>
            </p:pic>
            <p:pic>
              <p:nvPicPr>
                <p:cNvPr id="211" name="Graphic 210" descr="Convertible with solid fill">
                  <a:extLst>
                    <a:ext uri="{FF2B5EF4-FFF2-40B4-BE49-F238E27FC236}">
                      <a16:creationId xmlns:a16="http://schemas.microsoft.com/office/drawing/2014/main" id="{A32CC46E-CAA8-4A1A-B8B1-7EE8B81CCD3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20820815">
                  <a:off x="8271565" y="5401074"/>
                  <a:ext cx="738148" cy="738148"/>
                </a:xfrm>
                <a:prstGeom prst="rect">
                  <a:avLst/>
                </a:prstGeom>
              </p:spPr>
            </p:pic>
            <p:pic>
              <p:nvPicPr>
                <p:cNvPr id="220" name="Graphic 219" descr="Man With Pram with solid fill">
                  <a:extLst>
                    <a:ext uri="{FF2B5EF4-FFF2-40B4-BE49-F238E27FC236}">
                      <a16:creationId xmlns:a16="http://schemas.microsoft.com/office/drawing/2014/main" id="{8B729008-6322-4392-981D-DE02E79F9D2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99439" y="5426856"/>
                  <a:ext cx="299815" cy="299815"/>
                </a:xfrm>
                <a:prstGeom prst="rect">
                  <a:avLst/>
                </a:prstGeom>
              </p:spPr>
            </p:pic>
          </p:grpSp>
          <p:sp>
            <p:nvSpPr>
              <p:cNvPr id="189" name="Rectangle 188">
                <a:extLst>
                  <a:ext uri="{FF2B5EF4-FFF2-40B4-BE49-F238E27FC236}">
                    <a16:creationId xmlns:a16="http://schemas.microsoft.com/office/drawing/2014/main" id="{D766E47D-033B-489C-92AD-FCBD9F7BD682}"/>
                  </a:ext>
                </a:extLst>
              </p:cNvPr>
              <p:cNvSpPr/>
              <p:nvPr/>
            </p:nvSpPr>
            <p:spPr>
              <a:xfrm>
                <a:off x="8349135" y="5080048"/>
                <a:ext cx="269255" cy="413593"/>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33" name="Rectangle 232">
                <a:extLst>
                  <a:ext uri="{FF2B5EF4-FFF2-40B4-BE49-F238E27FC236}">
                    <a16:creationId xmlns:a16="http://schemas.microsoft.com/office/drawing/2014/main" id="{86E131E2-CBD0-43D9-A70F-11391BE361AC}"/>
                  </a:ext>
                </a:extLst>
              </p:cNvPr>
              <p:cNvSpPr/>
              <p:nvPr/>
            </p:nvSpPr>
            <p:spPr>
              <a:xfrm>
                <a:off x="8990767" y="5004524"/>
                <a:ext cx="269255" cy="413593"/>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236" name="Group 235">
              <a:extLst>
                <a:ext uri="{FF2B5EF4-FFF2-40B4-BE49-F238E27FC236}">
                  <a16:creationId xmlns:a16="http://schemas.microsoft.com/office/drawing/2014/main" id="{3F4B8310-90AC-4644-8729-6D4999DD2A3B}"/>
                </a:ext>
              </a:extLst>
            </p:cNvPr>
            <p:cNvGrpSpPr/>
            <p:nvPr/>
          </p:nvGrpSpPr>
          <p:grpSpPr>
            <a:xfrm>
              <a:off x="3774553" y="5646164"/>
              <a:ext cx="661216" cy="409806"/>
              <a:chOff x="4389652" y="1613743"/>
              <a:chExt cx="661216" cy="409806"/>
            </a:xfrm>
          </p:grpSpPr>
          <p:pic>
            <p:nvPicPr>
              <p:cNvPr id="237" name="Graphic 236" descr="Right And Left Brain outline">
                <a:extLst>
                  <a:ext uri="{FF2B5EF4-FFF2-40B4-BE49-F238E27FC236}">
                    <a16:creationId xmlns:a16="http://schemas.microsoft.com/office/drawing/2014/main" id="{AEE00089-50C6-4D2B-9C8F-14573D969E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238" name="Arrow: Right 237">
                <a:extLst>
                  <a:ext uri="{FF2B5EF4-FFF2-40B4-BE49-F238E27FC236}">
                    <a16:creationId xmlns:a16="http://schemas.microsoft.com/office/drawing/2014/main" id="{FC8D7DE7-629B-4868-A7AC-C9CF46453269}"/>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39" name="Arrow: Right 238">
                <a:extLst>
                  <a:ext uri="{FF2B5EF4-FFF2-40B4-BE49-F238E27FC236}">
                    <a16:creationId xmlns:a16="http://schemas.microsoft.com/office/drawing/2014/main" id="{07A593B3-67E3-42D6-99D1-0668D01C27C4}"/>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grpSp>
        <p:nvGrpSpPr>
          <p:cNvPr id="243" name="Group 242">
            <a:extLst>
              <a:ext uri="{FF2B5EF4-FFF2-40B4-BE49-F238E27FC236}">
                <a16:creationId xmlns:a16="http://schemas.microsoft.com/office/drawing/2014/main" id="{11214FEF-EABF-4FC1-9844-BC1F5099D83E}"/>
              </a:ext>
            </a:extLst>
          </p:cNvPr>
          <p:cNvGrpSpPr/>
          <p:nvPr/>
        </p:nvGrpSpPr>
        <p:grpSpPr>
          <a:xfrm>
            <a:off x="9268318" y="2283851"/>
            <a:ext cx="2657782" cy="540748"/>
            <a:chOff x="8989189" y="1807220"/>
            <a:chExt cx="2657782" cy="540748"/>
          </a:xfrm>
        </p:grpSpPr>
        <p:pic>
          <p:nvPicPr>
            <p:cNvPr id="1030" name="Picture 6" descr="レシートのアイコン | フリーのアイコンイラスト素材 icon-pit">
              <a:extLst>
                <a:ext uri="{FF2B5EF4-FFF2-40B4-BE49-F238E27FC236}">
                  <a16:creationId xmlns:a16="http://schemas.microsoft.com/office/drawing/2014/main" id="{E49EE6F5-9C93-47EF-B8D6-5C033DFA23A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104903" y="1865756"/>
              <a:ext cx="469725" cy="4697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AE74329D-315E-4153-BB18-64F9D8083253}"/>
                </a:ext>
              </a:extLst>
            </p:cNvPr>
            <p:cNvGrpSpPr/>
            <p:nvPr/>
          </p:nvGrpSpPr>
          <p:grpSpPr>
            <a:xfrm>
              <a:off x="10488517" y="1807220"/>
              <a:ext cx="1158454" cy="540748"/>
              <a:chOff x="4902359" y="3445198"/>
              <a:chExt cx="1286999" cy="730392"/>
            </a:xfrm>
          </p:grpSpPr>
          <p:sp>
            <p:nvSpPr>
              <p:cNvPr id="53" name="四角形: 角を丸くする 7">
                <a:extLst>
                  <a:ext uri="{FF2B5EF4-FFF2-40B4-BE49-F238E27FC236}">
                    <a16:creationId xmlns:a16="http://schemas.microsoft.com/office/drawing/2014/main" id="{37152334-8061-45EE-A16D-218770FCD996}"/>
                  </a:ext>
                </a:extLst>
              </p:cNvPr>
              <p:cNvSpPr/>
              <p:nvPr/>
            </p:nvSpPr>
            <p:spPr>
              <a:xfrm>
                <a:off x="4902359" y="3447022"/>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Book</a:t>
                </a:r>
                <a:endParaRPr kumimoji="1" lang="ja-JP" altLang="en-US" sz="1000" dirty="0"/>
              </a:p>
            </p:txBody>
          </p:sp>
          <p:sp>
            <p:nvSpPr>
              <p:cNvPr id="54" name="四角形: 角を丸くする 7">
                <a:extLst>
                  <a:ext uri="{FF2B5EF4-FFF2-40B4-BE49-F238E27FC236}">
                    <a16:creationId xmlns:a16="http://schemas.microsoft.com/office/drawing/2014/main" id="{8434CDE5-2A07-4417-AA6E-C73B3E781823}"/>
                  </a:ext>
                </a:extLst>
              </p:cNvPr>
              <p:cNvSpPr/>
              <p:nvPr/>
            </p:nvSpPr>
            <p:spPr>
              <a:xfrm>
                <a:off x="4902359" y="3695731"/>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Pencil</a:t>
                </a:r>
                <a:endParaRPr kumimoji="1" lang="ja-JP" altLang="en-US" sz="1000" dirty="0"/>
              </a:p>
            </p:txBody>
          </p:sp>
          <p:sp>
            <p:nvSpPr>
              <p:cNvPr id="55" name="四角形: 角を丸くする 7">
                <a:extLst>
                  <a:ext uri="{FF2B5EF4-FFF2-40B4-BE49-F238E27FC236}">
                    <a16:creationId xmlns:a16="http://schemas.microsoft.com/office/drawing/2014/main" id="{B421378D-AAB7-4FC3-8648-A5CCA08D22B5}"/>
                  </a:ext>
                </a:extLst>
              </p:cNvPr>
              <p:cNvSpPr/>
              <p:nvPr/>
            </p:nvSpPr>
            <p:spPr>
              <a:xfrm>
                <a:off x="4902359" y="3951181"/>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Note</a:t>
                </a:r>
                <a:endParaRPr kumimoji="1" lang="ja-JP" altLang="en-US" sz="1000" dirty="0"/>
              </a:p>
            </p:txBody>
          </p:sp>
          <p:sp>
            <p:nvSpPr>
              <p:cNvPr id="57" name="四角形: 角を丸くする 7">
                <a:extLst>
                  <a:ext uri="{FF2B5EF4-FFF2-40B4-BE49-F238E27FC236}">
                    <a16:creationId xmlns:a16="http://schemas.microsoft.com/office/drawing/2014/main" id="{D37CEF74-B45B-4022-B25A-6C50DB87BC0A}"/>
                  </a:ext>
                </a:extLst>
              </p:cNvPr>
              <p:cNvSpPr/>
              <p:nvPr/>
            </p:nvSpPr>
            <p:spPr>
              <a:xfrm>
                <a:off x="5570606" y="3445198"/>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$20</a:t>
                </a:r>
                <a:endParaRPr kumimoji="1" lang="ja-JP" altLang="en-US" sz="1000" dirty="0"/>
              </a:p>
            </p:txBody>
          </p:sp>
          <p:sp>
            <p:nvSpPr>
              <p:cNvPr id="58" name="四角形: 角を丸くする 7">
                <a:extLst>
                  <a:ext uri="{FF2B5EF4-FFF2-40B4-BE49-F238E27FC236}">
                    <a16:creationId xmlns:a16="http://schemas.microsoft.com/office/drawing/2014/main" id="{6AFA2A77-7664-45F1-803B-CCC539D9CCC7}"/>
                  </a:ext>
                </a:extLst>
              </p:cNvPr>
              <p:cNvSpPr/>
              <p:nvPr/>
            </p:nvSpPr>
            <p:spPr>
              <a:xfrm>
                <a:off x="5570606" y="3701239"/>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$0.5</a:t>
                </a:r>
                <a:endParaRPr kumimoji="1" lang="ja-JP" altLang="en-US" sz="1000" dirty="0"/>
              </a:p>
            </p:txBody>
          </p:sp>
          <p:sp>
            <p:nvSpPr>
              <p:cNvPr id="60" name="四角形: 角を丸くする 7">
                <a:extLst>
                  <a:ext uri="{FF2B5EF4-FFF2-40B4-BE49-F238E27FC236}">
                    <a16:creationId xmlns:a16="http://schemas.microsoft.com/office/drawing/2014/main" id="{8D86AC08-2D9F-46FA-A8FD-F7836424C143}"/>
                  </a:ext>
                </a:extLst>
              </p:cNvPr>
              <p:cNvSpPr/>
              <p:nvPr/>
            </p:nvSpPr>
            <p:spPr>
              <a:xfrm>
                <a:off x="5579170" y="3966653"/>
                <a:ext cx="610188" cy="20893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dirty="0"/>
                  <a:t>$1.5</a:t>
                </a:r>
                <a:endParaRPr kumimoji="1" lang="ja-JP" altLang="en-US" sz="1000" dirty="0"/>
              </a:p>
            </p:txBody>
          </p:sp>
        </p:grpSp>
        <p:grpSp>
          <p:nvGrpSpPr>
            <p:cNvPr id="192" name="Group 191">
              <a:extLst>
                <a:ext uri="{FF2B5EF4-FFF2-40B4-BE49-F238E27FC236}">
                  <a16:creationId xmlns:a16="http://schemas.microsoft.com/office/drawing/2014/main" id="{EEC3B564-6D09-4F65-8590-98A78116A339}"/>
                </a:ext>
              </a:extLst>
            </p:cNvPr>
            <p:cNvGrpSpPr/>
            <p:nvPr/>
          </p:nvGrpSpPr>
          <p:grpSpPr>
            <a:xfrm>
              <a:off x="9751019" y="1882120"/>
              <a:ext cx="661216" cy="409806"/>
              <a:chOff x="4389652" y="1613743"/>
              <a:chExt cx="661216" cy="409806"/>
            </a:xfrm>
          </p:grpSpPr>
          <p:pic>
            <p:nvPicPr>
              <p:cNvPr id="193" name="Graphic 192" descr="Right And Left Brain outline">
                <a:extLst>
                  <a:ext uri="{FF2B5EF4-FFF2-40B4-BE49-F238E27FC236}">
                    <a16:creationId xmlns:a16="http://schemas.microsoft.com/office/drawing/2014/main" id="{FC0232E0-FFFA-4588-8FE7-20FF40085C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194" name="Arrow: Right 193">
                <a:extLst>
                  <a:ext uri="{FF2B5EF4-FFF2-40B4-BE49-F238E27FC236}">
                    <a16:creationId xmlns:a16="http://schemas.microsoft.com/office/drawing/2014/main" id="{02426C42-F60A-46A3-A103-D6F7EEA9A786}"/>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96" name="Arrow: Right 195">
                <a:extLst>
                  <a:ext uri="{FF2B5EF4-FFF2-40B4-BE49-F238E27FC236}">
                    <a16:creationId xmlns:a16="http://schemas.microsoft.com/office/drawing/2014/main" id="{5DC7DB43-D8AE-431C-8431-650EAE7002C2}"/>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sp>
          <p:nvSpPr>
            <p:cNvPr id="154" name="正方形/長方形 14">
              <a:extLst>
                <a:ext uri="{FF2B5EF4-FFF2-40B4-BE49-F238E27FC236}">
                  <a16:creationId xmlns:a16="http://schemas.microsoft.com/office/drawing/2014/main" id="{8684E372-FB7B-4549-906F-F7DE11682F88}"/>
                </a:ext>
              </a:extLst>
            </p:cNvPr>
            <p:cNvSpPr/>
            <p:nvPr/>
          </p:nvSpPr>
          <p:spPr>
            <a:xfrm>
              <a:off x="8989189" y="1832123"/>
              <a:ext cx="683082" cy="512756"/>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sp>
        <p:nvSpPr>
          <p:cNvPr id="155" name="TextBox 154">
            <a:extLst>
              <a:ext uri="{FF2B5EF4-FFF2-40B4-BE49-F238E27FC236}">
                <a16:creationId xmlns:a16="http://schemas.microsoft.com/office/drawing/2014/main" id="{E4EC46E6-C2CF-429A-8DCF-8B279474B9C2}"/>
              </a:ext>
            </a:extLst>
          </p:cNvPr>
          <p:cNvSpPr txBox="1"/>
          <p:nvPr/>
        </p:nvSpPr>
        <p:spPr>
          <a:xfrm>
            <a:off x="3147234" y="1674677"/>
            <a:ext cx="2974886" cy="461665"/>
          </a:xfrm>
          <a:prstGeom prst="rect">
            <a:avLst/>
          </a:prstGeom>
          <a:noFill/>
        </p:spPr>
        <p:txBody>
          <a:bodyPr wrap="square" rtlCol="0">
            <a:spAutoFit/>
          </a:bodyPr>
          <a:lstStyle/>
          <a:p>
            <a:r>
              <a:rPr kumimoji="1" lang="ja-JP" altLang="en-US" sz="1200" dirty="0"/>
              <a:t>画像内の特定の物体の位置</a:t>
            </a:r>
            <a:r>
              <a:rPr kumimoji="1" lang="en-US" altLang="ja-JP" sz="1200" dirty="0"/>
              <a:t>(</a:t>
            </a:r>
            <a:r>
              <a:rPr kumimoji="1" lang="ja-JP" altLang="en-US" sz="1200" dirty="0"/>
              <a:t>バウンディングボックスの座標</a:t>
            </a:r>
            <a:r>
              <a:rPr kumimoji="1" lang="en-US" altLang="ja-JP" sz="1200" dirty="0"/>
              <a:t>)</a:t>
            </a:r>
            <a:r>
              <a:rPr kumimoji="1" lang="ja-JP" altLang="en-US" sz="1200" dirty="0"/>
              <a:t>とクラスを同時に特定するタスク</a:t>
            </a:r>
          </a:p>
        </p:txBody>
      </p:sp>
      <p:sp>
        <p:nvSpPr>
          <p:cNvPr id="156" name="TextBox 155">
            <a:extLst>
              <a:ext uri="{FF2B5EF4-FFF2-40B4-BE49-F238E27FC236}">
                <a16:creationId xmlns:a16="http://schemas.microsoft.com/office/drawing/2014/main" id="{FFBB4838-575A-4C85-B8D8-44802E68FA41}"/>
              </a:ext>
            </a:extLst>
          </p:cNvPr>
          <p:cNvSpPr txBox="1"/>
          <p:nvPr/>
        </p:nvSpPr>
        <p:spPr>
          <a:xfrm>
            <a:off x="308008" y="1674677"/>
            <a:ext cx="2433428" cy="461665"/>
          </a:xfrm>
          <a:prstGeom prst="rect">
            <a:avLst/>
          </a:prstGeom>
          <a:noFill/>
        </p:spPr>
        <p:txBody>
          <a:bodyPr wrap="square" rtlCol="0">
            <a:spAutoFit/>
          </a:bodyPr>
          <a:lstStyle/>
          <a:p>
            <a:r>
              <a:rPr kumimoji="1" lang="ja-JP" altLang="en-US" sz="1200" dirty="0"/>
              <a:t>画像内の特定の物体のクラスを特定するタスク</a:t>
            </a:r>
          </a:p>
        </p:txBody>
      </p:sp>
      <p:sp>
        <p:nvSpPr>
          <p:cNvPr id="158" name="TextBox 157">
            <a:extLst>
              <a:ext uri="{FF2B5EF4-FFF2-40B4-BE49-F238E27FC236}">
                <a16:creationId xmlns:a16="http://schemas.microsoft.com/office/drawing/2014/main" id="{4FE07717-5B5E-40EF-ABD9-8108B8398AA3}"/>
              </a:ext>
            </a:extLst>
          </p:cNvPr>
          <p:cNvSpPr txBox="1"/>
          <p:nvPr/>
        </p:nvSpPr>
        <p:spPr>
          <a:xfrm>
            <a:off x="6435634" y="1674677"/>
            <a:ext cx="2352396" cy="461665"/>
          </a:xfrm>
          <a:prstGeom prst="rect">
            <a:avLst/>
          </a:prstGeom>
          <a:noFill/>
        </p:spPr>
        <p:txBody>
          <a:bodyPr wrap="square" rtlCol="0">
            <a:spAutoFit/>
          </a:bodyPr>
          <a:lstStyle/>
          <a:p>
            <a:r>
              <a:rPr kumimoji="1" lang="ja-JP" altLang="en-US" sz="1200" dirty="0"/>
              <a:t>画像内の人物の顔を特定するタスク</a:t>
            </a:r>
            <a:endParaRPr kumimoji="1" lang="en-US" altLang="ja-JP" sz="1200" dirty="0"/>
          </a:p>
          <a:p>
            <a:endParaRPr kumimoji="1" lang="ja-JP" altLang="en-US" sz="1200" dirty="0"/>
          </a:p>
        </p:txBody>
      </p:sp>
      <p:sp>
        <p:nvSpPr>
          <p:cNvPr id="161" name="TextBox 160">
            <a:extLst>
              <a:ext uri="{FF2B5EF4-FFF2-40B4-BE49-F238E27FC236}">
                <a16:creationId xmlns:a16="http://schemas.microsoft.com/office/drawing/2014/main" id="{A75698E9-9452-475C-90A8-67BB03CDBD56}"/>
              </a:ext>
            </a:extLst>
          </p:cNvPr>
          <p:cNvSpPr txBox="1"/>
          <p:nvPr/>
        </p:nvSpPr>
        <p:spPr>
          <a:xfrm>
            <a:off x="9220193" y="1674677"/>
            <a:ext cx="2823482" cy="461665"/>
          </a:xfrm>
          <a:prstGeom prst="rect">
            <a:avLst/>
          </a:prstGeom>
          <a:noFill/>
        </p:spPr>
        <p:txBody>
          <a:bodyPr wrap="square" rtlCol="0">
            <a:spAutoFit/>
          </a:bodyPr>
          <a:lstStyle/>
          <a:p>
            <a:r>
              <a:rPr kumimoji="1" lang="ja-JP" altLang="en-US" sz="1200" dirty="0"/>
              <a:t>画像内の文字をテキストデータとして抽出するタスク</a:t>
            </a:r>
          </a:p>
        </p:txBody>
      </p:sp>
      <p:sp>
        <p:nvSpPr>
          <p:cNvPr id="173" name="TextBox 172">
            <a:extLst>
              <a:ext uri="{FF2B5EF4-FFF2-40B4-BE49-F238E27FC236}">
                <a16:creationId xmlns:a16="http://schemas.microsoft.com/office/drawing/2014/main" id="{D73DAF33-AEE5-4B23-9D3B-0BC3D684DFF3}"/>
              </a:ext>
            </a:extLst>
          </p:cNvPr>
          <p:cNvSpPr txBox="1"/>
          <p:nvPr/>
        </p:nvSpPr>
        <p:spPr>
          <a:xfrm>
            <a:off x="1601152" y="3466699"/>
            <a:ext cx="2778089" cy="461665"/>
          </a:xfrm>
          <a:prstGeom prst="rect">
            <a:avLst/>
          </a:prstGeom>
          <a:noFill/>
        </p:spPr>
        <p:txBody>
          <a:bodyPr wrap="square" rtlCol="0">
            <a:spAutoFit/>
          </a:bodyPr>
          <a:lstStyle/>
          <a:p>
            <a:r>
              <a:rPr kumimoji="1" lang="ja-JP" altLang="en-US" sz="1200" dirty="0"/>
              <a:t>画像内の特定の物体の輪郭を特定するタスク</a:t>
            </a:r>
          </a:p>
        </p:txBody>
      </p:sp>
      <p:sp>
        <p:nvSpPr>
          <p:cNvPr id="174" name="TextBox 173">
            <a:extLst>
              <a:ext uri="{FF2B5EF4-FFF2-40B4-BE49-F238E27FC236}">
                <a16:creationId xmlns:a16="http://schemas.microsoft.com/office/drawing/2014/main" id="{104E5A03-40F1-4125-A9DC-6AC9F36B339C}"/>
              </a:ext>
            </a:extLst>
          </p:cNvPr>
          <p:cNvSpPr txBox="1"/>
          <p:nvPr/>
        </p:nvSpPr>
        <p:spPr>
          <a:xfrm>
            <a:off x="4606461" y="3466699"/>
            <a:ext cx="2843133" cy="461665"/>
          </a:xfrm>
          <a:prstGeom prst="rect">
            <a:avLst/>
          </a:prstGeom>
          <a:noFill/>
        </p:spPr>
        <p:txBody>
          <a:bodyPr wrap="square" rtlCol="0">
            <a:spAutoFit/>
          </a:bodyPr>
          <a:lstStyle/>
          <a:p>
            <a:r>
              <a:rPr kumimoji="1" lang="ja-JP" altLang="en-US" sz="1200" dirty="0"/>
              <a:t>二次元画像を三次元空間として物体検出するタスク</a:t>
            </a:r>
          </a:p>
        </p:txBody>
      </p:sp>
      <p:sp>
        <p:nvSpPr>
          <p:cNvPr id="187" name="TextBox 186">
            <a:extLst>
              <a:ext uri="{FF2B5EF4-FFF2-40B4-BE49-F238E27FC236}">
                <a16:creationId xmlns:a16="http://schemas.microsoft.com/office/drawing/2014/main" id="{47014569-BC2F-41B0-862D-309E6AD81B6E}"/>
              </a:ext>
            </a:extLst>
          </p:cNvPr>
          <p:cNvSpPr txBox="1"/>
          <p:nvPr/>
        </p:nvSpPr>
        <p:spPr>
          <a:xfrm>
            <a:off x="7693647" y="3466699"/>
            <a:ext cx="2743200" cy="461665"/>
          </a:xfrm>
          <a:prstGeom prst="rect">
            <a:avLst/>
          </a:prstGeom>
          <a:noFill/>
        </p:spPr>
        <p:txBody>
          <a:bodyPr wrap="square" rtlCol="0">
            <a:spAutoFit/>
          </a:bodyPr>
          <a:lstStyle/>
          <a:p>
            <a:r>
              <a:rPr kumimoji="1" lang="ja-JP" altLang="en-US" sz="1200" dirty="0"/>
              <a:t>文章などから架空の画像を生成するタスク</a:t>
            </a:r>
            <a:endParaRPr kumimoji="1" lang="en-US" altLang="ja-JP" sz="1200" dirty="0"/>
          </a:p>
          <a:p>
            <a:endParaRPr kumimoji="1" lang="ja-JP" altLang="en-US" sz="1200" dirty="0"/>
          </a:p>
        </p:txBody>
      </p:sp>
      <p:grpSp>
        <p:nvGrpSpPr>
          <p:cNvPr id="244" name="Group 243">
            <a:extLst>
              <a:ext uri="{FF2B5EF4-FFF2-40B4-BE49-F238E27FC236}">
                <a16:creationId xmlns:a16="http://schemas.microsoft.com/office/drawing/2014/main" id="{F524EF3F-23AF-440E-BC6D-A0E9C22A97B2}"/>
              </a:ext>
            </a:extLst>
          </p:cNvPr>
          <p:cNvGrpSpPr/>
          <p:nvPr/>
        </p:nvGrpSpPr>
        <p:grpSpPr>
          <a:xfrm>
            <a:off x="7900575" y="4050515"/>
            <a:ext cx="2109495" cy="524179"/>
            <a:chOff x="8891977" y="3638822"/>
            <a:chExt cx="2109495" cy="524179"/>
          </a:xfrm>
        </p:grpSpPr>
        <p:pic>
          <p:nvPicPr>
            <p:cNvPr id="163" name="Picture 2">
              <a:extLst>
                <a:ext uri="{FF2B5EF4-FFF2-40B4-BE49-F238E27FC236}">
                  <a16:creationId xmlns:a16="http://schemas.microsoft.com/office/drawing/2014/main" id="{1395574A-8A7B-415A-8277-37C2553009D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 r="-580"/>
            <a:stretch/>
          </p:blipFill>
          <p:spPr bwMode="auto">
            <a:xfrm>
              <a:off x="10210651" y="3638822"/>
              <a:ext cx="790821" cy="524179"/>
            </a:xfrm>
            <a:prstGeom prst="rect">
              <a:avLst/>
            </a:prstGeom>
            <a:noFill/>
            <a:extLst>
              <a:ext uri="{909E8E84-426E-40DD-AFC4-6F175D3DCCD1}">
                <a14:hiddenFill xmlns:a14="http://schemas.microsoft.com/office/drawing/2010/main">
                  <a:solidFill>
                    <a:srgbClr val="FFFFFF"/>
                  </a:solidFill>
                </a14:hiddenFill>
              </a:ext>
            </a:extLst>
          </p:spPr>
        </p:pic>
        <p:grpSp>
          <p:nvGrpSpPr>
            <p:cNvPr id="175" name="Group 174">
              <a:extLst>
                <a:ext uri="{FF2B5EF4-FFF2-40B4-BE49-F238E27FC236}">
                  <a16:creationId xmlns:a16="http://schemas.microsoft.com/office/drawing/2014/main" id="{47D52995-C3FE-4448-87ED-A84B4D2C7108}"/>
                </a:ext>
              </a:extLst>
            </p:cNvPr>
            <p:cNvGrpSpPr/>
            <p:nvPr/>
          </p:nvGrpSpPr>
          <p:grpSpPr>
            <a:xfrm>
              <a:off x="9428025" y="3704846"/>
              <a:ext cx="661216" cy="409806"/>
              <a:chOff x="4389652" y="1613743"/>
              <a:chExt cx="661216" cy="409806"/>
            </a:xfrm>
          </p:grpSpPr>
          <p:pic>
            <p:nvPicPr>
              <p:cNvPr id="178" name="Graphic 177" descr="Right And Left Brain outline">
                <a:extLst>
                  <a:ext uri="{FF2B5EF4-FFF2-40B4-BE49-F238E27FC236}">
                    <a16:creationId xmlns:a16="http://schemas.microsoft.com/office/drawing/2014/main" id="{AE00DE71-EC95-4ED4-95AF-79E58A4D7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3626" y="1613743"/>
                <a:ext cx="404582" cy="409806"/>
              </a:xfrm>
              <a:prstGeom prst="rect">
                <a:avLst/>
              </a:prstGeom>
            </p:spPr>
          </p:pic>
          <p:sp>
            <p:nvSpPr>
              <p:cNvPr id="180" name="Arrow: Right 179">
                <a:extLst>
                  <a:ext uri="{FF2B5EF4-FFF2-40B4-BE49-F238E27FC236}">
                    <a16:creationId xmlns:a16="http://schemas.microsoft.com/office/drawing/2014/main" id="{7D065188-8C0A-45F9-BF13-6E0F1CF20BDE}"/>
                  </a:ext>
                </a:extLst>
              </p:cNvPr>
              <p:cNvSpPr/>
              <p:nvPr/>
            </p:nvSpPr>
            <p:spPr>
              <a:xfrm>
                <a:off x="4389652" y="1772334"/>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85" name="Arrow: Right 184">
                <a:extLst>
                  <a:ext uri="{FF2B5EF4-FFF2-40B4-BE49-F238E27FC236}">
                    <a16:creationId xmlns:a16="http://schemas.microsoft.com/office/drawing/2014/main" id="{7A2478E7-255E-4E1F-A732-965EB78C09E1}"/>
                  </a:ext>
                </a:extLst>
              </p:cNvPr>
              <p:cNvSpPr/>
              <p:nvPr/>
            </p:nvSpPr>
            <p:spPr>
              <a:xfrm>
                <a:off x="4919113" y="1765078"/>
                <a:ext cx="131755" cy="1392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pic>
          <p:nvPicPr>
            <p:cNvPr id="241" name="Graphic 240" descr="Document outline">
              <a:extLst>
                <a:ext uri="{FF2B5EF4-FFF2-40B4-BE49-F238E27FC236}">
                  <a16:creationId xmlns:a16="http://schemas.microsoft.com/office/drawing/2014/main" id="{8809A420-B56B-42BA-9E2A-369CBF884B7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91977" y="3684577"/>
              <a:ext cx="457200" cy="457200"/>
            </a:xfrm>
            <a:prstGeom prst="rect">
              <a:avLst/>
            </a:prstGeom>
          </p:spPr>
        </p:pic>
      </p:grpSp>
      <p:sp>
        <p:nvSpPr>
          <p:cNvPr id="205" name="Rectangle: Rounded Corners 204">
            <a:extLst>
              <a:ext uri="{FF2B5EF4-FFF2-40B4-BE49-F238E27FC236}">
                <a16:creationId xmlns:a16="http://schemas.microsoft.com/office/drawing/2014/main" id="{3E1D0F0E-33A2-44DE-A793-C139B80F6822}"/>
              </a:ext>
            </a:extLst>
          </p:cNvPr>
          <p:cNvSpPr/>
          <p:nvPr/>
        </p:nvSpPr>
        <p:spPr>
          <a:xfrm>
            <a:off x="7514591" y="2965352"/>
            <a:ext cx="2956631" cy="1775194"/>
          </a:xfrm>
          <a:prstGeom prst="roundRect">
            <a:avLst>
              <a:gd name="adj" fmla="val 11610"/>
            </a:avLst>
          </a:prstGeom>
          <a:solidFill>
            <a:srgbClr val="312D2A">
              <a:alpha val="76000"/>
            </a:srgb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bg1"/>
                </a:solidFill>
              </a:rPr>
              <a:t>Data Science</a:t>
            </a:r>
          </a:p>
        </p:txBody>
      </p:sp>
      <p:sp>
        <p:nvSpPr>
          <p:cNvPr id="197" name="Rectangle: Rounded Corners 196">
            <a:extLst>
              <a:ext uri="{FF2B5EF4-FFF2-40B4-BE49-F238E27FC236}">
                <a16:creationId xmlns:a16="http://schemas.microsoft.com/office/drawing/2014/main" id="{2202FBD9-421E-46A6-BF3C-50DF5B86E429}"/>
              </a:ext>
            </a:extLst>
          </p:cNvPr>
          <p:cNvSpPr/>
          <p:nvPr/>
        </p:nvSpPr>
        <p:spPr>
          <a:xfrm>
            <a:off x="4501201" y="2971051"/>
            <a:ext cx="2956631" cy="1775194"/>
          </a:xfrm>
          <a:prstGeom prst="roundRect">
            <a:avLst>
              <a:gd name="adj" fmla="val 11610"/>
            </a:avLst>
          </a:prstGeom>
          <a:solidFill>
            <a:srgbClr val="312D2A">
              <a:alpha val="76000"/>
            </a:srgb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bg1"/>
                </a:solidFill>
              </a:rPr>
              <a:t>Data Science</a:t>
            </a:r>
            <a:endParaRPr kumimoji="1" lang="ja-JP" altLang="en-US" sz="2400" b="1" dirty="0">
              <a:solidFill>
                <a:schemeClr val="bg1"/>
              </a:solidFill>
            </a:endParaRPr>
          </a:p>
        </p:txBody>
      </p:sp>
      <p:sp>
        <p:nvSpPr>
          <p:cNvPr id="191" name="Rectangle: Rounded Corners 190">
            <a:extLst>
              <a:ext uri="{FF2B5EF4-FFF2-40B4-BE49-F238E27FC236}">
                <a16:creationId xmlns:a16="http://schemas.microsoft.com/office/drawing/2014/main" id="{6AD11818-3AEF-44A5-B725-57FFAF3074D5}"/>
              </a:ext>
            </a:extLst>
          </p:cNvPr>
          <p:cNvSpPr/>
          <p:nvPr/>
        </p:nvSpPr>
        <p:spPr>
          <a:xfrm>
            <a:off x="1491166" y="2993810"/>
            <a:ext cx="2956631" cy="1775194"/>
          </a:xfrm>
          <a:prstGeom prst="roundRect">
            <a:avLst>
              <a:gd name="adj" fmla="val 11610"/>
            </a:avLst>
          </a:prstGeom>
          <a:solidFill>
            <a:srgbClr val="312D2A">
              <a:alpha val="76000"/>
            </a:srgb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bg1"/>
                </a:solidFill>
              </a:rPr>
              <a:t>Data Science</a:t>
            </a:r>
            <a:endParaRPr kumimoji="1" lang="ja-JP" altLang="en-US" sz="2400" b="1" dirty="0">
              <a:solidFill>
                <a:schemeClr val="bg1"/>
              </a:solidFill>
            </a:endParaRPr>
          </a:p>
        </p:txBody>
      </p:sp>
      <p:sp>
        <p:nvSpPr>
          <p:cNvPr id="190" name="Rectangle: Rounded Corners 189">
            <a:extLst>
              <a:ext uri="{FF2B5EF4-FFF2-40B4-BE49-F238E27FC236}">
                <a16:creationId xmlns:a16="http://schemas.microsoft.com/office/drawing/2014/main" id="{443BD86E-882D-4C37-BB6F-ABD7136670D5}"/>
              </a:ext>
            </a:extLst>
          </p:cNvPr>
          <p:cNvSpPr/>
          <p:nvPr/>
        </p:nvSpPr>
        <p:spPr>
          <a:xfrm>
            <a:off x="87287" y="1269706"/>
            <a:ext cx="2956631" cy="1667609"/>
          </a:xfrm>
          <a:prstGeom prst="roundRect">
            <a:avLst>
              <a:gd name="adj" fmla="val 11610"/>
            </a:avLst>
          </a:prstGeom>
          <a:solidFill>
            <a:srgbClr val="312D2A">
              <a:alpha val="76000"/>
            </a:srgb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bg1"/>
                </a:solidFill>
              </a:rPr>
              <a:t>Vision</a:t>
            </a:r>
            <a:endParaRPr kumimoji="1" lang="ja-JP" altLang="en-US" sz="2400" b="1" dirty="0">
              <a:solidFill>
                <a:schemeClr val="bg1"/>
              </a:solidFill>
            </a:endParaRPr>
          </a:p>
        </p:txBody>
      </p:sp>
      <p:sp>
        <p:nvSpPr>
          <p:cNvPr id="172" name="Rectangle: Rounded Corners 171">
            <a:extLst>
              <a:ext uri="{FF2B5EF4-FFF2-40B4-BE49-F238E27FC236}">
                <a16:creationId xmlns:a16="http://schemas.microsoft.com/office/drawing/2014/main" id="{8ECBCE8C-3FE0-4C47-ABEB-8DC093F87802}"/>
              </a:ext>
            </a:extLst>
          </p:cNvPr>
          <p:cNvSpPr/>
          <p:nvPr/>
        </p:nvSpPr>
        <p:spPr>
          <a:xfrm>
            <a:off x="3091819" y="1259606"/>
            <a:ext cx="2956631" cy="1667609"/>
          </a:xfrm>
          <a:prstGeom prst="roundRect">
            <a:avLst>
              <a:gd name="adj" fmla="val 11610"/>
            </a:avLst>
          </a:prstGeom>
          <a:solidFill>
            <a:srgbClr val="312D2A">
              <a:alpha val="76000"/>
            </a:srgb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bg1"/>
                </a:solidFill>
              </a:rPr>
              <a:t>Vision</a:t>
            </a:r>
            <a:endParaRPr kumimoji="1" lang="ja-JP" altLang="en-US" sz="2400" b="1" dirty="0">
              <a:solidFill>
                <a:schemeClr val="bg1"/>
              </a:solidFill>
            </a:endParaRPr>
          </a:p>
        </p:txBody>
      </p:sp>
      <p:sp>
        <p:nvSpPr>
          <p:cNvPr id="171" name="Rectangle: Rounded Corners 170">
            <a:extLst>
              <a:ext uri="{FF2B5EF4-FFF2-40B4-BE49-F238E27FC236}">
                <a16:creationId xmlns:a16="http://schemas.microsoft.com/office/drawing/2014/main" id="{80DE8C78-260F-44D3-BCB7-2612D1C8409D}"/>
              </a:ext>
            </a:extLst>
          </p:cNvPr>
          <p:cNvSpPr/>
          <p:nvPr/>
        </p:nvSpPr>
        <p:spPr>
          <a:xfrm>
            <a:off x="6106307" y="1233432"/>
            <a:ext cx="2956631" cy="1667609"/>
          </a:xfrm>
          <a:prstGeom prst="roundRect">
            <a:avLst>
              <a:gd name="adj" fmla="val 11610"/>
            </a:avLst>
          </a:prstGeom>
          <a:solidFill>
            <a:srgbClr val="312D2A">
              <a:alpha val="76000"/>
            </a:srgb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bg1"/>
                </a:solidFill>
              </a:rPr>
              <a:t>Vision</a:t>
            </a:r>
            <a:endParaRPr kumimoji="1" lang="ja-JP" altLang="en-US" sz="2400" b="1" dirty="0">
              <a:solidFill>
                <a:schemeClr val="bg1"/>
              </a:solidFill>
            </a:endParaRPr>
          </a:p>
        </p:txBody>
      </p:sp>
      <p:sp>
        <p:nvSpPr>
          <p:cNvPr id="169" name="Rectangle: Rounded Corners 168">
            <a:extLst>
              <a:ext uri="{FF2B5EF4-FFF2-40B4-BE49-F238E27FC236}">
                <a16:creationId xmlns:a16="http://schemas.microsoft.com/office/drawing/2014/main" id="{6A49CC2C-CE1D-498E-B2E7-DCF56631044D}"/>
              </a:ext>
            </a:extLst>
          </p:cNvPr>
          <p:cNvSpPr/>
          <p:nvPr/>
        </p:nvSpPr>
        <p:spPr>
          <a:xfrm>
            <a:off x="9112720" y="1207519"/>
            <a:ext cx="2956631" cy="1667609"/>
          </a:xfrm>
          <a:prstGeom prst="roundRect">
            <a:avLst>
              <a:gd name="adj" fmla="val 11610"/>
            </a:avLst>
          </a:prstGeom>
          <a:solidFill>
            <a:srgbClr val="312D2A">
              <a:alpha val="76000"/>
            </a:srgb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b="1" dirty="0">
                <a:solidFill>
                  <a:schemeClr val="bg1"/>
                </a:solidFill>
              </a:rPr>
              <a:t>Vision</a:t>
            </a:r>
            <a:endParaRPr kumimoji="1" lang="ja-JP" altLang="en-US" sz="2400" b="1" dirty="0">
              <a:solidFill>
                <a:schemeClr val="bg1"/>
              </a:solidFill>
            </a:endParaRPr>
          </a:p>
        </p:txBody>
      </p:sp>
      <p:grpSp>
        <p:nvGrpSpPr>
          <p:cNvPr id="253" name="Group 252">
            <a:extLst>
              <a:ext uri="{FF2B5EF4-FFF2-40B4-BE49-F238E27FC236}">
                <a16:creationId xmlns:a16="http://schemas.microsoft.com/office/drawing/2014/main" id="{C9E965D0-CF2C-4A81-806B-E7605A4886EE}"/>
              </a:ext>
            </a:extLst>
          </p:cNvPr>
          <p:cNvGrpSpPr/>
          <p:nvPr/>
        </p:nvGrpSpPr>
        <p:grpSpPr>
          <a:xfrm>
            <a:off x="1383622" y="4858763"/>
            <a:ext cx="9367297" cy="1595451"/>
            <a:chOff x="1383622" y="4858763"/>
            <a:chExt cx="9367297" cy="1595451"/>
          </a:xfrm>
        </p:grpSpPr>
        <p:grpSp>
          <p:nvGrpSpPr>
            <p:cNvPr id="254" name="Group 253">
              <a:extLst>
                <a:ext uri="{FF2B5EF4-FFF2-40B4-BE49-F238E27FC236}">
                  <a16:creationId xmlns:a16="http://schemas.microsoft.com/office/drawing/2014/main" id="{6B1F3A5E-5468-4FC0-80A2-46DF54F482A9}"/>
                </a:ext>
              </a:extLst>
            </p:cNvPr>
            <p:cNvGrpSpPr/>
            <p:nvPr/>
          </p:nvGrpSpPr>
          <p:grpSpPr>
            <a:xfrm>
              <a:off x="1383622" y="5154044"/>
              <a:ext cx="9367297" cy="1300170"/>
              <a:chOff x="1254128" y="5336742"/>
              <a:chExt cx="9367297" cy="1300170"/>
            </a:xfrm>
          </p:grpSpPr>
          <p:sp>
            <p:nvSpPr>
              <p:cNvPr id="259" name="Oval 258">
                <a:extLst>
                  <a:ext uri="{FF2B5EF4-FFF2-40B4-BE49-F238E27FC236}">
                    <a16:creationId xmlns:a16="http://schemas.microsoft.com/office/drawing/2014/main" id="{33E3A3F3-1E3F-4341-9D5B-C1336D716982}"/>
                  </a:ext>
                </a:extLst>
              </p:cNvPr>
              <p:cNvSpPr/>
              <p:nvPr/>
            </p:nvSpPr>
            <p:spPr>
              <a:xfrm>
                <a:off x="2561072" y="5433476"/>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医療画像から病気の検出</a:t>
                </a:r>
                <a:endParaRPr kumimoji="1" lang="en-US" altLang="ja-JP" sz="1100" dirty="0"/>
              </a:p>
            </p:txBody>
          </p:sp>
          <p:sp>
            <p:nvSpPr>
              <p:cNvPr id="260" name="Oval 259">
                <a:extLst>
                  <a:ext uri="{FF2B5EF4-FFF2-40B4-BE49-F238E27FC236}">
                    <a16:creationId xmlns:a16="http://schemas.microsoft.com/office/drawing/2014/main" id="{9D0177E2-1860-422E-AC47-C51EA6893BAC}"/>
                  </a:ext>
                </a:extLst>
              </p:cNvPr>
              <p:cNvSpPr/>
              <p:nvPr/>
            </p:nvSpPr>
            <p:spPr>
              <a:xfrm>
                <a:off x="1254128" y="5719042"/>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生産ラインの製品画像から欠陥製品の検出</a:t>
                </a:r>
                <a:endParaRPr kumimoji="1" lang="en-US" altLang="ja-JP" sz="1100" dirty="0"/>
              </a:p>
            </p:txBody>
          </p:sp>
          <p:sp>
            <p:nvSpPr>
              <p:cNvPr id="261" name="Oval 260">
                <a:extLst>
                  <a:ext uri="{FF2B5EF4-FFF2-40B4-BE49-F238E27FC236}">
                    <a16:creationId xmlns:a16="http://schemas.microsoft.com/office/drawing/2014/main" id="{BD806D6B-0367-47D6-961D-2730D4EC1E18}"/>
                  </a:ext>
                </a:extLst>
              </p:cNvPr>
              <p:cNvSpPr/>
              <p:nvPr/>
            </p:nvSpPr>
            <p:spPr>
              <a:xfrm>
                <a:off x="4635914" y="5336742"/>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セキュリティカメラ映像から不審人物の検出</a:t>
                </a:r>
                <a:endParaRPr kumimoji="1" lang="en-US" altLang="ja-JP" sz="1100" dirty="0"/>
              </a:p>
            </p:txBody>
          </p:sp>
          <p:sp>
            <p:nvSpPr>
              <p:cNvPr id="262" name="Oval 261">
                <a:extLst>
                  <a:ext uri="{FF2B5EF4-FFF2-40B4-BE49-F238E27FC236}">
                    <a16:creationId xmlns:a16="http://schemas.microsoft.com/office/drawing/2014/main" id="{2CC414D1-B13D-4478-A789-326BA50A4BAF}"/>
                  </a:ext>
                </a:extLst>
              </p:cNvPr>
              <p:cNvSpPr/>
              <p:nvPr/>
            </p:nvSpPr>
            <p:spPr>
              <a:xfrm>
                <a:off x="2729635" y="6046743"/>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自動運転用の歩行者検出</a:t>
                </a:r>
                <a:endParaRPr kumimoji="1" lang="en-US" altLang="ja-JP" sz="1100" dirty="0"/>
              </a:p>
            </p:txBody>
          </p:sp>
          <p:sp>
            <p:nvSpPr>
              <p:cNvPr id="263" name="Oval 262">
                <a:extLst>
                  <a:ext uri="{FF2B5EF4-FFF2-40B4-BE49-F238E27FC236}">
                    <a16:creationId xmlns:a16="http://schemas.microsoft.com/office/drawing/2014/main" id="{AC451F01-2AFD-4A92-8717-1F00F0012320}"/>
                  </a:ext>
                </a:extLst>
              </p:cNvPr>
              <p:cNvSpPr/>
              <p:nvPr/>
            </p:nvSpPr>
            <p:spPr>
              <a:xfrm>
                <a:off x="6648028" y="5472421"/>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商品棚の画像から在庫管理、陳列の最適化</a:t>
                </a:r>
                <a:endParaRPr kumimoji="1" lang="en-US" altLang="ja-JP" sz="1100" dirty="0"/>
              </a:p>
            </p:txBody>
          </p:sp>
          <p:sp>
            <p:nvSpPr>
              <p:cNvPr id="264" name="Oval 263">
                <a:extLst>
                  <a:ext uri="{FF2B5EF4-FFF2-40B4-BE49-F238E27FC236}">
                    <a16:creationId xmlns:a16="http://schemas.microsoft.com/office/drawing/2014/main" id="{D091F323-5601-4F1C-ADBB-3DA5CD934BD1}"/>
                  </a:ext>
                </a:extLst>
              </p:cNvPr>
              <p:cNvSpPr/>
              <p:nvPr/>
            </p:nvSpPr>
            <p:spPr>
              <a:xfrm>
                <a:off x="6422817" y="6079103"/>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ゲーム開発時の</a:t>
                </a:r>
                <a:r>
                  <a:rPr kumimoji="1" lang="en-US" altLang="ja-JP" sz="1100" dirty="0"/>
                  <a:t>CG</a:t>
                </a:r>
                <a:r>
                  <a:rPr kumimoji="1" lang="ja-JP" altLang="en-US" sz="1100" dirty="0"/>
                  <a:t>自動生成</a:t>
                </a:r>
                <a:endParaRPr kumimoji="1" lang="en-US" altLang="ja-JP" sz="1100" dirty="0"/>
              </a:p>
            </p:txBody>
          </p:sp>
          <p:sp>
            <p:nvSpPr>
              <p:cNvPr id="265" name="Oval 264">
                <a:extLst>
                  <a:ext uri="{FF2B5EF4-FFF2-40B4-BE49-F238E27FC236}">
                    <a16:creationId xmlns:a16="http://schemas.microsoft.com/office/drawing/2014/main" id="{8FFAFEF3-4245-4B7B-B4FB-B9C71A14CB5C}"/>
                  </a:ext>
                </a:extLst>
              </p:cNvPr>
              <p:cNvSpPr/>
              <p:nvPr/>
            </p:nvSpPr>
            <p:spPr>
              <a:xfrm>
                <a:off x="7891409" y="5794036"/>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新しい分子構造の画像生成による創薬の開発支援</a:t>
                </a:r>
                <a:endParaRPr kumimoji="1" lang="en-US" altLang="ja-JP" sz="1100" dirty="0"/>
              </a:p>
            </p:txBody>
          </p:sp>
          <p:sp>
            <p:nvSpPr>
              <p:cNvPr id="266" name="Oval 265">
                <a:extLst>
                  <a:ext uri="{FF2B5EF4-FFF2-40B4-BE49-F238E27FC236}">
                    <a16:creationId xmlns:a16="http://schemas.microsoft.com/office/drawing/2014/main" id="{D85AB235-E20A-45A3-AA4B-B578FAF90EB7}"/>
                  </a:ext>
                </a:extLst>
              </p:cNvPr>
              <p:cNvSpPr/>
              <p:nvPr/>
            </p:nvSpPr>
            <p:spPr>
              <a:xfrm>
                <a:off x="4614508" y="6265039"/>
                <a:ext cx="2730016" cy="37187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店内監視カメラからの顧客導線分析</a:t>
                </a:r>
                <a:endParaRPr kumimoji="1" lang="en-US" altLang="ja-JP" sz="1100" dirty="0"/>
              </a:p>
            </p:txBody>
          </p:sp>
        </p:grpSp>
        <p:sp>
          <p:nvSpPr>
            <p:cNvPr id="255" name="Arrow: Down 254">
              <a:extLst>
                <a:ext uri="{FF2B5EF4-FFF2-40B4-BE49-F238E27FC236}">
                  <a16:creationId xmlns:a16="http://schemas.microsoft.com/office/drawing/2014/main" id="{CD206376-7CD1-4174-B25C-5BDA5C2569DE}"/>
                </a:ext>
              </a:extLst>
            </p:cNvPr>
            <p:cNvSpPr/>
            <p:nvPr/>
          </p:nvSpPr>
          <p:spPr>
            <a:xfrm>
              <a:off x="2859129" y="4860758"/>
              <a:ext cx="477277" cy="33285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56" name="Arrow: Down 255">
              <a:extLst>
                <a:ext uri="{FF2B5EF4-FFF2-40B4-BE49-F238E27FC236}">
                  <a16:creationId xmlns:a16="http://schemas.microsoft.com/office/drawing/2014/main" id="{4107EB03-9AC4-4E98-8A07-2415B6C1E64D}"/>
                </a:ext>
              </a:extLst>
            </p:cNvPr>
            <p:cNvSpPr/>
            <p:nvPr/>
          </p:nvSpPr>
          <p:spPr>
            <a:xfrm>
              <a:off x="5979667" y="4858763"/>
              <a:ext cx="477277" cy="33285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57" name="Arrow: Down 256">
              <a:extLst>
                <a:ext uri="{FF2B5EF4-FFF2-40B4-BE49-F238E27FC236}">
                  <a16:creationId xmlns:a16="http://schemas.microsoft.com/office/drawing/2014/main" id="{9F4B2534-1DE1-4FBF-B9CB-FEDA996A6AC4}"/>
                </a:ext>
              </a:extLst>
            </p:cNvPr>
            <p:cNvSpPr/>
            <p:nvPr/>
          </p:nvSpPr>
          <p:spPr>
            <a:xfrm>
              <a:off x="8796999" y="4874935"/>
              <a:ext cx="477277" cy="33285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58" name="TextBox 257">
              <a:extLst>
                <a:ext uri="{FF2B5EF4-FFF2-40B4-BE49-F238E27FC236}">
                  <a16:creationId xmlns:a16="http://schemas.microsoft.com/office/drawing/2014/main" id="{6F133F14-E4FD-4AD6-87F7-BD0076A4158B}"/>
                </a:ext>
              </a:extLst>
            </p:cNvPr>
            <p:cNvSpPr txBox="1"/>
            <p:nvPr/>
          </p:nvSpPr>
          <p:spPr>
            <a:xfrm>
              <a:off x="5498845" y="5616898"/>
              <a:ext cx="1364935" cy="369332"/>
            </a:xfrm>
            <a:prstGeom prst="rect">
              <a:avLst/>
            </a:prstGeom>
            <a:noFill/>
          </p:spPr>
          <p:txBody>
            <a:bodyPr wrap="square" rtlCol="0">
              <a:spAutoFit/>
            </a:bodyPr>
            <a:lstStyle/>
            <a:p>
              <a:r>
                <a:rPr kumimoji="1" lang="ja-JP" altLang="en-US" b="1" dirty="0"/>
                <a:t>ユースケース</a:t>
              </a:r>
            </a:p>
          </p:txBody>
        </p:sp>
      </p:grpSp>
    </p:spTree>
    <p:extLst>
      <p:ext uri="{BB962C8B-B14F-4D97-AF65-F5344CB8AC3E}">
        <p14:creationId xmlns:p14="http://schemas.microsoft.com/office/powerpoint/2010/main" val="3595428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63D1-A7ED-4F41-A920-9F423BAC04D2}"/>
              </a:ext>
            </a:extLst>
          </p:cNvPr>
          <p:cNvSpPr>
            <a:spLocks noGrp="1"/>
          </p:cNvSpPr>
          <p:nvPr>
            <p:ph type="title"/>
          </p:nvPr>
        </p:nvSpPr>
        <p:spPr/>
        <p:txBody>
          <a:bodyPr/>
          <a:lstStyle/>
          <a:p>
            <a:r>
              <a:rPr lang="ja-JP" altLang="en-US" dirty="0"/>
              <a:t>教師あり学習</a:t>
            </a:r>
            <a:endParaRPr kumimoji="1" lang="ja-JP" altLang="en-US" dirty="0"/>
          </a:p>
        </p:txBody>
      </p:sp>
      <p:sp>
        <p:nvSpPr>
          <p:cNvPr id="3" name="Date Placeholder 2">
            <a:extLst>
              <a:ext uri="{FF2B5EF4-FFF2-40B4-BE49-F238E27FC236}">
                <a16:creationId xmlns:a16="http://schemas.microsoft.com/office/drawing/2014/main" id="{CAF7F22B-8E7E-4FBA-AD9E-DE6DC837BBD2}"/>
              </a:ext>
            </a:extLst>
          </p:cNvPr>
          <p:cNvSpPr>
            <a:spLocks noGrp="1"/>
          </p:cNvSpPr>
          <p:nvPr>
            <p:ph type="dt" sz="half" idx="10"/>
          </p:nvPr>
        </p:nvSpPr>
        <p:spPr/>
        <p:txBody>
          <a:bodyPr/>
          <a:lstStyle/>
          <a:p>
            <a:fld id="{E5EC4CD4-BEBA-4C46-A206-EFE463E4FF42}" type="datetime1">
              <a:rPr lang="ja-JP" altLang="en-US" smtClean="0"/>
              <a:t>2023/8/29</a:t>
            </a:fld>
            <a:endParaRPr lang="en-US" dirty="0"/>
          </a:p>
        </p:txBody>
      </p:sp>
      <p:sp>
        <p:nvSpPr>
          <p:cNvPr id="4" name="Footer Placeholder 3">
            <a:extLst>
              <a:ext uri="{FF2B5EF4-FFF2-40B4-BE49-F238E27FC236}">
                <a16:creationId xmlns:a16="http://schemas.microsoft.com/office/drawing/2014/main" id="{9B638DFD-E8D7-4F96-A274-770211AB3679}"/>
              </a:ext>
            </a:extLst>
          </p:cNvPr>
          <p:cNvSpPr>
            <a:spLocks noGrp="1"/>
          </p:cNvSpPr>
          <p:nvPr>
            <p:ph type="ftr" sz="quarter" idx="11"/>
          </p:nvPr>
        </p:nvSpPr>
        <p:spPr/>
        <p:txBody>
          <a:bodyPr/>
          <a:lstStyle/>
          <a:p>
            <a:r>
              <a:rPr lang="en-US"/>
              <a:t>Copyright © 2023, Oracle and/or its affiliates </a:t>
            </a:r>
            <a:endParaRPr lang="en-US" dirty="0"/>
          </a:p>
        </p:txBody>
      </p:sp>
      <p:sp>
        <p:nvSpPr>
          <p:cNvPr id="5" name="Slide Number Placeholder 4">
            <a:extLst>
              <a:ext uri="{FF2B5EF4-FFF2-40B4-BE49-F238E27FC236}">
                <a16:creationId xmlns:a16="http://schemas.microsoft.com/office/drawing/2014/main" id="{FFEF470D-30DE-4B74-B823-3EF587C90472}"/>
              </a:ext>
            </a:extLst>
          </p:cNvPr>
          <p:cNvSpPr>
            <a:spLocks noGrp="1"/>
          </p:cNvSpPr>
          <p:nvPr>
            <p:ph type="sldNum" sz="quarter" idx="12"/>
          </p:nvPr>
        </p:nvSpPr>
        <p:spPr/>
        <p:txBody>
          <a:bodyPr/>
          <a:lstStyle/>
          <a:p>
            <a:fld id="{345D60D9-5372-5F40-9443-0F9AE5BDC3C8}" type="slidenum">
              <a:rPr lang="en-US" smtClean="0"/>
              <a:pPr/>
              <a:t>7</a:t>
            </a:fld>
            <a:endParaRPr lang="en-US" dirty="0"/>
          </a:p>
        </p:txBody>
      </p:sp>
      <p:pic>
        <p:nvPicPr>
          <p:cNvPr id="15" name="Picture 14">
            <a:extLst>
              <a:ext uri="{FF2B5EF4-FFF2-40B4-BE49-F238E27FC236}">
                <a16:creationId xmlns:a16="http://schemas.microsoft.com/office/drawing/2014/main" id="{39EC3296-4DB6-43E5-890C-DA2F7D4BE100}"/>
              </a:ext>
            </a:extLst>
          </p:cNvPr>
          <p:cNvPicPr>
            <a:picLocks noChangeAspect="1"/>
          </p:cNvPicPr>
          <p:nvPr/>
        </p:nvPicPr>
        <p:blipFill>
          <a:blip r:embed="rId2"/>
          <a:stretch>
            <a:fillRect/>
          </a:stretch>
        </p:blipFill>
        <p:spPr>
          <a:xfrm>
            <a:off x="475820" y="2202369"/>
            <a:ext cx="4943776" cy="1531725"/>
          </a:xfrm>
          <a:prstGeom prst="rect">
            <a:avLst/>
          </a:prstGeom>
        </p:spPr>
      </p:pic>
      <p:pic>
        <p:nvPicPr>
          <p:cNvPr id="16" name="Graphic 15" descr="Right And Left Brain outline">
            <a:extLst>
              <a:ext uri="{FF2B5EF4-FFF2-40B4-BE49-F238E27FC236}">
                <a16:creationId xmlns:a16="http://schemas.microsoft.com/office/drawing/2014/main" id="{6E1BDB52-8CED-4BD5-8939-090FC32876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7730" y="4086054"/>
            <a:ext cx="702288" cy="702288"/>
          </a:xfrm>
          <a:prstGeom prst="rect">
            <a:avLst/>
          </a:prstGeom>
        </p:spPr>
      </p:pic>
      <p:pic>
        <p:nvPicPr>
          <p:cNvPr id="49" name="Graphic 48" descr="Right And Left Brain outline">
            <a:extLst>
              <a:ext uri="{FF2B5EF4-FFF2-40B4-BE49-F238E27FC236}">
                <a16:creationId xmlns:a16="http://schemas.microsoft.com/office/drawing/2014/main" id="{0FE1820A-1B74-4FDE-B831-21D8B9304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0581" y="4177951"/>
            <a:ext cx="702288" cy="702288"/>
          </a:xfrm>
          <a:prstGeom prst="rect">
            <a:avLst/>
          </a:prstGeom>
        </p:spPr>
      </p:pic>
      <p:sp>
        <p:nvSpPr>
          <p:cNvPr id="50" name="Rectangle: Rounded Corners 49">
            <a:extLst>
              <a:ext uri="{FF2B5EF4-FFF2-40B4-BE49-F238E27FC236}">
                <a16:creationId xmlns:a16="http://schemas.microsoft.com/office/drawing/2014/main" id="{FB7FDA80-06E9-4B5F-B7A8-688C2855207F}"/>
              </a:ext>
            </a:extLst>
          </p:cNvPr>
          <p:cNvSpPr/>
          <p:nvPr/>
        </p:nvSpPr>
        <p:spPr>
          <a:xfrm>
            <a:off x="406548" y="2091929"/>
            <a:ext cx="4132849" cy="1732370"/>
          </a:xfrm>
          <a:prstGeom prst="roundRect">
            <a:avLst>
              <a:gd name="adj" fmla="val 3319"/>
            </a:avLst>
          </a:prstGeom>
          <a:noFill/>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1" name="Rectangle: Rounded Corners 50">
            <a:extLst>
              <a:ext uri="{FF2B5EF4-FFF2-40B4-BE49-F238E27FC236}">
                <a16:creationId xmlns:a16="http://schemas.microsoft.com/office/drawing/2014/main" id="{B63E0664-A6B4-445D-BFAE-6B390FCE16B4}"/>
              </a:ext>
            </a:extLst>
          </p:cNvPr>
          <p:cNvSpPr/>
          <p:nvPr/>
        </p:nvSpPr>
        <p:spPr>
          <a:xfrm>
            <a:off x="4627401" y="2079368"/>
            <a:ext cx="823725" cy="1732370"/>
          </a:xfrm>
          <a:prstGeom prst="roundRect">
            <a:avLst>
              <a:gd name="adj" fmla="val 9134"/>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2" name="TextBox 51">
            <a:extLst>
              <a:ext uri="{FF2B5EF4-FFF2-40B4-BE49-F238E27FC236}">
                <a16:creationId xmlns:a16="http://schemas.microsoft.com/office/drawing/2014/main" id="{E657CED4-F656-40AD-B163-9E428CA4BC9B}"/>
              </a:ext>
            </a:extLst>
          </p:cNvPr>
          <p:cNvSpPr txBox="1"/>
          <p:nvPr/>
        </p:nvSpPr>
        <p:spPr>
          <a:xfrm>
            <a:off x="1254725" y="1134297"/>
            <a:ext cx="3390549" cy="307777"/>
          </a:xfrm>
          <a:prstGeom prst="rect">
            <a:avLst/>
          </a:prstGeom>
          <a:noFill/>
        </p:spPr>
        <p:txBody>
          <a:bodyPr wrap="square" rtlCol="0">
            <a:spAutoFit/>
          </a:bodyPr>
          <a:lstStyle/>
          <a:p>
            <a:r>
              <a:rPr kumimoji="1" lang="en-US" altLang="ja-JP" sz="1400" b="1" u="sng" dirty="0"/>
              <a:t>DWH</a:t>
            </a:r>
            <a:r>
              <a:rPr kumimoji="1" lang="ja-JP" altLang="en-US" sz="1400" b="1" u="sng" dirty="0"/>
              <a:t>などのデータによる商品購買予測の例</a:t>
            </a:r>
            <a:endParaRPr kumimoji="1" lang="ja-JP" altLang="en-US" b="1" u="sng" dirty="0"/>
          </a:p>
        </p:txBody>
      </p:sp>
      <p:sp>
        <p:nvSpPr>
          <p:cNvPr id="53" name="TextBox 52">
            <a:extLst>
              <a:ext uri="{FF2B5EF4-FFF2-40B4-BE49-F238E27FC236}">
                <a16:creationId xmlns:a16="http://schemas.microsoft.com/office/drawing/2014/main" id="{29BEEBA5-BCF6-45B6-9E3C-505E24C1AACB}"/>
              </a:ext>
            </a:extLst>
          </p:cNvPr>
          <p:cNvSpPr txBox="1"/>
          <p:nvPr/>
        </p:nvSpPr>
        <p:spPr>
          <a:xfrm>
            <a:off x="2187674" y="1810817"/>
            <a:ext cx="910056" cy="276999"/>
          </a:xfrm>
          <a:prstGeom prst="rect">
            <a:avLst/>
          </a:prstGeom>
          <a:noFill/>
        </p:spPr>
        <p:txBody>
          <a:bodyPr wrap="square" rtlCol="0">
            <a:spAutoFit/>
          </a:bodyPr>
          <a:lstStyle/>
          <a:p>
            <a:r>
              <a:rPr kumimoji="1" lang="ja-JP" altLang="en-US" sz="1200" dirty="0">
                <a:solidFill>
                  <a:srgbClr val="0070C0"/>
                </a:solidFill>
              </a:rPr>
              <a:t>説明変数</a:t>
            </a:r>
            <a:endParaRPr kumimoji="1" lang="en-US" altLang="ja-JP" sz="1200" dirty="0">
              <a:solidFill>
                <a:srgbClr val="0070C0"/>
              </a:solidFill>
            </a:endParaRPr>
          </a:p>
        </p:txBody>
      </p:sp>
      <p:sp>
        <p:nvSpPr>
          <p:cNvPr id="54" name="TextBox 53">
            <a:extLst>
              <a:ext uri="{FF2B5EF4-FFF2-40B4-BE49-F238E27FC236}">
                <a16:creationId xmlns:a16="http://schemas.microsoft.com/office/drawing/2014/main" id="{8F91A3A6-0228-4DDB-A771-F67CB000E6AE}"/>
              </a:ext>
            </a:extLst>
          </p:cNvPr>
          <p:cNvSpPr txBox="1"/>
          <p:nvPr/>
        </p:nvSpPr>
        <p:spPr>
          <a:xfrm>
            <a:off x="4171830" y="1611233"/>
            <a:ext cx="1734866" cy="461665"/>
          </a:xfrm>
          <a:prstGeom prst="rect">
            <a:avLst/>
          </a:prstGeom>
          <a:noFill/>
        </p:spPr>
        <p:txBody>
          <a:bodyPr wrap="square" rtlCol="0">
            <a:spAutoFit/>
          </a:bodyPr>
          <a:lstStyle/>
          <a:p>
            <a:pPr algn="ctr"/>
            <a:r>
              <a:rPr kumimoji="1" lang="ja-JP" altLang="en-US" sz="1200" dirty="0">
                <a:solidFill>
                  <a:schemeClr val="accent5"/>
                </a:solidFill>
              </a:rPr>
              <a:t>目的変数</a:t>
            </a:r>
            <a:endParaRPr kumimoji="1" lang="en-US" altLang="ja-JP" sz="1200" dirty="0">
              <a:solidFill>
                <a:schemeClr val="accent5"/>
              </a:solidFill>
            </a:endParaRPr>
          </a:p>
          <a:p>
            <a:pPr algn="ctr"/>
            <a:r>
              <a:rPr kumimoji="1" lang="en-US" altLang="ja-JP" sz="1200" dirty="0">
                <a:solidFill>
                  <a:schemeClr val="accent5"/>
                </a:solidFill>
              </a:rPr>
              <a:t>(</a:t>
            </a:r>
            <a:r>
              <a:rPr kumimoji="1" lang="ja-JP" altLang="en-US" sz="1200" dirty="0">
                <a:solidFill>
                  <a:schemeClr val="accent5"/>
                </a:solidFill>
              </a:rPr>
              <a:t>教師データ、正解ラベル</a:t>
            </a:r>
            <a:r>
              <a:rPr kumimoji="1" lang="en-US" altLang="ja-JP" sz="1200" dirty="0">
                <a:solidFill>
                  <a:schemeClr val="accent5"/>
                </a:solidFill>
              </a:rPr>
              <a:t>)</a:t>
            </a:r>
          </a:p>
        </p:txBody>
      </p:sp>
      <p:sp>
        <p:nvSpPr>
          <p:cNvPr id="55" name="TextBox 54">
            <a:extLst>
              <a:ext uri="{FF2B5EF4-FFF2-40B4-BE49-F238E27FC236}">
                <a16:creationId xmlns:a16="http://schemas.microsoft.com/office/drawing/2014/main" id="{7591A81C-9D2D-4449-A29A-7C184C18BFFB}"/>
              </a:ext>
            </a:extLst>
          </p:cNvPr>
          <p:cNvSpPr txBox="1"/>
          <p:nvPr/>
        </p:nvSpPr>
        <p:spPr>
          <a:xfrm>
            <a:off x="7932577" y="1213442"/>
            <a:ext cx="2290256" cy="307777"/>
          </a:xfrm>
          <a:prstGeom prst="rect">
            <a:avLst/>
          </a:prstGeom>
          <a:noFill/>
        </p:spPr>
        <p:txBody>
          <a:bodyPr wrap="square" rtlCol="0">
            <a:spAutoFit/>
          </a:bodyPr>
          <a:lstStyle/>
          <a:p>
            <a:r>
              <a:rPr kumimoji="1" lang="ja-JP" altLang="en-US" sz="1400" b="1" u="sng" dirty="0"/>
              <a:t>画像データ</a:t>
            </a:r>
            <a:r>
              <a:rPr kumimoji="1" lang="en-US" altLang="ja-JP" sz="1400" b="1" u="sng" dirty="0"/>
              <a:t>(</a:t>
            </a:r>
            <a:r>
              <a:rPr kumimoji="1" lang="ja-JP" altLang="en-US" sz="1400" b="1" u="sng" dirty="0"/>
              <a:t>画像分類</a:t>
            </a:r>
            <a:r>
              <a:rPr kumimoji="1" lang="en-US" altLang="ja-JP" sz="1400" b="1" u="sng" dirty="0"/>
              <a:t>)</a:t>
            </a:r>
            <a:r>
              <a:rPr kumimoji="1" lang="ja-JP" altLang="en-US" sz="1400" b="1" u="sng" dirty="0"/>
              <a:t>の例</a:t>
            </a:r>
            <a:endParaRPr kumimoji="1" lang="en-US" altLang="ja-JP" sz="1400" b="1" u="sng" dirty="0"/>
          </a:p>
        </p:txBody>
      </p:sp>
      <p:cxnSp>
        <p:nvCxnSpPr>
          <p:cNvPr id="58" name="Connector: Elbow 57">
            <a:extLst>
              <a:ext uri="{FF2B5EF4-FFF2-40B4-BE49-F238E27FC236}">
                <a16:creationId xmlns:a16="http://schemas.microsoft.com/office/drawing/2014/main" id="{CE85E95F-5ED6-42C1-ADF7-CE85384548C4}"/>
              </a:ext>
            </a:extLst>
          </p:cNvPr>
          <p:cNvCxnSpPr>
            <a:cxnSpLocks/>
            <a:stCxn id="50" idx="2"/>
            <a:endCxn id="51" idx="2"/>
          </p:cNvCxnSpPr>
          <p:nvPr/>
        </p:nvCxnSpPr>
        <p:spPr>
          <a:xfrm rot="5400000" flipH="1" flipV="1">
            <a:off x="3749837" y="2534873"/>
            <a:ext cx="12561" cy="2566291"/>
          </a:xfrm>
          <a:prstGeom prst="bentConnector3">
            <a:avLst>
              <a:gd name="adj1" fmla="val -1819919"/>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5E392384-DC7E-4F9B-A186-B4EA9D7E6346}"/>
              </a:ext>
            </a:extLst>
          </p:cNvPr>
          <p:cNvSpPr txBox="1"/>
          <p:nvPr/>
        </p:nvSpPr>
        <p:spPr>
          <a:xfrm>
            <a:off x="3743245" y="4151920"/>
            <a:ext cx="1914553" cy="830997"/>
          </a:xfrm>
          <a:prstGeom prst="rect">
            <a:avLst/>
          </a:prstGeom>
          <a:noFill/>
        </p:spPr>
        <p:txBody>
          <a:bodyPr wrap="square" rtlCol="0">
            <a:spAutoFit/>
          </a:bodyPr>
          <a:lstStyle/>
          <a:p>
            <a:r>
              <a:rPr kumimoji="1" lang="ja-JP" altLang="en-US" sz="1200" b="1" dirty="0"/>
              <a:t>モデル</a:t>
            </a:r>
            <a:r>
              <a:rPr kumimoji="1" lang="en-US" altLang="ja-JP" sz="1200" b="1" dirty="0"/>
              <a:t>(</a:t>
            </a:r>
            <a:r>
              <a:rPr kumimoji="1" lang="ja-JP" altLang="en-US" sz="1200" b="1" dirty="0"/>
              <a:t>統計アルゴリズム</a:t>
            </a:r>
            <a:r>
              <a:rPr kumimoji="1" lang="en-US" altLang="ja-JP" sz="1200" b="1" dirty="0"/>
              <a:t>)</a:t>
            </a:r>
          </a:p>
          <a:p>
            <a:r>
              <a:rPr kumimoji="1" lang="ja-JP" altLang="en-US" sz="1200" dirty="0"/>
              <a:t>決定木、</a:t>
            </a:r>
            <a:r>
              <a:rPr kumimoji="1" lang="en-US" altLang="ja-JP" sz="1200" dirty="0"/>
              <a:t>SVM</a:t>
            </a:r>
            <a:r>
              <a:rPr kumimoji="1" lang="ja-JP" altLang="en-US" sz="1200" dirty="0"/>
              <a:t>、ランダムフォレスト、勾配ブースティング、</a:t>
            </a:r>
            <a:r>
              <a:rPr kumimoji="1" lang="en-US" altLang="ja-JP" sz="1200" dirty="0"/>
              <a:t>etc.</a:t>
            </a:r>
            <a:endParaRPr kumimoji="1" lang="ja-JP" altLang="en-US" sz="1200" dirty="0"/>
          </a:p>
        </p:txBody>
      </p:sp>
      <p:sp>
        <p:nvSpPr>
          <p:cNvPr id="63" name="TextBox 62">
            <a:extLst>
              <a:ext uri="{FF2B5EF4-FFF2-40B4-BE49-F238E27FC236}">
                <a16:creationId xmlns:a16="http://schemas.microsoft.com/office/drawing/2014/main" id="{9043E1BA-AA30-433D-A569-C7DA6BA6A680}"/>
              </a:ext>
            </a:extLst>
          </p:cNvPr>
          <p:cNvSpPr txBox="1"/>
          <p:nvPr/>
        </p:nvSpPr>
        <p:spPr>
          <a:xfrm>
            <a:off x="9488832" y="4334928"/>
            <a:ext cx="2299577" cy="461665"/>
          </a:xfrm>
          <a:prstGeom prst="rect">
            <a:avLst/>
          </a:prstGeom>
          <a:noFill/>
        </p:spPr>
        <p:txBody>
          <a:bodyPr wrap="square" rtlCol="0">
            <a:spAutoFit/>
          </a:bodyPr>
          <a:lstStyle/>
          <a:p>
            <a:r>
              <a:rPr kumimoji="1" lang="ja-JP" altLang="en-US" sz="1200" b="1" dirty="0"/>
              <a:t>モデル</a:t>
            </a:r>
            <a:r>
              <a:rPr kumimoji="1" lang="en-US" altLang="ja-JP" sz="1200" b="1" dirty="0"/>
              <a:t>(</a:t>
            </a:r>
            <a:r>
              <a:rPr kumimoji="1" lang="ja-JP" altLang="en-US" sz="1200" b="1" dirty="0"/>
              <a:t>統計アルゴリズム</a:t>
            </a:r>
            <a:r>
              <a:rPr kumimoji="1" lang="en-US" altLang="ja-JP" sz="1200" b="1" dirty="0"/>
              <a:t>)</a:t>
            </a:r>
          </a:p>
          <a:p>
            <a:r>
              <a:rPr kumimoji="1" lang="en-US" altLang="ja-JP" sz="1200" dirty="0"/>
              <a:t>Convolution Neural Network</a:t>
            </a:r>
            <a:endParaRPr kumimoji="1" lang="ja-JP" altLang="en-US" sz="1200" dirty="0"/>
          </a:p>
        </p:txBody>
      </p:sp>
      <p:grpSp>
        <p:nvGrpSpPr>
          <p:cNvPr id="8" name="Group 7">
            <a:extLst>
              <a:ext uri="{FF2B5EF4-FFF2-40B4-BE49-F238E27FC236}">
                <a16:creationId xmlns:a16="http://schemas.microsoft.com/office/drawing/2014/main" id="{5ED40E04-1008-4C37-A94B-4EAF5A8171D9}"/>
              </a:ext>
            </a:extLst>
          </p:cNvPr>
          <p:cNvGrpSpPr/>
          <p:nvPr/>
        </p:nvGrpSpPr>
        <p:grpSpPr>
          <a:xfrm>
            <a:off x="8323737" y="1808294"/>
            <a:ext cx="1627994" cy="2124402"/>
            <a:chOff x="8265987" y="1921658"/>
            <a:chExt cx="1627994" cy="2124402"/>
          </a:xfrm>
        </p:grpSpPr>
        <p:grpSp>
          <p:nvGrpSpPr>
            <p:cNvPr id="20" name="グループ化 12">
              <a:extLst>
                <a:ext uri="{FF2B5EF4-FFF2-40B4-BE49-F238E27FC236}">
                  <a16:creationId xmlns:a16="http://schemas.microsoft.com/office/drawing/2014/main" id="{CD6FD440-57DC-45BC-B479-035A7259B62A}"/>
                </a:ext>
              </a:extLst>
            </p:cNvPr>
            <p:cNvGrpSpPr/>
            <p:nvPr/>
          </p:nvGrpSpPr>
          <p:grpSpPr>
            <a:xfrm>
              <a:off x="8384451" y="2009037"/>
              <a:ext cx="1345325" cy="1881565"/>
              <a:chOff x="3430732" y="1334536"/>
              <a:chExt cx="2584690" cy="3068708"/>
            </a:xfrm>
          </p:grpSpPr>
          <p:sp>
            <p:nvSpPr>
              <p:cNvPr id="22" name="正方形/長方形 10">
                <a:extLst>
                  <a:ext uri="{FF2B5EF4-FFF2-40B4-BE49-F238E27FC236}">
                    <a16:creationId xmlns:a16="http://schemas.microsoft.com/office/drawing/2014/main" id="{56EFD35D-AE0C-4D94-88FA-47918EE0F1E1}"/>
                  </a:ext>
                </a:extLst>
              </p:cNvPr>
              <p:cNvSpPr/>
              <p:nvPr/>
            </p:nvSpPr>
            <p:spPr>
              <a:xfrm>
                <a:off x="3431704" y="1334536"/>
                <a:ext cx="1291721" cy="371327"/>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a:ln>
                      <a:noFill/>
                    </a:ln>
                    <a:solidFill>
                      <a:srgbClr val="312D2A"/>
                    </a:solidFill>
                    <a:effectLst/>
                    <a:uLnTx/>
                    <a:uFillTx/>
                    <a:latin typeface="Oracle Sans Tab"/>
                    <a:ea typeface="+mn-ea"/>
                    <a:cs typeface="+mn-cs"/>
                  </a:rPr>
                  <a:t>Data</a:t>
                </a:r>
                <a:endParaRPr kumimoji="1" lang="ja-JP" altLang="en-US" sz="105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23" name="正方形/長方形 43">
                <a:extLst>
                  <a:ext uri="{FF2B5EF4-FFF2-40B4-BE49-F238E27FC236}">
                    <a16:creationId xmlns:a16="http://schemas.microsoft.com/office/drawing/2014/main" id="{1612309B-2873-49F1-AD25-965A5BC4B6B4}"/>
                  </a:ext>
                </a:extLst>
              </p:cNvPr>
              <p:cNvSpPr/>
              <p:nvPr/>
            </p:nvSpPr>
            <p:spPr>
              <a:xfrm>
                <a:off x="3431704" y="1700808"/>
                <a:ext cx="1291721" cy="900956"/>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sp>
            <p:nvSpPr>
              <p:cNvPr id="24" name="正方形/長方形 44">
                <a:extLst>
                  <a:ext uri="{FF2B5EF4-FFF2-40B4-BE49-F238E27FC236}">
                    <a16:creationId xmlns:a16="http://schemas.microsoft.com/office/drawing/2014/main" id="{5BD25859-9FDB-4364-A546-6C731983A021}"/>
                  </a:ext>
                </a:extLst>
              </p:cNvPr>
              <p:cNvSpPr/>
              <p:nvPr/>
            </p:nvSpPr>
            <p:spPr>
              <a:xfrm>
                <a:off x="3432764" y="2603279"/>
                <a:ext cx="1291721" cy="900956"/>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sp>
            <p:nvSpPr>
              <p:cNvPr id="25" name="正方形/長方形 46">
                <a:extLst>
                  <a:ext uri="{FF2B5EF4-FFF2-40B4-BE49-F238E27FC236}">
                    <a16:creationId xmlns:a16="http://schemas.microsoft.com/office/drawing/2014/main" id="{4B0D78FA-FA85-4B7F-9FB6-A3DA80B5E79F}"/>
                  </a:ext>
                </a:extLst>
              </p:cNvPr>
              <p:cNvSpPr/>
              <p:nvPr/>
            </p:nvSpPr>
            <p:spPr>
              <a:xfrm>
                <a:off x="3430732" y="3501008"/>
                <a:ext cx="1291721" cy="900956"/>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grpSp>
            <p:nvGrpSpPr>
              <p:cNvPr id="26" name="グループ化 7">
                <a:extLst>
                  <a:ext uri="{FF2B5EF4-FFF2-40B4-BE49-F238E27FC236}">
                    <a16:creationId xmlns:a16="http://schemas.microsoft.com/office/drawing/2014/main" id="{C7514099-B8AA-4685-87FC-F40E032D6AB4}"/>
                  </a:ext>
                </a:extLst>
              </p:cNvPr>
              <p:cNvGrpSpPr/>
              <p:nvPr/>
            </p:nvGrpSpPr>
            <p:grpSpPr>
              <a:xfrm>
                <a:off x="3595974" y="3572250"/>
                <a:ext cx="981746" cy="720846"/>
                <a:chOff x="3611629" y="3612487"/>
                <a:chExt cx="981746" cy="720846"/>
              </a:xfrm>
            </p:grpSpPr>
            <p:sp>
              <p:nvSpPr>
                <p:cNvPr id="44" name="正方形/長方形 6">
                  <a:extLst>
                    <a:ext uri="{FF2B5EF4-FFF2-40B4-BE49-F238E27FC236}">
                      <a16:creationId xmlns:a16="http://schemas.microsoft.com/office/drawing/2014/main" id="{3C1AE7C1-43D2-4574-8A26-7FB3C6DDA849}"/>
                    </a:ext>
                  </a:extLst>
                </p:cNvPr>
                <p:cNvSpPr/>
                <p:nvPr/>
              </p:nvSpPr>
              <p:spPr>
                <a:xfrm>
                  <a:off x="3791744" y="3861048"/>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sp>
              <p:nvSpPr>
                <p:cNvPr id="45" name="正方形/長方形 25">
                  <a:extLst>
                    <a:ext uri="{FF2B5EF4-FFF2-40B4-BE49-F238E27FC236}">
                      <a16:creationId xmlns:a16="http://schemas.microsoft.com/office/drawing/2014/main" id="{CFFD5357-4101-4CDA-8FF1-2A6211CFC408}"/>
                    </a:ext>
                  </a:extLst>
                </p:cNvPr>
                <p:cNvSpPr/>
                <p:nvPr/>
              </p:nvSpPr>
              <p:spPr>
                <a:xfrm>
                  <a:off x="3736324" y="3805629"/>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sp>
              <p:nvSpPr>
                <p:cNvPr id="46" name="正方形/長方形 26">
                  <a:extLst>
                    <a:ext uri="{FF2B5EF4-FFF2-40B4-BE49-F238E27FC236}">
                      <a16:creationId xmlns:a16="http://schemas.microsoft.com/office/drawing/2014/main" id="{6E9BC428-8310-40E6-9C6A-756B894B93EC}"/>
                    </a:ext>
                  </a:extLst>
                </p:cNvPr>
                <p:cNvSpPr/>
                <p:nvPr/>
              </p:nvSpPr>
              <p:spPr>
                <a:xfrm>
                  <a:off x="3667049" y="3735504"/>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sp>
              <p:nvSpPr>
                <p:cNvPr id="47" name="正方形/長方形 27">
                  <a:extLst>
                    <a:ext uri="{FF2B5EF4-FFF2-40B4-BE49-F238E27FC236}">
                      <a16:creationId xmlns:a16="http://schemas.microsoft.com/office/drawing/2014/main" id="{415CE58F-2160-471A-AE61-E74E35F58CDC}"/>
                    </a:ext>
                  </a:extLst>
                </p:cNvPr>
                <p:cNvSpPr/>
                <p:nvPr/>
              </p:nvSpPr>
              <p:spPr>
                <a:xfrm>
                  <a:off x="3612664" y="3676795"/>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pic>
              <p:nvPicPr>
                <p:cNvPr id="48" name="Picture 10" descr="犬 | フリー素材ドットコム">
                  <a:extLst>
                    <a:ext uri="{FF2B5EF4-FFF2-40B4-BE49-F238E27FC236}">
                      <a16:creationId xmlns:a16="http://schemas.microsoft.com/office/drawing/2014/main" id="{B14EFCC5-0D2F-490F-BA9B-45B51D5D50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1629" y="3612487"/>
                  <a:ext cx="804891" cy="536593"/>
                </a:xfrm>
                <a:prstGeom prst="rect">
                  <a:avLst/>
                </a:prstGeom>
                <a:noFill/>
                <a:ln w="3175">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grpSp>
          <p:grpSp>
            <p:nvGrpSpPr>
              <p:cNvPr id="27" name="グループ化 8">
                <a:extLst>
                  <a:ext uri="{FF2B5EF4-FFF2-40B4-BE49-F238E27FC236}">
                    <a16:creationId xmlns:a16="http://schemas.microsoft.com/office/drawing/2014/main" id="{36BC201F-FC30-41D8-A555-C814BB655B2C}"/>
                  </a:ext>
                </a:extLst>
              </p:cNvPr>
              <p:cNvGrpSpPr/>
              <p:nvPr/>
            </p:nvGrpSpPr>
            <p:grpSpPr>
              <a:xfrm>
                <a:off x="3597009" y="2725013"/>
                <a:ext cx="981070" cy="711206"/>
                <a:chOff x="5297881" y="2832725"/>
                <a:chExt cx="981070" cy="711206"/>
              </a:xfrm>
            </p:grpSpPr>
            <p:sp>
              <p:nvSpPr>
                <p:cNvPr id="39" name="正方形/長方形 28">
                  <a:extLst>
                    <a:ext uri="{FF2B5EF4-FFF2-40B4-BE49-F238E27FC236}">
                      <a16:creationId xmlns:a16="http://schemas.microsoft.com/office/drawing/2014/main" id="{0CE938A6-38F9-417D-A406-F68BB1053BF9}"/>
                    </a:ext>
                  </a:extLst>
                </p:cNvPr>
                <p:cNvSpPr/>
                <p:nvPr/>
              </p:nvSpPr>
              <p:spPr>
                <a:xfrm>
                  <a:off x="5477320" y="3071646"/>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sp>
              <p:nvSpPr>
                <p:cNvPr id="40" name="正方形/長方形 29">
                  <a:extLst>
                    <a:ext uri="{FF2B5EF4-FFF2-40B4-BE49-F238E27FC236}">
                      <a16:creationId xmlns:a16="http://schemas.microsoft.com/office/drawing/2014/main" id="{FE7A5FA0-A6C6-48B5-A1FF-7A2255ADD1E7}"/>
                    </a:ext>
                  </a:extLst>
                </p:cNvPr>
                <p:cNvSpPr/>
                <p:nvPr/>
              </p:nvSpPr>
              <p:spPr>
                <a:xfrm>
                  <a:off x="5421900" y="3016227"/>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sp>
              <p:nvSpPr>
                <p:cNvPr id="41" name="正方形/長方形 30">
                  <a:extLst>
                    <a:ext uri="{FF2B5EF4-FFF2-40B4-BE49-F238E27FC236}">
                      <a16:creationId xmlns:a16="http://schemas.microsoft.com/office/drawing/2014/main" id="{444912BE-DA32-4BE9-BB1A-1CA30DBB401F}"/>
                    </a:ext>
                  </a:extLst>
                </p:cNvPr>
                <p:cNvSpPr/>
                <p:nvPr/>
              </p:nvSpPr>
              <p:spPr>
                <a:xfrm>
                  <a:off x="5352625" y="2946102"/>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sp>
              <p:nvSpPr>
                <p:cNvPr id="42" name="正方形/長方形 31">
                  <a:extLst>
                    <a:ext uri="{FF2B5EF4-FFF2-40B4-BE49-F238E27FC236}">
                      <a16:creationId xmlns:a16="http://schemas.microsoft.com/office/drawing/2014/main" id="{981C0A5D-CD26-46D7-9656-E5274CAE0443}"/>
                    </a:ext>
                  </a:extLst>
                </p:cNvPr>
                <p:cNvSpPr/>
                <p:nvPr/>
              </p:nvSpPr>
              <p:spPr>
                <a:xfrm>
                  <a:off x="5298240" y="2887393"/>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pic>
              <p:nvPicPr>
                <p:cNvPr id="43" name="Picture 26" descr="鳥のフリー素材・無料の写真| ピクト缶">
                  <a:extLst>
                    <a:ext uri="{FF2B5EF4-FFF2-40B4-BE49-F238E27FC236}">
                      <a16:creationId xmlns:a16="http://schemas.microsoft.com/office/drawing/2014/main" id="{5E0DEAE5-6AF4-4D5F-B042-3D371FCCF0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7881" y="2832725"/>
                  <a:ext cx="801631" cy="534421"/>
                </a:xfrm>
                <a:prstGeom prst="rect">
                  <a:avLst/>
                </a:prstGeom>
                <a:noFill/>
                <a:ln w="3175">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grpSp>
          <p:grpSp>
            <p:nvGrpSpPr>
              <p:cNvPr id="28" name="グループ化 9">
                <a:extLst>
                  <a:ext uri="{FF2B5EF4-FFF2-40B4-BE49-F238E27FC236}">
                    <a16:creationId xmlns:a16="http://schemas.microsoft.com/office/drawing/2014/main" id="{7F459DB9-1E5C-45DE-A5D7-44A18A22FB24}"/>
                  </a:ext>
                </a:extLst>
              </p:cNvPr>
              <p:cNvGrpSpPr/>
              <p:nvPr/>
            </p:nvGrpSpPr>
            <p:grpSpPr>
              <a:xfrm>
                <a:off x="3597009" y="1835994"/>
                <a:ext cx="980711" cy="717857"/>
                <a:chOff x="4956733" y="1713000"/>
                <a:chExt cx="980711" cy="717857"/>
              </a:xfrm>
            </p:grpSpPr>
            <p:sp>
              <p:nvSpPr>
                <p:cNvPr id="34" name="正方形/長方形 33">
                  <a:extLst>
                    <a:ext uri="{FF2B5EF4-FFF2-40B4-BE49-F238E27FC236}">
                      <a16:creationId xmlns:a16="http://schemas.microsoft.com/office/drawing/2014/main" id="{91853629-792D-4249-905E-E1DAFB26434F}"/>
                    </a:ext>
                  </a:extLst>
                </p:cNvPr>
                <p:cNvSpPr/>
                <p:nvPr/>
              </p:nvSpPr>
              <p:spPr>
                <a:xfrm>
                  <a:off x="5135813" y="1958572"/>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sp>
              <p:nvSpPr>
                <p:cNvPr id="35" name="正方形/長方形 34">
                  <a:extLst>
                    <a:ext uri="{FF2B5EF4-FFF2-40B4-BE49-F238E27FC236}">
                      <a16:creationId xmlns:a16="http://schemas.microsoft.com/office/drawing/2014/main" id="{5B91F344-F4CE-4EA7-8380-887CDB9EE8AD}"/>
                    </a:ext>
                  </a:extLst>
                </p:cNvPr>
                <p:cNvSpPr/>
                <p:nvPr/>
              </p:nvSpPr>
              <p:spPr>
                <a:xfrm>
                  <a:off x="5080393" y="1903153"/>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sp>
              <p:nvSpPr>
                <p:cNvPr id="36" name="正方形/長方形 35">
                  <a:extLst>
                    <a:ext uri="{FF2B5EF4-FFF2-40B4-BE49-F238E27FC236}">
                      <a16:creationId xmlns:a16="http://schemas.microsoft.com/office/drawing/2014/main" id="{4CD59CA2-C169-4242-94ED-33BFDCCD94B7}"/>
                    </a:ext>
                  </a:extLst>
                </p:cNvPr>
                <p:cNvSpPr/>
                <p:nvPr/>
              </p:nvSpPr>
              <p:spPr>
                <a:xfrm>
                  <a:off x="5011118" y="1833028"/>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sp>
              <p:nvSpPr>
                <p:cNvPr id="37" name="正方形/長方形 36">
                  <a:extLst>
                    <a:ext uri="{FF2B5EF4-FFF2-40B4-BE49-F238E27FC236}">
                      <a16:creationId xmlns:a16="http://schemas.microsoft.com/office/drawing/2014/main" id="{A8DFBE8A-31AA-487E-8BFE-8E5269018D37}"/>
                    </a:ext>
                  </a:extLst>
                </p:cNvPr>
                <p:cNvSpPr/>
                <p:nvPr/>
              </p:nvSpPr>
              <p:spPr>
                <a:xfrm>
                  <a:off x="4956733" y="1774319"/>
                  <a:ext cx="801631" cy="472285"/>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312D2A"/>
                    </a:solidFill>
                    <a:effectLst/>
                    <a:uLnTx/>
                    <a:uFillTx/>
                    <a:latin typeface="Oracle Sans Tab"/>
                    <a:ea typeface="+mn-ea"/>
                    <a:cs typeface="+mn-cs"/>
                  </a:endParaRPr>
                </a:p>
              </p:txBody>
            </p:sp>
            <p:pic>
              <p:nvPicPr>
                <p:cNvPr id="38" name="Picture 6" descr="猫の写真素材｜写真素材なら「写真AC」無料（フリー）ダウンロードOK">
                  <a:extLst>
                    <a:ext uri="{FF2B5EF4-FFF2-40B4-BE49-F238E27FC236}">
                      <a16:creationId xmlns:a16="http://schemas.microsoft.com/office/drawing/2014/main" id="{1FBB8B28-41BC-4449-9622-665A75F02C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8352" y="1713000"/>
                  <a:ext cx="803201" cy="534420"/>
                </a:xfrm>
                <a:prstGeom prst="rect">
                  <a:avLst/>
                </a:prstGeom>
                <a:noFill/>
                <a:ln w="3175">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grpSp>
          <p:grpSp>
            <p:nvGrpSpPr>
              <p:cNvPr id="29" name="グループ化 11">
                <a:extLst>
                  <a:ext uri="{FF2B5EF4-FFF2-40B4-BE49-F238E27FC236}">
                    <a16:creationId xmlns:a16="http://schemas.microsoft.com/office/drawing/2014/main" id="{69335DA9-66BA-4260-BD8C-2A9407968EE6}"/>
                  </a:ext>
                </a:extLst>
              </p:cNvPr>
              <p:cNvGrpSpPr/>
              <p:nvPr/>
            </p:nvGrpSpPr>
            <p:grpSpPr>
              <a:xfrm>
                <a:off x="4710408" y="1335816"/>
                <a:ext cx="1305014" cy="3067428"/>
                <a:chOff x="4777464" y="1393617"/>
                <a:chExt cx="1305014" cy="3067428"/>
              </a:xfrm>
            </p:grpSpPr>
            <p:sp>
              <p:nvSpPr>
                <p:cNvPr id="30" name="正方形/長方形 47">
                  <a:extLst>
                    <a:ext uri="{FF2B5EF4-FFF2-40B4-BE49-F238E27FC236}">
                      <a16:creationId xmlns:a16="http://schemas.microsoft.com/office/drawing/2014/main" id="{59F28371-E9E5-4C0F-8793-3B80A25441C6}"/>
                    </a:ext>
                  </a:extLst>
                </p:cNvPr>
                <p:cNvSpPr/>
                <p:nvPr/>
              </p:nvSpPr>
              <p:spPr>
                <a:xfrm>
                  <a:off x="4777464" y="1393617"/>
                  <a:ext cx="1291720" cy="371327"/>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a:ln>
                        <a:noFill/>
                      </a:ln>
                      <a:solidFill>
                        <a:srgbClr val="312D2A"/>
                      </a:solidFill>
                      <a:effectLst/>
                      <a:uLnTx/>
                      <a:uFillTx/>
                      <a:latin typeface="Oracle Sans Tab"/>
                      <a:ea typeface="+mn-ea"/>
                      <a:cs typeface="+mn-cs"/>
                    </a:rPr>
                    <a:t>Label</a:t>
                  </a:r>
                  <a:endParaRPr kumimoji="1" lang="ja-JP" altLang="en-US" sz="105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31" name="正方形/長方形 48">
                  <a:extLst>
                    <a:ext uri="{FF2B5EF4-FFF2-40B4-BE49-F238E27FC236}">
                      <a16:creationId xmlns:a16="http://schemas.microsoft.com/office/drawing/2014/main" id="{D0774E27-624D-471B-BC4A-EF22773C74EF}"/>
                    </a:ext>
                  </a:extLst>
                </p:cNvPr>
                <p:cNvSpPr/>
                <p:nvPr/>
              </p:nvSpPr>
              <p:spPr>
                <a:xfrm>
                  <a:off x="4777464" y="1759889"/>
                  <a:ext cx="1291721" cy="900956"/>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a:ln>
                        <a:noFill/>
                      </a:ln>
                      <a:solidFill>
                        <a:srgbClr val="312D2A"/>
                      </a:solidFill>
                      <a:effectLst/>
                      <a:uLnTx/>
                      <a:uFillTx/>
                      <a:latin typeface="Oracle Sans Tab"/>
                      <a:ea typeface="+mn-ea"/>
                      <a:cs typeface="+mn-cs"/>
                    </a:rPr>
                    <a:t>(0)Cat</a:t>
                  </a:r>
                  <a:endParaRPr kumimoji="1" lang="ja-JP" altLang="en-US" sz="105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32" name="正方形/長方形 49">
                  <a:extLst>
                    <a:ext uri="{FF2B5EF4-FFF2-40B4-BE49-F238E27FC236}">
                      <a16:creationId xmlns:a16="http://schemas.microsoft.com/office/drawing/2014/main" id="{2DFCC2B8-5C82-4A2C-B42C-8C58459AF319}"/>
                    </a:ext>
                  </a:extLst>
                </p:cNvPr>
                <p:cNvSpPr/>
                <p:nvPr/>
              </p:nvSpPr>
              <p:spPr>
                <a:xfrm>
                  <a:off x="4778241" y="2662360"/>
                  <a:ext cx="1291720" cy="900956"/>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a:ln>
                        <a:noFill/>
                      </a:ln>
                      <a:solidFill>
                        <a:srgbClr val="312D2A"/>
                      </a:solidFill>
                      <a:effectLst/>
                      <a:uLnTx/>
                      <a:uFillTx/>
                      <a:latin typeface="Oracle Sans Tab"/>
                      <a:ea typeface="+mn-ea"/>
                      <a:cs typeface="+mn-cs"/>
                    </a:rPr>
                    <a:t>(1)Bird</a:t>
                  </a:r>
                  <a:endParaRPr kumimoji="1" lang="ja-JP" altLang="en-US" sz="105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33" name="正方形/長方形 50">
                  <a:extLst>
                    <a:ext uri="{FF2B5EF4-FFF2-40B4-BE49-F238E27FC236}">
                      <a16:creationId xmlns:a16="http://schemas.microsoft.com/office/drawing/2014/main" id="{C564EAF2-C086-44B0-B834-F27E675A03D2}"/>
                    </a:ext>
                  </a:extLst>
                </p:cNvPr>
                <p:cNvSpPr/>
                <p:nvPr/>
              </p:nvSpPr>
              <p:spPr>
                <a:xfrm>
                  <a:off x="4790757" y="3560089"/>
                  <a:ext cx="1291721" cy="900956"/>
                </a:xfrm>
                <a:prstGeom prst="rect">
                  <a:avLst/>
                </a:prstGeom>
                <a:solidFill>
                  <a:srgbClr val="FCFBFA"/>
                </a:solidFill>
                <a:ln w="3175" cap="flat" cmpd="sng" algn="ctr">
                  <a:solidFill>
                    <a:srgbClr val="494D5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a:ln>
                        <a:noFill/>
                      </a:ln>
                      <a:solidFill>
                        <a:srgbClr val="312D2A"/>
                      </a:solidFill>
                      <a:effectLst/>
                      <a:uLnTx/>
                      <a:uFillTx/>
                      <a:latin typeface="Oracle Sans Tab"/>
                      <a:ea typeface="+mn-ea"/>
                      <a:cs typeface="+mn-cs"/>
                    </a:rPr>
                    <a:t>(2)Dog</a:t>
                  </a:r>
                  <a:endParaRPr kumimoji="1" lang="ja-JP" altLang="en-US" sz="1050" b="0" i="0" u="none" strike="noStrike" kern="0" cap="none" spc="0" normalizeH="0" baseline="0" noProof="0" dirty="0">
                    <a:ln>
                      <a:noFill/>
                    </a:ln>
                    <a:solidFill>
                      <a:srgbClr val="312D2A"/>
                    </a:solidFill>
                    <a:effectLst/>
                    <a:uLnTx/>
                    <a:uFillTx/>
                    <a:latin typeface="Oracle Sans Tab"/>
                    <a:ea typeface="+mn-ea"/>
                    <a:cs typeface="+mn-cs"/>
                  </a:endParaRPr>
                </a:p>
              </p:txBody>
            </p:sp>
          </p:grpSp>
        </p:grpSp>
        <p:sp>
          <p:nvSpPr>
            <p:cNvPr id="65" name="Rectangle: Rounded Corners 64">
              <a:extLst>
                <a:ext uri="{FF2B5EF4-FFF2-40B4-BE49-F238E27FC236}">
                  <a16:creationId xmlns:a16="http://schemas.microsoft.com/office/drawing/2014/main" id="{BB6CFABD-7E30-4106-8D3A-21F33023CB2E}"/>
                </a:ext>
              </a:extLst>
            </p:cNvPr>
            <p:cNvSpPr/>
            <p:nvPr/>
          </p:nvSpPr>
          <p:spPr>
            <a:xfrm>
              <a:off x="8265987" y="1927366"/>
              <a:ext cx="791047" cy="2118694"/>
            </a:xfrm>
            <a:prstGeom prst="roundRect">
              <a:avLst>
                <a:gd name="adj" fmla="val 9693"/>
              </a:avLst>
            </a:prstGeom>
            <a:noFill/>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66" name="Rectangle: Rounded Corners 65">
              <a:extLst>
                <a:ext uri="{FF2B5EF4-FFF2-40B4-BE49-F238E27FC236}">
                  <a16:creationId xmlns:a16="http://schemas.microsoft.com/office/drawing/2014/main" id="{6B691C16-EDA7-4F7C-97B3-BD1BD7C4FF9D}"/>
                </a:ext>
              </a:extLst>
            </p:cNvPr>
            <p:cNvSpPr/>
            <p:nvPr/>
          </p:nvSpPr>
          <p:spPr>
            <a:xfrm>
              <a:off x="9102934" y="1921658"/>
              <a:ext cx="791047" cy="2118694"/>
            </a:xfrm>
            <a:prstGeom prst="roundRect">
              <a:avLst>
                <a:gd name="adj" fmla="val 9134"/>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sp>
        <p:nvSpPr>
          <p:cNvPr id="56" name="Speech Bubble: Rectangle with Corners Rounded 55">
            <a:extLst>
              <a:ext uri="{FF2B5EF4-FFF2-40B4-BE49-F238E27FC236}">
                <a16:creationId xmlns:a16="http://schemas.microsoft.com/office/drawing/2014/main" id="{4CFCC71E-69A7-4A6C-BE76-B46587F7DA84}"/>
              </a:ext>
            </a:extLst>
          </p:cNvPr>
          <p:cNvSpPr/>
          <p:nvPr/>
        </p:nvSpPr>
        <p:spPr>
          <a:xfrm>
            <a:off x="6447115" y="4276449"/>
            <a:ext cx="2290256" cy="525269"/>
          </a:xfrm>
          <a:prstGeom prst="wedgeRoundRectCallout">
            <a:avLst>
              <a:gd name="adj1" fmla="val 61091"/>
              <a:gd name="adj2" fmla="val -10809"/>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t>説明変数と目的変数</a:t>
            </a:r>
            <a:r>
              <a:rPr kumimoji="1" lang="en-US" altLang="ja-JP" sz="1200" dirty="0"/>
              <a:t>(</a:t>
            </a:r>
            <a:r>
              <a:rPr kumimoji="1" lang="ja-JP" altLang="en-US" sz="1200" dirty="0"/>
              <a:t>教師データ、正解ラベル</a:t>
            </a:r>
            <a:r>
              <a:rPr kumimoji="1" lang="en-US" altLang="ja-JP" sz="1200" dirty="0"/>
              <a:t>)</a:t>
            </a:r>
            <a:r>
              <a:rPr kumimoji="1" lang="ja-JP" altLang="en-US" sz="1200" dirty="0"/>
              <a:t>の関係性を学習</a:t>
            </a:r>
          </a:p>
        </p:txBody>
      </p:sp>
      <p:sp>
        <p:nvSpPr>
          <p:cNvPr id="57" name="TextBox 56">
            <a:extLst>
              <a:ext uri="{FF2B5EF4-FFF2-40B4-BE49-F238E27FC236}">
                <a16:creationId xmlns:a16="http://schemas.microsoft.com/office/drawing/2014/main" id="{C37EACD3-3E6A-4749-9ADB-ADD1073A3646}"/>
              </a:ext>
            </a:extLst>
          </p:cNvPr>
          <p:cNvSpPr txBox="1"/>
          <p:nvPr/>
        </p:nvSpPr>
        <p:spPr>
          <a:xfrm>
            <a:off x="7346036" y="1836334"/>
            <a:ext cx="910056" cy="276999"/>
          </a:xfrm>
          <a:prstGeom prst="rect">
            <a:avLst/>
          </a:prstGeom>
          <a:noFill/>
        </p:spPr>
        <p:txBody>
          <a:bodyPr wrap="square" rtlCol="0">
            <a:spAutoFit/>
          </a:bodyPr>
          <a:lstStyle/>
          <a:p>
            <a:r>
              <a:rPr kumimoji="1" lang="ja-JP" altLang="en-US" sz="1200" dirty="0">
                <a:solidFill>
                  <a:srgbClr val="0070C0"/>
                </a:solidFill>
              </a:rPr>
              <a:t>説明変数</a:t>
            </a:r>
            <a:endParaRPr kumimoji="1" lang="en-US" altLang="ja-JP" sz="1200" dirty="0">
              <a:solidFill>
                <a:srgbClr val="0070C0"/>
              </a:solidFill>
            </a:endParaRPr>
          </a:p>
        </p:txBody>
      </p:sp>
      <p:sp>
        <p:nvSpPr>
          <p:cNvPr id="59" name="TextBox 58">
            <a:extLst>
              <a:ext uri="{FF2B5EF4-FFF2-40B4-BE49-F238E27FC236}">
                <a16:creationId xmlns:a16="http://schemas.microsoft.com/office/drawing/2014/main" id="{4FBDCF3D-837E-4230-9C4D-F7E0E5DD72F7}"/>
              </a:ext>
            </a:extLst>
          </p:cNvPr>
          <p:cNvSpPr txBox="1"/>
          <p:nvPr/>
        </p:nvSpPr>
        <p:spPr>
          <a:xfrm>
            <a:off x="9973569" y="1796852"/>
            <a:ext cx="1734866" cy="461665"/>
          </a:xfrm>
          <a:prstGeom prst="rect">
            <a:avLst/>
          </a:prstGeom>
          <a:noFill/>
        </p:spPr>
        <p:txBody>
          <a:bodyPr wrap="square" rtlCol="0">
            <a:spAutoFit/>
          </a:bodyPr>
          <a:lstStyle/>
          <a:p>
            <a:pPr algn="ctr"/>
            <a:r>
              <a:rPr kumimoji="1" lang="ja-JP" altLang="en-US" sz="1200" dirty="0">
                <a:solidFill>
                  <a:schemeClr val="accent5"/>
                </a:solidFill>
              </a:rPr>
              <a:t>目的変数</a:t>
            </a:r>
            <a:endParaRPr kumimoji="1" lang="en-US" altLang="ja-JP" sz="1200" dirty="0">
              <a:solidFill>
                <a:schemeClr val="accent5"/>
              </a:solidFill>
            </a:endParaRPr>
          </a:p>
          <a:p>
            <a:pPr algn="ctr"/>
            <a:r>
              <a:rPr kumimoji="1" lang="en-US" altLang="ja-JP" sz="1200" dirty="0">
                <a:solidFill>
                  <a:schemeClr val="accent5"/>
                </a:solidFill>
              </a:rPr>
              <a:t>(</a:t>
            </a:r>
            <a:r>
              <a:rPr kumimoji="1" lang="ja-JP" altLang="en-US" sz="1200" dirty="0">
                <a:solidFill>
                  <a:schemeClr val="accent5"/>
                </a:solidFill>
              </a:rPr>
              <a:t>教師データ、正解ラベル</a:t>
            </a:r>
            <a:r>
              <a:rPr kumimoji="1" lang="en-US" altLang="ja-JP" sz="1200" dirty="0">
                <a:solidFill>
                  <a:schemeClr val="accent5"/>
                </a:solidFill>
              </a:rPr>
              <a:t>)</a:t>
            </a:r>
          </a:p>
        </p:txBody>
      </p:sp>
      <p:cxnSp>
        <p:nvCxnSpPr>
          <p:cNvPr id="60" name="Connector: Elbow 59">
            <a:extLst>
              <a:ext uri="{FF2B5EF4-FFF2-40B4-BE49-F238E27FC236}">
                <a16:creationId xmlns:a16="http://schemas.microsoft.com/office/drawing/2014/main" id="{284746ED-C87A-442A-95EA-D584497990E6}"/>
              </a:ext>
            </a:extLst>
          </p:cNvPr>
          <p:cNvCxnSpPr>
            <a:cxnSpLocks/>
            <a:stCxn id="65" idx="2"/>
            <a:endCxn id="66" idx="2"/>
          </p:cNvCxnSpPr>
          <p:nvPr/>
        </p:nvCxnSpPr>
        <p:spPr>
          <a:xfrm rot="5400000" flipH="1" flipV="1">
            <a:off x="9134880" y="3511368"/>
            <a:ext cx="5708" cy="836947"/>
          </a:xfrm>
          <a:prstGeom prst="bentConnector3">
            <a:avLst>
              <a:gd name="adj1" fmla="val -4004905"/>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4" name="Speech Bubble: Rectangle with Corners Rounded 63">
            <a:extLst>
              <a:ext uri="{FF2B5EF4-FFF2-40B4-BE49-F238E27FC236}">
                <a16:creationId xmlns:a16="http://schemas.microsoft.com/office/drawing/2014/main" id="{4ED8E40D-49F2-46EE-A36C-C31A3FEE1B48}"/>
              </a:ext>
            </a:extLst>
          </p:cNvPr>
          <p:cNvSpPr/>
          <p:nvPr/>
        </p:nvSpPr>
        <p:spPr>
          <a:xfrm>
            <a:off x="733122" y="4150958"/>
            <a:ext cx="2290256" cy="525269"/>
          </a:xfrm>
          <a:prstGeom prst="wedgeRoundRectCallout">
            <a:avLst>
              <a:gd name="adj1" fmla="val 61091"/>
              <a:gd name="adj2" fmla="val -10809"/>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t>説明変数と目的変数</a:t>
            </a:r>
            <a:r>
              <a:rPr kumimoji="1" lang="en-US" altLang="ja-JP" sz="1200" dirty="0"/>
              <a:t>(</a:t>
            </a:r>
            <a:r>
              <a:rPr kumimoji="1" lang="ja-JP" altLang="en-US" sz="1200" dirty="0"/>
              <a:t>教師データ、正解ラベル</a:t>
            </a:r>
            <a:r>
              <a:rPr kumimoji="1" lang="en-US" altLang="ja-JP" sz="1200" dirty="0"/>
              <a:t>)</a:t>
            </a:r>
            <a:r>
              <a:rPr kumimoji="1" lang="ja-JP" altLang="en-US" sz="1200" dirty="0"/>
              <a:t>の関係性を学習</a:t>
            </a:r>
          </a:p>
        </p:txBody>
      </p:sp>
      <p:pic>
        <p:nvPicPr>
          <p:cNvPr id="67" name="Picture 66">
            <a:extLst>
              <a:ext uri="{FF2B5EF4-FFF2-40B4-BE49-F238E27FC236}">
                <a16:creationId xmlns:a16="http://schemas.microsoft.com/office/drawing/2014/main" id="{0D372F02-1266-445F-BCD8-14C4BEB06C60}"/>
              </a:ext>
            </a:extLst>
          </p:cNvPr>
          <p:cNvPicPr>
            <a:picLocks noChangeAspect="1"/>
          </p:cNvPicPr>
          <p:nvPr/>
        </p:nvPicPr>
        <p:blipFill>
          <a:blip r:embed="rId8"/>
          <a:stretch>
            <a:fillRect/>
          </a:stretch>
        </p:blipFill>
        <p:spPr>
          <a:xfrm>
            <a:off x="469753" y="5550922"/>
            <a:ext cx="4939683" cy="390530"/>
          </a:xfrm>
          <a:prstGeom prst="rect">
            <a:avLst/>
          </a:prstGeom>
        </p:spPr>
      </p:pic>
      <p:sp>
        <p:nvSpPr>
          <p:cNvPr id="68" name="Rectangle: Rounded Corners 67">
            <a:extLst>
              <a:ext uri="{FF2B5EF4-FFF2-40B4-BE49-F238E27FC236}">
                <a16:creationId xmlns:a16="http://schemas.microsoft.com/office/drawing/2014/main" id="{14CB7875-74E2-4E86-AD4D-839DA63900AE}"/>
              </a:ext>
            </a:extLst>
          </p:cNvPr>
          <p:cNvSpPr/>
          <p:nvPr/>
        </p:nvSpPr>
        <p:spPr>
          <a:xfrm>
            <a:off x="4517856" y="5489002"/>
            <a:ext cx="971830" cy="496743"/>
          </a:xfrm>
          <a:prstGeom prst="roundRect">
            <a:avLst>
              <a:gd name="adj" fmla="val 9134"/>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71" name="Speech Bubble: Rectangle with Corners Rounded 70">
            <a:extLst>
              <a:ext uri="{FF2B5EF4-FFF2-40B4-BE49-F238E27FC236}">
                <a16:creationId xmlns:a16="http://schemas.microsoft.com/office/drawing/2014/main" id="{90802D65-DB91-4447-96D5-35F13F57173C}"/>
              </a:ext>
            </a:extLst>
          </p:cNvPr>
          <p:cNvSpPr/>
          <p:nvPr/>
        </p:nvSpPr>
        <p:spPr>
          <a:xfrm>
            <a:off x="2371645" y="6047665"/>
            <a:ext cx="2743200" cy="430910"/>
          </a:xfrm>
          <a:prstGeom prst="wedgeRoundRectCallout">
            <a:avLst>
              <a:gd name="adj1" fmla="val 44428"/>
              <a:gd name="adj2" fmla="val -86005"/>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t>顧客が商品</a:t>
            </a:r>
            <a:r>
              <a:rPr kumimoji="1" lang="en-US" altLang="ja-JP" sz="1200" dirty="0"/>
              <a:t>Z(</a:t>
            </a:r>
            <a:r>
              <a:rPr kumimoji="1" lang="ja-JP" altLang="en-US" sz="1200" dirty="0"/>
              <a:t>ターゲット商品</a:t>
            </a:r>
            <a:r>
              <a:rPr kumimoji="1" lang="en-US" altLang="ja-JP" sz="1200" dirty="0"/>
              <a:t>)</a:t>
            </a:r>
            <a:r>
              <a:rPr kumimoji="1" lang="ja-JP" altLang="en-US" sz="1200" dirty="0"/>
              <a:t>を購入する可能性があるのか</a:t>
            </a:r>
            <a:r>
              <a:rPr kumimoji="1" lang="en-US" altLang="ja-JP" sz="1200" dirty="0"/>
              <a:t>(1)</a:t>
            </a:r>
            <a:r>
              <a:rPr kumimoji="1" lang="ja-JP" altLang="en-US" sz="1200" dirty="0"/>
              <a:t>、ないのか</a:t>
            </a:r>
            <a:r>
              <a:rPr kumimoji="1" lang="en-US" altLang="ja-JP" sz="1200" dirty="0"/>
              <a:t>(0)</a:t>
            </a:r>
            <a:r>
              <a:rPr kumimoji="1" lang="ja-JP" altLang="en-US" sz="1200" dirty="0"/>
              <a:t>を推論</a:t>
            </a:r>
          </a:p>
        </p:txBody>
      </p:sp>
      <p:sp>
        <p:nvSpPr>
          <p:cNvPr id="72" name="TextBox 71">
            <a:extLst>
              <a:ext uri="{FF2B5EF4-FFF2-40B4-BE49-F238E27FC236}">
                <a16:creationId xmlns:a16="http://schemas.microsoft.com/office/drawing/2014/main" id="{FAC333C8-50E1-4BC2-BD46-F4DAFDC245CB}"/>
              </a:ext>
            </a:extLst>
          </p:cNvPr>
          <p:cNvSpPr txBox="1"/>
          <p:nvPr/>
        </p:nvSpPr>
        <p:spPr>
          <a:xfrm>
            <a:off x="406548" y="5212003"/>
            <a:ext cx="910056" cy="276999"/>
          </a:xfrm>
          <a:prstGeom prst="rect">
            <a:avLst/>
          </a:prstGeom>
          <a:noFill/>
        </p:spPr>
        <p:txBody>
          <a:bodyPr wrap="square" rtlCol="0">
            <a:spAutoFit/>
          </a:bodyPr>
          <a:lstStyle/>
          <a:p>
            <a:r>
              <a:rPr kumimoji="1" lang="ja-JP" altLang="en-US" sz="1200" b="1" dirty="0"/>
              <a:t>推論データ</a:t>
            </a:r>
            <a:endParaRPr kumimoji="1" lang="en-US" altLang="ja-JP" sz="1200" b="1" dirty="0"/>
          </a:p>
        </p:txBody>
      </p:sp>
      <p:grpSp>
        <p:nvGrpSpPr>
          <p:cNvPr id="19" name="Group 18">
            <a:extLst>
              <a:ext uri="{FF2B5EF4-FFF2-40B4-BE49-F238E27FC236}">
                <a16:creationId xmlns:a16="http://schemas.microsoft.com/office/drawing/2014/main" id="{DEF3EAD8-8E32-4D91-AA8E-7BE6DE66CD43}"/>
              </a:ext>
            </a:extLst>
          </p:cNvPr>
          <p:cNvGrpSpPr/>
          <p:nvPr/>
        </p:nvGrpSpPr>
        <p:grpSpPr>
          <a:xfrm>
            <a:off x="2796572" y="4957878"/>
            <a:ext cx="791499" cy="390531"/>
            <a:chOff x="2929339" y="4814273"/>
            <a:chExt cx="791499" cy="390531"/>
          </a:xfrm>
        </p:grpSpPr>
        <p:sp>
          <p:nvSpPr>
            <p:cNvPr id="13" name="Arrow: Right 12">
              <a:extLst>
                <a:ext uri="{FF2B5EF4-FFF2-40B4-BE49-F238E27FC236}">
                  <a16:creationId xmlns:a16="http://schemas.microsoft.com/office/drawing/2014/main" id="{F38BD288-693D-4286-A168-F75FC923DADB}"/>
                </a:ext>
              </a:extLst>
            </p:cNvPr>
            <p:cNvSpPr/>
            <p:nvPr/>
          </p:nvSpPr>
          <p:spPr>
            <a:xfrm rot="16200000">
              <a:off x="3351111" y="4883251"/>
              <a:ext cx="390531" cy="252576"/>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73" name="TextBox 72">
              <a:extLst>
                <a:ext uri="{FF2B5EF4-FFF2-40B4-BE49-F238E27FC236}">
                  <a16:creationId xmlns:a16="http://schemas.microsoft.com/office/drawing/2014/main" id="{DC531D6B-BE74-435F-8EF1-D5ED25FDF19C}"/>
                </a:ext>
              </a:extLst>
            </p:cNvPr>
            <p:cNvSpPr txBox="1"/>
            <p:nvPr/>
          </p:nvSpPr>
          <p:spPr>
            <a:xfrm>
              <a:off x="2929339" y="4893946"/>
              <a:ext cx="791499" cy="276999"/>
            </a:xfrm>
            <a:prstGeom prst="rect">
              <a:avLst/>
            </a:prstGeom>
            <a:noFill/>
          </p:spPr>
          <p:txBody>
            <a:bodyPr wrap="square">
              <a:spAutoFit/>
            </a:bodyPr>
            <a:lstStyle/>
            <a:p>
              <a:r>
                <a:rPr kumimoji="1" lang="ja-JP" altLang="en-US" sz="1200" dirty="0"/>
                <a:t>推論</a:t>
              </a:r>
              <a:endParaRPr lang="ja-JP" altLang="en-US" sz="1200" dirty="0"/>
            </a:p>
          </p:txBody>
        </p:sp>
      </p:grpSp>
      <p:sp>
        <p:nvSpPr>
          <p:cNvPr id="74" name="TextBox 73">
            <a:extLst>
              <a:ext uri="{FF2B5EF4-FFF2-40B4-BE49-F238E27FC236}">
                <a16:creationId xmlns:a16="http://schemas.microsoft.com/office/drawing/2014/main" id="{9592ACE3-F74B-4740-B677-518EE6F41D8E}"/>
              </a:ext>
            </a:extLst>
          </p:cNvPr>
          <p:cNvSpPr txBox="1"/>
          <p:nvPr/>
        </p:nvSpPr>
        <p:spPr>
          <a:xfrm>
            <a:off x="489809" y="1765874"/>
            <a:ext cx="910056" cy="276999"/>
          </a:xfrm>
          <a:prstGeom prst="rect">
            <a:avLst/>
          </a:prstGeom>
          <a:noFill/>
        </p:spPr>
        <p:txBody>
          <a:bodyPr wrap="square" rtlCol="0">
            <a:spAutoFit/>
          </a:bodyPr>
          <a:lstStyle/>
          <a:p>
            <a:r>
              <a:rPr kumimoji="1" lang="ja-JP" altLang="en-US" sz="1200" b="1" dirty="0"/>
              <a:t>学習データ</a:t>
            </a:r>
            <a:endParaRPr kumimoji="1" lang="en-US" altLang="ja-JP" sz="1200" b="1" dirty="0"/>
          </a:p>
        </p:txBody>
      </p:sp>
      <p:pic>
        <p:nvPicPr>
          <p:cNvPr id="75" name="Picture 6" descr="猫の写真素材｜写真素材なら「写真AC」無料（フリー）ダウンロードOK">
            <a:extLst>
              <a:ext uri="{FF2B5EF4-FFF2-40B4-BE49-F238E27FC236}">
                <a16:creationId xmlns:a16="http://schemas.microsoft.com/office/drawing/2014/main" id="{18F1A0DD-5469-4D34-8B2B-B495E517EB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5690" y="5475181"/>
            <a:ext cx="640228" cy="419637"/>
          </a:xfrm>
          <a:prstGeom prst="rect">
            <a:avLst/>
          </a:prstGeom>
          <a:noFill/>
          <a:ln w="3175">
            <a:solidFill>
              <a:srgbClr val="312D2A">
                <a:lumMod val="75000"/>
                <a:lumOff val="25000"/>
              </a:srgbClr>
            </a:solidFill>
          </a:ln>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E308D90E-5497-406E-B27A-7B96AE2D8AB3}"/>
              </a:ext>
            </a:extLst>
          </p:cNvPr>
          <p:cNvSpPr/>
          <p:nvPr/>
        </p:nvSpPr>
        <p:spPr>
          <a:xfrm>
            <a:off x="9328307" y="5545081"/>
            <a:ext cx="645262" cy="26750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a:t>
            </a:r>
            <a:endParaRPr kumimoji="1" lang="ja-JP" altLang="en-US" dirty="0"/>
          </a:p>
        </p:txBody>
      </p:sp>
      <p:grpSp>
        <p:nvGrpSpPr>
          <p:cNvPr id="78" name="Group 77">
            <a:extLst>
              <a:ext uri="{FF2B5EF4-FFF2-40B4-BE49-F238E27FC236}">
                <a16:creationId xmlns:a16="http://schemas.microsoft.com/office/drawing/2014/main" id="{6BE62323-7436-4D76-B72A-AE30860B38C1}"/>
              </a:ext>
            </a:extLst>
          </p:cNvPr>
          <p:cNvGrpSpPr/>
          <p:nvPr/>
        </p:nvGrpSpPr>
        <p:grpSpPr>
          <a:xfrm>
            <a:off x="8547430" y="4973534"/>
            <a:ext cx="791499" cy="390531"/>
            <a:chOff x="2929339" y="4814273"/>
            <a:chExt cx="791499" cy="390531"/>
          </a:xfrm>
        </p:grpSpPr>
        <p:sp>
          <p:nvSpPr>
            <p:cNvPr id="79" name="Arrow: Right 78">
              <a:extLst>
                <a:ext uri="{FF2B5EF4-FFF2-40B4-BE49-F238E27FC236}">
                  <a16:creationId xmlns:a16="http://schemas.microsoft.com/office/drawing/2014/main" id="{690462F6-0A3E-4C71-A60B-DFA5572F5223}"/>
                </a:ext>
              </a:extLst>
            </p:cNvPr>
            <p:cNvSpPr/>
            <p:nvPr/>
          </p:nvSpPr>
          <p:spPr>
            <a:xfrm rot="16200000">
              <a:off x="3351111" y="4883251"/>
              <a:ext cx="390531" cy="252576"/>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80" name="TextBox 79">
              <a:extLst>
                <a:ext uri="{FF2B5EF4-FFF2-40B4-BE49-F238E27FC236}">
                  <a16:creationId xmlns:a16="http://schemas.microsoft.com/office/drawing/2014/main" id="{59C1A57E-0C5B-43F3-9919-C84CC3A71AF0}"/>
                </a:ext>
              </a:extLst>
            </p:cNvPr>
            <p:cNvSpPr txBox="1"/>
            <p:nvPr/>
          </p:nvSpPr>
          <p:spPr>
            <a:xfrm>
              <a:off x="2929339" y="4893946"/>
              <a:ext cx="791499" cy="276999"/>
            </a:xfrm>
            <a:prstGeom prst="rect">
              <a:avLst/>
            </a:prstGeom>
            <a:noFill/>
          </p:spPr>
          <p:txBody>
            <a:bodyPr wrap="square">
              <a:spAutoFit/>
            </a:bodyPr>
            <a:lstStyle/>
            <a:p>
              <a:r>
                <a:rPr kumimoji="1" lang="ja-JP" altLang="en-US" sz="1200" dirty="0"/>
                <a:t>推論</a:t>
              </a:r>
              <a:endParaRPr lang="ja-JP" altLang="en-US" sz="1200" dirty="0"/>
            </a:p>
          </p:txBody>
        </p:sp>
      </p:grpSp>
      <p:sp>
        <p:nvSpPr>
          <p:cNvPr id="81" name="Rectangle: Rounded Corners 80">
            <a:extLst>
              <a:ext uri="{FF2B5EF4-FFF2-40B4-BE49-F238E27FC236}">
                <a16:creationId xmlns:a16="http://schemas.microsoft.com/office/drawing/2014/main" id="{91CE3425-7758-4318-B0B7-C150E3A35827}"/>
              </a:ext>
            </a:extLst>
          </p:cNvPr>
          <p:cNvSpPr/>
          <p:nvPr/>
        </p:nvSpPr>
        <p:spPr>
          <a:xfrm>
            <a:off x="9253073" y="5460014"/>
            <a:ext cx="791499" cy="446957"/>
          </a:xfrm>
          <a:prstGeom prst="roundRect">
            <a:avLst>
              <a:gd name="adj" fmla="val 9134"/>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82" name="Speech Bubble: Rectangle with Corners Rounded 81">
            <a:extLst>
              <a:ext uri="{FF2B5EF4-FFF2-40B4-BE49-F238E27FC236}">
                <a16:creationId xmlns:a16="http://schemas.microsoft.com/office/drawing/2014/main" id="{BEA2C775-9F25-4920-9418-27E07D101CE0}"/>
              </a:ext>
            </a:extLst>
          </p:cNvPr>
          <p:cNvSpPr/>
          <p:nvPr/>
        </p:nvSpPr>
        <p:spPr>
          <a:xfrm>
            <a:off x="7206377" y="6010889"/>
            <a:ext cx="2682106" cy="430910"/>
          </a:xfrm>
          <a:prstGeom prst="wedgeRoundRectCallout">
            <a:avLst>
              <a:gd name="adj1" fmla="val 37650"/>
              <a:gd name="adj2" fmla="val -128818"/>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200" dirty="0"/>
              <a:t>入力画像が</a:t>
            </a:r>
            <a:r>
              <a:rPr kumimoji="1" lang="en-US" altLang="ja-JP" sz="1200" dirty="0"/>
              <a:t>Cat(0)</a:t>
            </a:r>
            <a:r>
              <a:rPr kumimoji="1" lang="ja-JP" altLang="en-US" sz="1200" dirty="0"/>
              <a:t>なのか、</a:t>
            </a:r>
            <a:r>
              <a:rPr kumimoji="1" lang="en-US" altLang="ja-JP" sz="1200" dirty="0"/>
              <a:t>Bird(1)</a:t>
            </a:r>
            <a:r>
              <a:rPr kumimoji="1" lang="ja-JP" altLang="en-US" sz="1200" dirty="0"/>
              <a:t>なのか、</a:t>
            </a:r>
            <a:r>
              <a:rPr kumimoji="1" lang="en-US" altLang="ja-JP" sz="1200" dirty="0"/>
              <a:t>Dog(2)</a:t>
            </a:r>
            <a:r>
              <a:rPr kumimoji="1" lang="ja-JP" altLang="en-US" sz="1200" dirty="0"/>
              <a:t>なのかを推論</a:t>
            </a:r>
          </a:p>
        </p:txBody>
      </p:sp>
    </p:spTree>
    <p:extLst>
      <p:ext uri="{BB962C8B-B14F-4D97-AF65-F5344CB8AC3E}">
        <p14:creationId xmlns:p14="http://schemas.microsoft.com/office/powerpoint/2010/main" val="165544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2658-C688-4B05-87DE-2F967C100A5B}"/>
              </a:ext>
            </a:extLst>
          </p:cNvPr>
          <p:cNvSpPr>
            <a:spLocks noGrp="1"/>
          </p:cNvSpPr>
          <p:nvPr>
            <p:ph type="title"/>
          </p:nvPr>
        </p:nvSpPr>
        <p:spPr/>
        <p:txBody>
          <a:bodyPr/>
          <a:lstStyle/>
          <a:p>
            <a:r>
              <a:rPr lang="ja-JP" altLang="en-US" dirty="0"/>
              <a:t>コーディングツールと</a:t>
            </a:r>
            <a:r>
              <a:rPr lang="en-US" altLang="ja-JP" dirty="0"/>
              <a:t>GUI</a:t>
            </a:r>
            <a:r>
              <a:rPr lang="ja-JP" altLang="en-US" dirty="0"/>
              <a:t>ツール</a:t>
            </a:r>
            <a:endParaRPr kumimoji="1" lang="ja-JP" altLang="en-US" dirty="0"/>
          </a:p>
        </p:txBody>
      </p:sp>
      <p:sp>
        <p:nvSpPr>
          <p:cNvPr id="3" name="Date Placeholder 2">
            <a:extLst>
              <a:ext uri="{FF2B5EF4-FFF2-40B4-BE49-F238E27FC236}">
                <a16:creationId xmlns:a16="http://schemas.microsoft.com/office/drawing/2014/main" id="{2874E642-5EFF-4C6A-9006-F2EE4FFFA521}"/>
              </a:ext>
            </a:extLst>
          </p:cNvPr>
          <p:cNvSpPr>
            <a:spLocks noGrp="1"/>
          </p:cNvSpPr>
          <p:nvPr>
            <p:ph type="dt" sz="half" idx="10"/>
          </p:nvPr>
        </p:nvSpPr>
        <p:spPr/>
        <p:txBody>
          <a:bodyPr/>
          <a:lstStyle/>
          <a:p>
            <a:fld id="{E5EC4CD4-BEBA-4C46-A206-EFE463E4FF42}" type="datetime1">
              <a:rPr lang="ja-JP" altLang="en-US" smtClean="0"/>
              <a:t>2023/8/29</a:t>
            </a:fld>
            <a:endParaRPr lang="en-US" dirty="0"/>
          </a:p>
        </p:txBody>
      </p:sp>
      <p:sp>
        <p:nvSpPr>
          <p:cNvPr id="4" name="Footer Placeholder 3">
            <a:extLst>
              <a:ext uri="{FF2B5EF4-FFF2-40B4-BE49-F238E27FC236}">
                <a16:creationId xmlns:a16="http://schemas.microsoft.com/office/drawing/2014/main" id="{9FCD3290-8F1B-4418-A6A3-740D792B9190}"/>
              </a:ext>
            </a:extLst>
          </p:cNvPr>
          <p:cNvSpPr>
            <a:spLocks noGrp="1"/>
          </p:cNvSpPr>
          <p:nvPr>
            <p:ph type="ftr" sz="quarter" idx="11"/>
          </p:nvPr>
        </p:nvSpPr>
        <p:spPr/>
        <p:txBody>
          <a:bodyPr/>
          <a:lstStyle/>
          <a:p>
            <a:r>
              <a:rPr lang="en-US"/>
              <a:t>Copyright © 2023, Oracle and/or its affiliates </a:t>
            </a:r>
            <a:endParaRPr lang="en-US" dirty="0"/>
          </a:p>
        </p:txBody>
      </p:sp>
      <p:sp>
        <p:nvSpPr>
          <p:cNvPr id="5" name="Slide Number Placeholder 4">
            <a:extLst>
              <a:ext uri="{FF2B5EF4-FFF2-40B4-BE49-F238E27FC236}">
                <a16:creationId xmlns:a16="http://schemas.microsoft.com/office/drawing/2014/main" id="{329F0DE2-B122-40C1-8C52-57C760947236}"/>
              </a:ext>
            </a:extLst>
          </p:cNvPr>
          <p:cNvSpPr>
            <a:spLocks noGrp="1"/>
          </p:cNvSpPr>
          <p:nvPr>
            <p:ph type="sldNum" sz="quarter" idx="12"/>
          </p:nvPr>
        </p:nvSpPr>
        <p:spPr/>
        <p:txBody>
          <a:bodyPr/>
          <a:lstStyle/>
          <a:p>
            <a:fld id="{345D60D9-5372-5F40-9443-0F9AE5BDC3C8}" type="slidenum">
              <a:rPr lang="en-US" smtClean="0"/>
              <a:pPr/>
              <a:t>8</a:t>
            </a:fld>
            <a:endParaRPr lang="en-US" dirty="0"/>
          </a:p>
        </p:txBody>
      </p:sp>
      <p:pic>
        <p:nvPicPr>
          <p:cNvPr id="273" name="Picture 272">
            <a:extLst>
              <a:ext uri="{FF2B5EF4-FFF2-40B4-BE49-F238E27FC236}">
                <a16:creationId xmlns:a16="http://schemas.microsoft.com/office/drawing/2014/main" id="{E2C2A9C6-072E-428D-BDDF-0C6DD5598635}"/>
              </a:ext>
            </a:extLst>
          </p:cNvPr>
          <p:cNvPicPr>
            <a:picLocks noChangeAspect="1"/>
          </p:cNvPicPr>
          <p:nvPr/>
        </p:nvPicPr>
        <p:blipFill>
          <a:blip r:embed="rId2"/>
          <a:stretch>
            <a:fillRect/>
          </a:stretch>
        </p:blipFill>
        <p:spPr>
          <a:xfrm>
            <a:off x="3282456" y="1078772"/>
            <a:ext cx="5377278" cy="1818350"/>
          </a:xfrm>
          <a:prstGeom prst="rect">
            <a:avLst/>
          </a:prstGeom>
        </p:spPr>
      </p:pic>
      <p:pic>
        <p:nvPicPr>
          <p:cNvPr id="276" name="Picture 275">
            <a:extLst>
              <a:ext uri="{FF2B5EF4-FFF2-40B4-BE49-F238E27FC236}">
                <a16:creationId xmlns:a16="http://schemas.microsoft.com/office/drawing/2014/main" id="{F3C43BD4-28D6-497E-B67C-C896F7457CA8}"/>
              </a:ext>
            </a:extLst>
          </p:cNvPr>
          <p:cNvPicPr>
            <a:picLocks noChangeAspect="1"/>
          </p:cNvPicPr>
          <p:nvPr/>
        </p:nvPicPr>
        <p:blipFill rotWithShape="1">
          <a:blip r:embed="rId3"/>
          <a:srcRect t="2035" r="13841" b="14159"/>
          <a:stretch/>
        </p:blipFill>
        <p:spPr>
          <a:xfrm>
            <a:off x="829888" y="3392720"/>
            <a:ext cx="5039893" cy="3015149"/>
          </a:xfrm>
          <a:prstGeom prst="rect">
            <a:avLst/>
          </a:prstGeom>
          <a:ln>
            <a:solidFill>
              <a:schemeClr val="tx1"/>
            </a:solidFill>
          </a:ln>
        </p:spPr>
      </p:pic>
      <p:pic>
        <p:nvPicPr>
          <p:cNvPr id="278" name="Picture 277">
            <a:extLst>
              <a:ext uri="{FF2B5EF4-FFF2-40B4-BE49-F238E27FC236}">
                <a16:creationId xmlns:a16="http://schemas.microsoft.com/office/drawing/2014/main" id="{3507EEDF-310F-4D8A-A2ED-A382385CD14A}"/>
              </a:ext>
            </a:extLst>
          </p:cNvPr>
          <p:cNvPicPr>
            <a:picLocks noChangeAspect="1"/>
          </p:cNvPicPr>
          <p:nvPr/>
        </p:nvPicPr>
        <p:blipFill rotWithShape="1">
          <a:blip r:embed="rId4"/>
          <a:srcRect r="7144" b="44027"/>
          <a:stretch/>
        </p:blipFill>
        <p:spPr>
          <a:xfrm>
            <a:off x="6106162" y="3393167"/>
            <a:ext cx="5039893" cy="3030493"/>
          </a:xfrm>
          <a:prstGeom prst="rect">
            <a:avLst/>
          </a:prstGeom>
          <a:ln>
            <a:solidFill>
              <a:schemeClr val="tx1"/>
            </a:solidFill>
          </a:ln>
        </p:spPr>
      </p:pic>
      <p:sp>
        <p:nvSpPr>
          <p:cNvPr id="279" name="Arrow: Down 278">
            <a:extLst>
              <a:ext uri="{FF2B5EF4-FFF2-40B4-BE49-F238E27FC236}">
                <a16:creationId xmlns:a16="http://schemas.microsoft.com/office/drawing/2014/main" id="{FE3EFDFD-7DDF-4198-A3DF-020D2A959D52}"/>
              </a:ext>
            </a:extLst>
          </p:cNvPr>
          <p:cNvSpPr/>
          <p:nvPr/>
        </p:nvSpPr>
        <p:spPr>
          <a:xfrm>
            <a:off x="3192916" y="3070462"/>
            <a:ext cx="534257" cy="22472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80" name="Arrow: Down 279">
            <a:extLst>
              <a:ext uri="{FF2B5EF4-FFF2-40B4-BE49-F238E27FC236}">
                <a16:creationId xmlns:a16="http://schemas.microsoft.com/office/drawing/2014/main" id="{F4202CE0-00B8-4FB8-95F4-8C98CD268585}"/>
              </a:ext>
            </a:extLst>
          </p:cNvPr>
          <p:cNvSpPr/>
          <p:nvPr/>
        </p:nvSpPr>
        <p:spPr>
          <a:xfrm>
            <a:off x="8316406" y="3070462"/>
            <a:ext cx="534257" cy="22472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5" name="TextBox 14">
            <a:extLst>
              <a:ext uri="{FF2B5EF4-FFF2-40B4-BE49-F238E27FC236}">
                <a16:creationId xmlns:a16="http://schemas.microsoft.com/office/drawing/2014/main" id="{2AB0BD6D-9206-4122-BD73-4E6E42AC71CF}"/>
              </a:ext>
            </a:extLst>
          </p:cNvPr>
          <p:cNvSpPr txBox="1"/>
          <p:nvPr/>
        </p:nvSpPr>
        <p:spPr>
          <a:xfrm>
            <a:off x="1573486" y="1889084"/>
            <a:ext cx="1619430" cy="307777"/>
          </a:xfrm>
          <a:prstGeom prst="rect">
            <a:avLst/>
          </a:prstGeom>
          <a:noFill/>
        </p:spPr>
        <p:txBody>
          <a:bodyPr wrap="square">
            <a:spAutoFit/>
          </a:bodyPr>
          <a:lstStyle/>
          <a:p>
            <a:r>
              <a:rPr kumimoji="1" lang="ja-JP" altLang="en-US" sz="1400" dirty="0"/>
              <a:t>ニューラルネットワーク</a:t>
            </a:r>
            <a:endParaRPr lang="ja-JP" altLang="en-US" sz="1400" dirty="0"/>
          </a:p>
        </p:txBody>
      </p:sp>
      <p:sp>
        <p:nvSpPr>
          <p:cNvPr id="7" name="TextBox 6">
            <a:extLst>
              <a:ext uri="{FF2B5EF4-FFF2-40B4-BE49-F238E27FC236}">
                <a16:creationId xmlns:a16="http://schemas.microsoft.com/office/drawing/2014/main" id="{53CA60B7-48A9-46AD-AD16-973EA51E9AD1}"/>
              </a:ext>
            </a:extLst>
          </p:cNvPr>
          <p:cNvSpPr txBox="1"/>
          <p:nvPr/>
        </p:nvSpPr>
        <p:spPr>
          <a:xfrm>
            <a:off x="795955" y="3044322"/>
            <a:ext cx="1940560" cy="276999"/>
          </a:xfrm>
          <a:prstGeom prst="rect">
            <a:avLst/>
          </a:prstGeom>
          <a:noFill/>
        </p:spPr>
        <p:txBody>
          <a:bodyPr wrap="square" rtlCol="0">
            <a:spAutoFit/>
          </a:bodyPr>
          <a:lstStyle/>
          <a:p>
            <a:r>
              <a:rPr kumimoji="1" lang="en-US" altLang="ja-JP" sz="1200" b="1" dirty="0"/>
              <a:t>Data Science Service</a:t>
            </a:r>
            <a:endParaRPr kumimoji="1" lang="ja-JP" altLang="en-US" sz="1200" b="1" dirty="0"/>
          </a:p>
        </p:txBody>
      </p:sp>
      <p:sp>
        <p:nvSpPr>
          <p:cNvPr id="18" name="TextBox 17">
            <a:extLst>
              <a:ext uri="{FF2B5EF4-FFF2-40B4-BE49-F238E27FC236}">
                <a16:creationId xmlns:a16="http://schemas.microsoft.com/office/drawing/2014/main" id="{71F30A5A-7CF3-4E14-B5D6-AC47C286EC5B}"/>
              </a:ext>
            </a:extLst>
          </p:cNvPr>
          <p:cNvSpPr txBox="1"/>
          <p:nvPr/>
        </p:nvSpPr>
        <p:spPr>
          <a:xfrm>
            <a:off x="6038474" y="3067317"/>
            <a:ext cx="1940560" cy="276999"/>
          </a:xfrm>
          <a:prstGeom prst="rect">
            <a:avLst/>
          </a:prstGeom>
          <a:noFill/>
        </p:spPr>
        <p:txBody>
          <a:bodyPr wrap="square" rtlCol="0">
            <a:spAutoFit/>
          </a:bodyPr>
          <a:lstStyle/>
          <a:p>
            <a:r>
              <a:rPr kumimoji="1" lang="en-US" altLang="ja-JP" sz="1200" b="1" dirty="0"/>
              <a:t>AI Vision Service</a:t>
            </a:r>
            <a:endParaRPr kumimoji="1" lang="ja-JP" altLang="en-US" sz="1200" b="1" dirty="0"/>
          </a:p>
        </p:txBody>
      </p:sp>
    </p:spTree>
    <p:extLst>
      <p:ext uri="{BB962C8B-B14F-4D97-AF65-F5344CB8AC3E}">
        <p14:creationId xmlns:p14="http://schemas.microsoft.com/office/powerpoint/2010/main" val="560612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2658-C688-4B05-87DE-2F967C100A5B}"/>
              </a:ext>
            </a:extLst>
          </p:cNvPr>
          <p:cNvSpPr>
            <a:spLocks noGrp="1"/>
          </p:cNvSpPr>
          <p:nvPr>
            <p:ph type="title"/>
          </p:nvPr>
        </p:nvSpPr>
        <p:spPr/>
        <p:txBody>
          <a:bodyPr/>
          <a:lstStyle/>
          <a:p>
            <a:r>
              <a:rPr lang="ja-JP" altLang="en-US" dirty="0"/>
              <a:t>コーディングツールと</a:t>
            </a:r>
            <a:r>
              <a:rPr lang="en-US" altLang="ja-JP" dirty="0"/>
              <a:t>GUI</a:t>
            </a:r>
            <a:r>
              <a:rPr lang="ja-JP" altLang="en-US" dirty="0"/>
              <a:t>ツール　</a:t>
            </a:r>
            <a:r>
              <a:rPr lang="en-US" altLang="ja-JP" dirty="0"/>
              <a:t>pros and cons</a:t>
            </a:r>
            <a:endParaRPr kumimoji="1" lang="ja-JP" altLang="en-US" dirty="0"/>
          </a:p>
        </p:txBody>
      </p:sp>
      <p:sp>
        <p:nvSpPr>
          <p:cNvPr id="3" name="Date Placeholder 2">
            <a:extLst>
              <a:ext uri="{FF2B5EF4-FFF2-40B4-BE49-F238E27FC236}">
                <a16:creationId xmlns:a16="http://schemas.microsoft.com/office/drawing/2014/main" id="{2874E642-5EFF-4C6A-9006-F2EE4FFFA521}"/>
              </a:ext>
            </a:extLst>
          </p:cNvPr>
          <p:cNvSpPr>
            <a:spLocks noGrp="1"/>
          </p:cNvSpPr>
          <p:nvPr>
            <p:ph type="dt" sz="half" idx="10"/>
          </p:nvPr>
        </p:nvSpPr>
        <p:spPr/>
        <p:txBody>
          <a:bodyPr/>
          <a:lstStyle/>
          <a:p>
            <a:fld id="{E5EC4CD4-BEBA-4C46-A206-EFE463E4FF42}" type="datetime1">
              <a:rPr lang="ja-JP" altLang="en-US" smtClean="0"/>
              <a:t>2023/8/29</a:t>
            </a:fld>
            <a:endParaRPr lang="en-US" dirty="0"/>
          </a:p>
        </p:txBody>
      </p:sp>
      <p:sp>
        <p:nvSpPr>
          <p:cNvPr id="4" name="Footer Placeholder 3">
            <a:extLst>
              <a:ext uri="{FF2B5EF4-FFF2-40B4-BE49-F238E27FC236}">
                <a16:creationId xmlns:a16="http://schemas.microsoft.com/office/drawing/2014/main" id="{9FCD3290-8F1B-4418-A6A3-740D792B9190}"/>
              </a:ext>
            </a:extLst>
          </p:cNvPr>
          <p:cNvSpPr>
            <a:spLocks noGrp="1"/>
          </p:cNvSpPr>
          <p:nvPr>
            <p:ph type="ftr" sz="quarter" idx="11"/>
          </p:nvPr>
        </p:nvSpPr>
        <p:spPr/>
        <p:txBody>
          <a:bodyPr/>
          <a:lstStyle/>
          <a:p>
            <a:r>
              <a:rPr lang="en-US"/>
              <a:t>Copyright © 2023, Oracle and/or its affiliates </a:t>
            </a:r>
            <a:endParaRPr lang="en-US" dirty="0"/>
          </a:p>
        </p:txBody>
      </p:sp>
      <p:sp>
        <p:nvSpPr>
          <p:cNvPr id="5" name="Slide Number Placeholder 4">
            <a:extLst>
              <a:ext uri="{FF2B5EF4-FFF2-40B4-BE49-F238E27FC236}">
                <a16:creationId xmlns:a16="http://schemas.microsoft.com/office/drawing/2014/main" id="{329F0DE2-B122-40C1-8C52-57C760947236}"/>
              </a:ext>
            </a:extLst>
          </p:cNvPr>
          <p:cNvSpPr>
            <a:spLocks noGrp="1"/>
          </p:cNvSpPr>
          <p:nvPr>
            <p:ph type="sldNum" sz="quarter" idx="12"/>
          </p:nvPr>
        </p:nvSpPr>
        <p:spPr/>
        <p:txBody>
          <a:bodyPr/>
          <a:lstStyle/>
          <a:p>
            <a:fld id="{345D60D9-5372-5F40-9443-0F9AE5BDC3C8}" type="slidenum">
              <a:rPr lang="en-US" smtClean="0"/>
              <a:pPr/>
              <a:t>9</a:t>
            </a:fld>
            <a:endParaRPr lang="en-US" dirty="0"/>
          </a:p>
        </p:txBody>
      </p:sp>
      <p:pic>
        <p:nvPicPr>
          <p:cNvPr id="273" name="Picture 272">
            <a:extLst>
              <a:ext uri="{FF2B5EF4-FFF2-40B4-BE49-F238E27FC236}">
                <a16:creationId xmlns:a16="http://schemas.microsoft.com/office/drawing/2014/main" id="{E2C2A9C6-072E-428D-BDDF-0C6DD5598635}"/>
              </a:ext>
            </a:extLst>
          </p:cNvPr>
          <p:cNvPicPr>
            <a:picLocks noChangeAspect="1"/>
          </p:cNvPicPr>
          <p:nvPr/>
        </p:nvPicPr>
        <p:blipFill>
          <a:blip r:embed="rId2"/>
          <a:stretch>
            <a:fillRect/>
          </a:stretch>
        </p:blipFill>
        <p:spPr>
          <a:xfrm>
            <a:off x="3349835" y="1078772"/>
            <a:ext cx="5377278" cy="1818350"/>
          </a:xfrm>
          <a:prstGeom prst="rect">
            <a:avLst/>
          </a:prstGeom>
        </p:spPr>
      </p:pic>
      <p:pic>
        <p:nvPicPr>
          <p:cNvPr id="276" name="Picture 275">
            <a:extLst>
              <a:ext uri="{FF2B5EF4-FFF2-40B4-BE49-F238E27FC236}">
                <a16:creationId xmlns:a16="http://schemas.microsoft.com/office/drawing/2014/main" id="{F3C43BD4-28D6-497E-B67C-C896F7457CA8}"/>
              </a:ext>
            </a:extLst>
          </p:cNvPr>
          <p:cNvPicPr>
            <a:picLocks noChangeAspect="1"/>
          </p:cNvPicPr>
          <p:nvPr/>
        </p:nvPicPr>
        <p:blipFill rotWithShape="1">
          <a:blip r:embed="rId3"/>
          <a:srcRect t="2035" r="13841" b="14159"/>
          <a:stretch/>
        </p:blipFill>
        <p:spPr>
          <a:xfrm>
            <a:off x="829888" y="3392720"/>
            <a:ext cx="5039893" cy="3015149"/>
          </a:xfrm>
          <a:prstGeom prst="rect">
            <a:avLst/>
          </a:prstGeom>
          <a:ln>
            <a:solidFill>
              <a:schemeClr val="tx1"/>
            </a:solidFill>
          </a:ln>
        </p:spPr>
      </p:pic>
      <p:pic>
        <p:nvPicPr>
          <p:cNvPr id="278" name="Picture 277">
            <a:extLst>
              <a:ext uri="{FF2B5EF4-FFF2-40B4-BE49-F238E27FC236}">
                <a16:creationId xmlns:a16="http://schemas.microsoft.com/office/drawing/2014/main" id="{3507EEDF-310F-4D8A-A2ED-A382385CD14A}"/>
              </a:ext>
            </a:extLst>
          </p:cNvPr>
          <p:cNvPicPr>
            <a:picLocks noChangeAspect="1"/>
          </p:cNvPicPr>
          <p:nvPr/>
        </p:nvPicPr>
        <p:blipFill rotWithShape="1">
          <a:blip r:embed="rId4"/>
          <a:srcRect r="7144" b="44027"/>
          <a:stretch/>
        </p:blipFill>
        <p:spPr>
          <a:xfrm>
            <a:off x="6106162" y="3393167"/>
            <a:ext cx="5039893" cy="3030493"/>
          </a:xfrm>
          <a:prstGeom prst="rect">
            <a:avLst/>
          </a:prstGeom>
          <a:ln>
            <a:solidFill>
              <a:schemeClr val="tx1"/>
            </a:solidFill>
          </a:ln>
        </p:spPr>
      </p:pic>
      <p:sp>
        <p:nvSpPr>
          <p:cNvPr id="279" name="Arrow: Down 278">
            <a:extLst>
              <a:ext uri="{FF2B5EF4-FFF2-40B4-BE49-F238E27FC236}">
                <a16:creationId xmlns:a16="http://schemas.microsoft.com/office/drawing/2014/main" id="{FE3EFDFD-7DDF-4198-A3DF-020D2A959D52}"/>
              </a:ext>
            </a:extLst>
          </p:cNvPr>
          <p:cNvSpPr/>
          <p:nvPr/>
        </p:nvSpPr>
        <p:spPr>
          <a:xfrm>
            <a:off x="3192916" y="3070462"/>
            <a:ext cx="534257" cy="22472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80" name="Arrow: Down 279">
            <a:extLst>
              <a:ext uri="{FF2B5EF4-FFF2-40B4-BE49-F238E27FC236}">
                <a16:creationId xmlns:a16="http://schemas.microsoft.com/office/drawing/2014/main" id="{F4202CE0-00B8-4FB8-95F4-8C98CD268585}"/>
              </a:ext>
            </a:extLst>
          </p:cNvPr>
          <p:cNvSpPr/>
          <p:nvPr/>
        </p:nvSpPr>
        <p:spPr>
          <a:xfrm>
            <a:off x="8316406" y="3070462"/>
            <a:ext cx="534257" cy="22472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5" name="TextBox 14">
            <a:extLst>
              <a:ext uri="{FF2B5EF4-FFF2-40B4-BE49-F238E27FC236}">
                <a16:creationId xmlns:a16="http://schemas.microsoft.com/office/drawing/2014/main" id="{2AB0BD6D-9206-4122-BD73-4E6E42AC71CF}"/>
              </a:ext>
            </a:extLst>
          </p:cNvPr>
          <p:cNvSpPr txBox="1"/>
          <p:nvPr/>
        </p:nvSpPr>
        <p:spPr>
          <a:xfrm>
            <a:off x="1573486" y="1889084"/>
            <a:ext cx="1619430" cy="307777"/>
          </a:xfrm>
          <a:prstGeom prst="rect">
            <a:avLst/>
          </a:prstGeom>
          <a:noFill/>
        </p:spPr>
        <p:txBody>
          <a:bodyPr wrap="square">
            <a:spAutoFit/>
          </a:bodyPr>
          <a:lstStyle/>
          <a:p>
            <a:r>
              <a:rPr kumimoji="1" lang="ja-JP" altLang="en-US" sz="1400" dirty="0"/>
              <a:t>ニューラルネットワーク</a:t>
            </a:r>
            <a:endParaRPr lang="ja-JP" altLang="en-US" sz="1400" dirty="0"/>
          </a:p>
        </p:txBody>
      </p:sp>
      <p:sp>
        <p:nvSpPr>
          <p:cNvPr id="7" name="TextBox 6">
            <a:extLst>
              <a:ext uri="{FF2B5EF4-FFF2-40B4-BE49-F238E27FC236}">
                <a16:creationId xmlns:a16="http://schemas.microsoft.com/office/drawing/2014/main" id="{53CA60B7-48A9-46AD-AD16-973EA51E9AD1}"/>
              </a:ext>
            </a:extLst>
          </p:cNvPr>
          <p:cNvSpPr txBox="1"/>
          <p:nvPr/>
        </p:nvSpPr>
        <p:spPr>
          <a:xfrm>
            <a:off x="795955" y="3044322"/>
            <a:ext cx="1940560" cy="276999"/>
          </a:xfrm>
          <a:prstGeom prst="rect">
            <a:avLst/>
          </a:prstGeom>
          <a:noFill/>
        </p:spPr>
        <p:txBody>
          <a:bodyPr wrap="square" rtlCol="0">
            <a:spAutoFit/>
          </a:bodyPr>
          <a:lstStyle/>
          <a:p>
            <a:r>
              <a:rPr kumimoji="1" lang="en-US" altLang="ja-JP" sz="1200" b="1" dirty="0"/>
              <a:t>Data Science Service</a:t>
            </a:r>
            <a:endParaRPr kumimoji="1" lang="ja-JP" altLang="en-US" sz="1200" b="1" dirty="0"/>
          </a:p>
        </p:txBody>
      </p:sp>
      <p:sp>
        <p:nvSpPr>
          <p:cNvPr id="18" name="TextBox 17">
            <a:extLst>
              <a:ext uri="{FF2B5EF4-FFF2-40B4-BE49-F238E27FC236}">
                <a16:creationId xmlns:a16="http://schemas.microsoft.com/office/drawing/2014/main" id="{71F30A5A-7CF3-4E14-B5D6-AC47C286EC5B}"/>
              </a:ext>
            </a:extLst>
          </p:cNvPr>
          <p:cNvSpPr txBox="1"/>
          <p:nvPr/>
        </p:nvSpPr>
        <p:spPr>
          <a:xfrm>
            <a:off x="6038474" y="3067317"/>
            <a:ext cx="1940560" cy="276999"/>
          </a:xfrm>
          <a:prstGeom prst="rect">
            <a:avLst/>
          </a:prstGeom>
          <a:noFill/>
        </p:spPr>
        <p:txBody>
          <a:bodyPr wrap="square" rtlCol="0">
            <a:spAutoFit/>
          </a:bodyPr>
          <a:lstStyle/>
          <a:p>
            <a:r>
              <a:rPr kumimoji="1" lang="en-US" altLang="ja-JP" sz="1200" b="1" dirty="0"/>
              <a:t>AI Vision Service</a:t>
            </a:r>
            <a:endParaRPr kumimoji="1" lang="ja-JP" altLang="en-US" sz="1200" b="1" dirty="0"/>
          </a:p>
        </p:txBody>
      </p:sp>
      <p:sp>
        <p:nvSpPr>
          <p:cNvPr id="6" name="Rectangle 5">
            <a:extLst>
              <a:ext uri="{FF2B5EF4-FFF2-40B4-BE49-F238E27FC236}">
                <a16:creationId xmlns:a16="http://schemas.microsoft.com/office/drawing/2014/main" id="{C5284AF1-21BC-4C2C-8655-F09567B867C0}"/>
              </a:ext>
            </a:extLst>
          </p:cNvPr>
          <p:cNvSpPr/>
          <p:nvPr/>
        </p:nvSpPr>
        <p:spPr>
          <a:xfrm>
            <a:off x="795955" y="3383095"/>
            <a:ext cx="5073826" cy="3030493"/>
          </a:xfrm>
          <a:prstGeom prst="rect">
            <a:avLst/>
          </a:prstGeom>
          <a:solidFill>
            <a:schemeClr val="tx1">
              <a:alpha val="75000"/>
            </a:schemeClr>
          </a:solidFill>
          <a:ln>
            <a:solidFill>
              <a:srgbClr val="FFFFFF"/>
            </a:solidFill>
          </a:ln>
        </p:spPr>
        <p:style>
          <a:lnRef idx="2">
            <a:schemeClr val="dk1"/>
          </a:lnRef>
          <a:fillRef idx="1">
            <a:schemeClr val="lt1"/>
          </a:fillRef>
          <a:effectRef idx="0">
            <a:schemeClr val="dk1"/>
          </a:effectRef>
          <a:fontRef idx="minor">
            <a:schemeClr val="dk1"/>
          </a:fontRef>
        </p:style>
        <p:txBody>
          <a:bodyPr rtlCol="0" anchor="t"/>
          <a:lstStyle/>
          <a:p>
            <a:endParaRPr kumimoji="1" lang="en-US" altLang="ja-JP" sz="1400" dirty="0">
              <a:solidFill>
                <a:schemeClr val="bg1"/>
              </a:solidFill>
            </a:endParaRPr>
          </a:p>
        </p:txBody>
      </p:sp>
      <p:sp>
        <p:nvSpPr>
          <p:cNvPr id="16" name="Rectangle 15">
            <a:extLst>
              <a:ext uri="{FF2B5EF4-FFF2-40B4-BE49-F238E27FC236}">
                <a16:creationId xmlns:a16="http://schemas.microsoft.com/office/drawing/2014/main" id="{075B1722-28DD-40D8-BDBC-6FFE639B4F32}"/>
              </a:ext>
            </a:extLst>
          </p:cNvPr>
          <p:cNvSpPr/>
          <p:nvPr/>
        </p:nvSpPr>
        <p:spPr>
          <a:xfrm>
            <a:off x="6072229" y="3383095"/>
            <a:ext cx="5073826" cy="3030493"/>
          </a:xfrm>
          <a:prstGeom prst="rect">
            <a:avLst/>
          </a:prstGeom>
          <a:solidFill>
            <a:schemeClr val="tx1">
              <a:alpha val="75000"/>
            </a:schemeClr>
          </a:solidFill>
          <a:ln>
            <a:solidFill>
              <a:srgbClr val="FFFFFF"/>
            </a:solidFill>
          </a:ln>
        </p:spPr>
        <p:style>
          <a:lnRef idx="2">
            <a:schemeClr val="dk1"/>
          </a:lnRef>
          <a:fillRef idx="1">
            <a:schemeClr val="lt1"/>
          </a:fillRef>
          <a:effectRef idx="0">
            <a:schemeClr val="dk1"/>
          </a:effectRef>
          <a:fontRef idx="minor">
            <a:schemeClr val="dk1"/>
          </a:fontRef>
        </p:style>
        <p:txBody>
          <a:bodyPr rtlCol="0" anchor="t"/>
          <a:lstStyle/>
          <a:p>
            <a:endParaRPr kumimoji="1" lang="ja-JP" altLang="en-US" dirty="0">
              <a:solidFill>
                <a:schemeClr val="bg1"/>
              </a:solidFill>
            </a:endParaRPr>
          </a:p>
        </p:txBody>
      </p:sp>
      <p:sp>
        <p:nvSpPr>
          <p:cNvPr id="19" name="Rectangle: Rounded Corners 18">
            <a:extLst>
              <a:ext uri="{FF2B5EF4-FFF2-40B4-BE49-F238E27FC236}">
                <a16:creationId xmlns:a16="http://schemas.microsoft.com/office/drawing/2014/main" id="{6DA805CD-F916-4BEE-9DFF-120F17CB2C5A}"/>
              </a:ext>
            </a:extLst>
          </p:cNvPr>
          <p:cNvSpPr/>
          <p:nvPr/>
        </p:nvSpPr>
        <p:spPr>
          <a:xfrm>
            <a:off x="866272" y="5890657"/>
            <a:ext cx="4899258" cy="47390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400" dirty="0"/>
              <a:t>高度な機械学習の処理を行いたい、</a:t>
            </a:r>
            <a:r>
              <a:rPr kumimoji="1" lang="en-US" altLang="ja-JP" sz="1400" dirty="0"/>
              <a:t>Vision</a:t>
            </a:r>
            <a:r>
              <a:rPr kumimoji="1" lang="ja-JP" altLang="en-US" sz="1400" dirty="0"/>
              <a:t>で要件を満たせない顧客向け</a:t>
            </a:r>
            <a:endParaRPr kumimoji="1" lang="en-US" altLang="ja-JP" sz="1400" dirty="0"/>
          </a:p>
        </p:txBody>
      </p:sp>
      <p:sp>
        <p:nvSpPr>
          <p:cNvPr id="20" name="Rectangle: Rounded Corners 19">
            <a:extLst>
              <a:ext uri="{FF2B5EF4-FFF2-40B4-BE49-F238E27FC236}">
                <a16:creationId xmlns:a16="http://schemas.microsoft.com/office/drawing/2014/main" id="{BE672CF4-1856-457F-BB88-3FCBB790A222}"/>
              </a:ext>
            </a:extLst>
          </p:cNvPr>
          <p:cNvSpPr/>
          <p:nvPr/>
        </p:nvSpPr>
        <p:spPr>
          <a:xfrm>
            <a:off x="6144661" y="5861784"/>
            <a:ext cx="4934015" cy="50277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400" dirty="0"/>
              <a:t>システム要件が</a:t>
            </a:r>
            <a:r>
              <a:rPr kumimoji="1" lang="en-US" altLang="ja-JP" sz="1400" dirty="0"/>
              <a:t>GUI</a:t>
            </a:r>
            <a:r>
              <a:rPr kumimoji="1" lang="ja-JP" altLang="en-US" sz="1400" dirty="0"/>
              <a:t>ツールで提供できる範囲に収まっている</a:t>
            </a:r>
            <a:r>
              <a:rPr kumimoji="1" lang="en-US" altLang="ja-JP" sz="1400" dirty="0"/>
              <a:t>(</a:t>
            </a:r>
            <a:r>
              <a:rPr kumimoji="1" lang="ja-JP" altLang="en-US" sz="1400" dirty="0"/>
              <a:t>高度な機械学習の要件がない</a:t>
            </a:r>
            <a:r>
              <a:rPr kumimoji="1" lang="en-US" altLang="ja-JP" sz="1400" dirty="0"/>
              <a:t>)</a:t>
            </a:r>
            <a:r>
              <a:rPr kumimoji="1" lang="ja-JP" altLang="en-US" sz="1400" dirty="0"/>
              <a:t>顧客向け</a:t>
            </a:r>
            <a:endParaRPr kumimoji="1" lang="en-US" altLang="ja-JP" sz="1400" dirty="0"/>
          </a:p>
        </p:txBody>
      </p:sp>
      <p:sp>
        <p:nvSpPr>
          <p:cNvPr id="21" name="Arrow: Down 20">
            <a:extLst>
              <a:ext uri="{FF2B5EF4-FFF2-40B4-BE49-F238E27FC236}">
                <a16:creationId xmlns:a16="http://schemas.microsoft.com/office/drawing/2014/main" id="{930555BA-431A-4698-A7D0-474B5AB3DB8D}"/>
              </a:ext>
            </a:extLst>
          </p:cNvPr>
          <p:cNvSpPr/>
          <p:nvPr/>
        </p:nvSpPr>
        <p:spPr>
          <a:xfrm>
            <a:off x="3118443" y="5634879"/>
            <a:ext cx="534257" cy="22472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3" name="Arrow: Down 22">
            <a:extLst>
              <a:ext uri="{FF2B5EF4-FFF2-40B4-BE49-F238E27FC236}">
                <a16:creationId xmlns:a16="http://schemas.microsoft.com/office/drawing/2014/main" id="{536EBDE5-CC11-4D8E-9BC3-994FEE841566}"/>
              </a:ext>
            </a:extLst>
          </p:cNvPr>
          <p:cNvSpPr/>
          <p:nvPr/>
        </p:nvSpPr>
        <p:spPr>
          <a:xfrm>
            <a:off x="8450359" y="5606004"/>
            <a:ext cx="534257" cy="224720"/>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2" name="Rectangle: Rounded Corners 21">
            <a:extLst>
              <a:ext uri="{FF2B5EF4-FFF2-40B4-BE49-F238E27FC236}">
                <a16:creationId xmlns:a16="http://schemas.microsoft.com/office/drawing/2014/main" id="{F3E0476C-B1DC-456F-A93F-17903EDD3CB7}"/>
              </a:ext>
            </a:extLst>
          </p:cNvPr>
          <p:cNvSpPr/>
          <p:nvPr/>
        </p:nvSpPr>
        <p:spPr>
          <a:xfrm>
            <a:off x="925630" y="3465786"/>
            <a:ext cx="4839902" cy="47390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400" dirty="0">
                <a:solidFill>
                  <a:schemeClr val="tx1"/>
                </a:solidFill>
              </a:rPr>
              <a:t>コーディング、統計アルゴリズム、</a:t>
            </a:r>
            <a:r>
              <a:rPr kumimoji="1" lang="en-US" altLang="ja-JP" sz="1400" dirty="0">
                <a:solidFill>
                  <a:schemeClr val="tx1"/>
                </a:solidFill>
              </a:rPr>
              <a:t>ML</a:t>
            </a:r>
            <a:r>
              <a:rPr kumimoji="1" lang="ja-JP" altLang="en-US" sz="1400" dirty="0">
                <a:solidFill>
                  <a:schemeClr val="tx1"/>
                </a:solidFill>
              </a:rPr>
              <a:t>ライブラリの知識、作業が必須</a:t>
            </a:r>
            <a:endParaRPr kumimoji="1" lang="en-US" altLang="ja-JP" sz="1400" dirty="0">
              <a:solidFill>
                <a:schemeClr val="tx1"/>
              </a:solidFill>
            </a:endParaRPr>
          </a:p>
        </p:txBody>
      </p:sp>
      <p:sp>
        <p:nvSpPr>
          <p:cNvPr id="24" name="Rectangle: Rounded Corners 23">
            <a:extLst>
              <a:ext uri="{FF2B5EF4-FFF2-40B4-BE49-F238E27FC236}">
                <a16:creationId xmlns:a16="http://schemas.microsoft.com/office/drawing/2014/main" id="{32EEAC73-8067-4FC1-9395-CDCA773A93A7}"/>
              </a:ext>
            </a:extLst>
          </p:cNvPr>
          <p:cNvSpPr/>
          <p:nvPr/>
        </p:nvSpPr>
        <p:spPr>
          <a:xfrm>
            <a:off x="6168166" y="3459255"/>
            <a:ext cx="4852761" cy="502776"/>
          </a:xfrm>
          <a:prstGeom prst="roundRect">
            <a:avLst>
              <a:gd name="adj" fmla="val 11762"/>
            </a:avLst>
          </a:prstGeom>
          <a:ln/>
        </p:spPr>
        <p:style>
          <a:lnRef idx="2">
            <a:schemeClr val="dk1"/>
          </a:lnRef>
          <a:fillRef idx="1">
            <a:schemeClr val="lt1"/>
          </a:fillRef>
          <a:effectRef idx="0">
            <a:schemeClr val="dk1"/>
          </a:effectRef>
          <a:fontRef idx="minor">
            <a:schemeClr val="dk1"/>
          </a:fontRef>
        </p:style>
        <p:txBody>
          <a:bodyPr rtlCol="0" anchor="ctr"/>
          <a:lstStyle/>
          <a:p>
            <a:r>
              <a:rPr kumimoji="1" lang="en-US" altLang="ja-JP" sz="1400" dirty="0">
                <a:solidFill>
                  <a:schemeClr val="tx1"/>
                </a:solidFill>
              </a:rPr>
              <a:t>GUI(</a:t>
            </a:r>
            <a:r>
              <a:rPr kumimoji="1" lang="ja-JP" altLang="en-US" sz="1400" dirty="0">
                <a:solidFill>
                  <a:schemeClr val="tx1"/>
                </a:solidFill>
              </a:rPr>
              <a:t>ウィザード形式</a:t>
            </a:r>
            <a:r>
              <a:rPr kumimoji="1" lang="en-US" altLang="ja-JP" sz="1400" dirty="0">
                <a:solidFill>
                  <a:schemeClr val="tx1"/>
                </a:solidFill>
              </a:rPr>
              <a:t>)</a:t>
            </a:r>
            <a:r>
              <a:rPr kumimoji="1" lang="ja-JP" altLang="en-US" sz="1400" dirty="0">
                <a:solidFill>
                  <a:schemeClr val="tx1"/>
                </a:solidFill>
              </a:rPr>
              <a:t>によるモデル開発のため、コーディング、統計アルゴリズム、</a:t>
            </a:r>
            <a:r>
              <a:rPr kumimoji="1" lang="en-US" altLang="ja-JP" sz="1400" dirty="0">
                <a:solidFill>
                  <a:schemeClr val="tx1"/>
                </a:solidFill>
              </a:rPr>
              <a:t>ML</a:t>
            </a:r>
            <a:r>
              <a:rPr kumimoji="1" lang="ja-JP" altLang="en-US" sz="1400" dirty="0">
                <a:solidFill>
                  <a:schemeClr val="tx1"/>
                </a:solidFill>
              </a:rPr>
              <a:t>ライブラリの知識、作業が不要</a:t>
            </a:r>
            <a:endParaRPr kumimoji="1" lang="en-US" altLang="ja-JP" sz="1400" dirty="0">
              <a:solidFill>
                <a:schemeClr val="tx1"/>
              </a:solidFill>
            </a:endParaRPr>
          </a:p>
        </p:txBody>
      </p:sp>
      <p:sp>
        <p:nvSpPr>
          <p:cNvPr id="25" name="Rectangle: Rounded Corners 24">
            <a:extLst>
              <a:ext uri="{FF2B5EF4-FFF2-40B4-BE49-F238E27FC236}">
                <a16:creationId xmlns:a16="http://schemas.microsoft.com/office/drawing/2014/main" id="{B0B836C2-0070-4576-B90C-483AB14C7C40}"/>
              </a:ext>
            </a:extLst>
          </p:cNvPr>
          <p:cNvSpPr/>
          <p:nvPr/>
        </p:nvSpPr>
        <p:spPr>
          <a:xfrm>
            <a:off x="925629" y="4000917"/>
            <a:ext cx="4839901" cy="50656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400" dirty="0">
                <a:solidFill>
                  <a:schemeClr val="tx1"/>
                </a:solidFill>
              </a:rPr>
              <a:t>あらゆるライブラリが利用可能、最先端の学習手法、運用手法、緻密な分析が可能</a:t>
            </a:r>
            <a:endParaRPr kumimoji="1" lang="en-US" altLang="ja-JP" sz="1400" dirty="0">
              <a:solidFill>
                <a:schemeClr val="tx1"/>
              </a:solidFill>
            </a:endParaRPr>
          </a:p>
        </p:txBody>
      </p:sp>
      <p:sp>
        <p:nvSpPr>
          <p:cNvPr id="26" name="Rectangle: Rounded Corners 25">
            <a:extLst>
              <a:ext uri="{FF2B5EF4-FFF2-40B4-BE49-F238E27FC236}">
                <a16:creationId xmlns:a16="http://schemas.microsoft.com/office/drawing/2014/main" id="{29DF3FA5-53C5-4529-B925-8523D00D215E}"/>
              </a:ext>
            </a:extLst>
          </p:cNvPr>
          <p:cNvSpPr/>
          <p:nvPr/>
        </p:nvSpPr>
        <p:spPr>
          <a:xfrm>
            <a:off x="6181026" y="4015301"/>
            <a:ext cx="4839901" cy="918145"/>
          </a:xfrm>
          <a:prstGeom prst="roundRect">
            <a:avLst>
              <a:gd name="adj" fmla="val 8083"/>
            </a:avLst>
          </a:prstGeom>
          <a:ln/>
        </p:spPr>
        <p:style>
          <a:lnRef idx="2">
            <a:schemeClr val="dk1"/>
          </a:lnRef>
          <a:fillRef idx="1">
            <a:schemeClr val="lt1"/>
          </a:fillRef>
          <a:effectRef idx="0">
            <a:schemeClr val="dk1"/>
          </a:effectRef>
          <a:fontRef idx="minor">
            <a:schemeClr val="dk1"/>
          </a:fontRef>
        </p:style>
        <p:txBody>
          <a:bodyPr rtlCol="0" anchor="ctr"/>
          <a:lstStyle/>
          <a:p>
            <a:r>
              <a:rPr kumimoji="1" lang="en-US" altLang="ja-JP" sz="1400" dirty="0">
                <a:solidFill>
                  <a:schemeClr val="tx1"/>
                </a:solidFill>
              </a:rPr>
              <a:t>GUI</a:t>
            </a:r>
            <a:r>
              <a:rPr kumimoji="1" lang="ja-JP" altLang="en-US" sz="1400" dirty="0">
                <a:solidFill>
                  <a:schemeClr val="tx1"/>
                </a:solidFill>
              </a:rPr>
              <a:t>で実装されていない機能は使えない</a:t>
            </a:r>
            <a:endParaRPr kumimoji="1" lang="en-US" altLang="ja-JP" sz="1400" dirty="0">
              <a:solidFill>
                <a:schemeClr val="tx1"/>
              </a:solidFill>
            </a:endParaRPr>
          </a:p>
          <a:p>
            <a:pPr marL="285750" indent="-285750">
              <a:buFont typeface="Arial" panose="020B0604020202020204" pitchFamily="34" charset="0"/>
              <a:buChar char="•"/>
            </a:pPr>
            <a:r>
              <a:rPr kumimoji="1" lang="ja-JP" altLang="en-US" sz="1400" dirty="0">
                <a:solidFill>
                  <a:schemeClr val="tx1"/>
                </a:solidFill>
              </a:rPr>
              <a:t>精度向上のチューニングの試行錯誤</a:t>
            </a:r>
            <a:endParaRPr kumimoji="1" lang="en-US" altLang="ja-JP" sz="1400" dirty="0">
              <a:solidFill>
                <a:schemeClr val="tx1"/>
              </a:solidFill>
            </a:endParaRPr>
          </a:p>
          <a:p>
            <a:pPr marL="285750" indent="-285750">
              <a:buFont typeface="Arial" panose="020B0604020202020204" pitchFamily="34" charset="0"/>
              <a:buChar char="•"/>
            </a:pPr>
            <a:r>
              <a:rPr kumimoji="1" lang="ja-JP" altLang="en-US" sz="1400" dirty="0">
                <a:solidFill>
                  <a:schemeClr val="tx1"/>
                </a:solidFill>
              </a:rPr>
              <a:t>モデルの解釈やモデル分析データのチャート化</a:t>
            </a:r>
            <a:endParaRPr kumimoji="1" lang="en-US" altLang="ja-JP" sz="1400" dirty="0">
              <a:solidFill>
                <a:schemeClr val="tx1"/>
              </a:solidFill>
            </a:endParaRPr>
          </a:p>
          <a:p>
            <a:pPr marL="285750" indent="-285750">
              <a:buFont typeface="Arial" panose="020B0604020202020204" pitchFamily="34" charset="0"/>
              <a:buChar char="•"/>
            </a:pPr>
            <a:r>
              <a:rPr kumimoji="1" lang="en-US" altLang="ja-JP" sz="1400" dirty="0" err="1">
                <a:solidFill>
                  <a:schemeClr val="tx1"/>
                </a:solidFill>
              </a:rPr>
              <a:t>Mlops</a:t>
            </a:r>
            <a:r>
              <a:rPr kumimoji="1" lang="ja-JP" altLang="en-US" sz="1400" dirty="0">
                <a:solidFill>
                  <a:schemeClr val="tx1"/>
                </a:solidFill>
              </a:rPr>
              <a:t>機能、モデルの可搬性、</a:t>
            </a:r>
            <a:r>
              <a:rPr kumimoji="1" lang="en-US" altLang="ja-JP" sz="1400" dirty="0">
                <a:solidFill>
                  <a:schemeClr val="tx1"/>
                </a:solidFill>
              </a:rPr>
              <a:t>OSS</a:t>
            </a:r>
            <a:r>
              <a:rPr kumimoji="1" lang="ja-JP" altLang="en-US" sz="1400" dirty="0">
                <a:solidFill>
                  <a:schemeClr val="tx1"/>
                </a:solidFill>
              </a:rPr>
              <a:t>ライブラリの利用</a:t>
            </a:r>
            <a:endParaRPr kumimoji="1" lang="en-US" altLang="ja-JP" sz="1400" dirty="0">
              <a:solidFill>
                <a:schemeClr val="tx1"/>
              </a:solidFill>
            </a:endParaRPr>
          </a:p>
        </p:txBody>
      </p:sp>
      <p:sp>
        <p:nvSpPr>
          <p:cNvPr id="27" name="Rectangle: Rounded Corners 26">
            <a:extLst>
              <a:ext uri="{FF2B5EF4-FFF2-40B4-BE49-F238E27FC236}">
                <a16:creationId xmlns:a16="http://schemas.microsoft.com/office/drawing/2014/main" id="{F1C19AB8-D70E-448D-AFDE-78550F936AA0}"/>
              </a:ext>
            </a:extLst>
          </p:cNvPr>
          <p:cNvSpPr/>
          <p:nvPr/>
        </p:nvSpPr>
        <p:spPr>
          <a:xfrm>
            <a:off x="925629" y="4572193"/>
            <a:ext cx="4839901" cy="44787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400" dirty="0">
                <a:solidFill>
                  <a:schemeClr val="tx1"/>
                </a:solidFill>
              </a:rPr>
              <a:t>あらゆる環境</a:t>
            </a:r>
            <a:r>
              <a:rPr kumimoji="1" lang="en-US" altLang="ja-JP" sz="1400" dirty="0">
                <a:solidFill>
                  <a:schemeClr val="tx1"/>
                </a:solidFill>
              </a:rPr>
              <a:t>(</a:t>
            </a:r>
            <a:r>
              <a:rPr kumimoji="1" lang="ja-JP" altLang="en-US" sz="1400" dirty="0">
                <a:solidFill>
                  <a:schemeClr val="tx1"/>
                </a:solidFill>
              </a:rPr>
              <a:t>オンプレミス、クラウド</a:t>
            </a:r>
            <a:r>
              <a:rPr kumimoji="1" lang="en-US" altLang="ja-JP" sz="1400" dirty="0">
                <a:solidFill>
                  <a:schemeClr val="tx1"/>
                </a:solidFill>
              </a:rPr>
              <a:t>)</a:t>
            </a:r>
            <a:r>
              <a:rPr kumimoji="1" lang="ja-JP" altLang="en-US" sz="1400" dirty="0">
                <a:solidFill>
                  <a:schemeClr val="tx1"/>
                </a:solidFill>
              </a:rPr>
              <a:t>にモデルをデプロイ可能</a:t>
            </a:r>
            <a:endParaRPr kumimoji="1" lang="en-US" altLang="ja-JP" sz="1400" dirty="0">
              <a:solidFill>
                <a:schemeClr val="tx1"/>
              </a:solidFill>
            </a:endParaRPr>
          </a:p>
        </p:txBody>
      </p:sp>
      <p:sp>
        <p:nvSpPr>
          <p:cNvPr id="28" name="Rectangle: Rounded Corners 27">
            <a:extLst>
              <a:ext uri="{FF2B5EF4-FFF2-40B4-BE49-F238E27FC236}">
                <a16:creationId xmlns:a16="http://schemas.microsoft.com/office/drawing/2014/main" id="{3E023F73-FA2C-4B09-BE9B-2563731D07A0}"/>
              </a:ext>
            </a:extLst>
          </p:cNvPr>
          <p:cNvSpPr/>
          <p:nvPr/>
        </p:nvSpPr>
        <p:spPr>
          <a:xfrm>
            <a:off x="6181025" y="4995038"/>
            <a:ext cx="4839901" cy="41436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400" dirty="0">
                <a:solidFill>
                  <a:schemeClr val="tx1"/>
                </a:solidFill>
              </a:rPr>
              <a:t>他の環境にデプロイできない</a:t>
            </a:r>
            <a:r>
              <a:rPr kumimoji="1" lang="en-US" altLang="ja-JP" sz="1400" dirty="0">
                <a:solidFill>
                  <a:schemeClr val="tx1"/>
                </a:solidFill>
              </a:rPr>
              <a:t>(</a:t>
            </a:r>
            <a:r>
              <a:rPr kumimoji="1" lang="ja-JP" altLang="en-US" sz="1400" dirty="0">
                <a:solidFill>
                  <a:schemeClr val="tx1"/>
                </a:solidFill>
              </a:rPr>
              <a:t>デプロイの選択肢がない</a:t>
            </a:r>
            <a:r>
              <a:rPr kumimoji="1" lang="en-US" altLang="ja-JP" sz="1400" dirty="0">
                <a:solidFill>
                  <a:schemeClr val="tx1"/>
                </a:solidFill>
              </a:rPr>
              <a:t>)</a:t>
            </a:r>
          </a:p>
        </p:txBody>
      </p:sp>
    </p:spTree>
    <p:extLst>
      <p:ext uri="{BB962C8B-B14F-4D97-AF65-F5344CB8AC3E}">
        <p14:creationId xmlns:p14="http://schemas.microsoft.com/office/powerpoint/2010/main" val="817398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Redwood">
      <a:majorFont>
        <a:latin typeface="Georgia"/>
        <a:ea typeface="Meiryo UI"/>
        <a:cs typeface=""/>
      </a:majorFont>
      <a:minorFont>
        <a:latin typeface="Oracle Sans Regular"/>
        <a:ea typeface="Meiryo UI"/>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pPr>
      <a:bodyPr rtlCol="0" anchor="ctr"/>
      <a:lstStyle>
        <a:defPPr algn="ctr">
          <a:defRPr kumimoji="1" dirty="0"/>
        </a:defPPr>
      </a:lstStyle>
      <a:style>
        <a:lnRef idx="2">
          <a:schemeClr val="dk1"/>
        </a:lnRef>
        <a:fillRef idx="1">
          <a:schemeClr val="lt1"/>
        </a:fillRef>
        <a:effectRef idx="0">
          <a:schemeClr val="dk1"/>
        </a:effectRef>
        <a:fontRef idx="minor">
          <a:schemeClr val="dk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419B4D94-9318-2D45-B47C-6493BB7E08B3}" vid="{077DFD69-7EF4-F04D-858F-09AC8C7F28A2}"/>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Oracle Redwood Modern v1.1_20210615</Template>
  <TotalTime>42401</TotalTime>
  <Words>5120</Words>
  <Application>Microsoft Office PowerPoint</Application>
  <PresentationFormat>Widescreen</PresentationFormat>
  <Paragraphs>600</Paragraphs>
  <Slides>22</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Meiryo UI</vt:lpstr>
      <vt:lpstr>System Font Regular</vt:lpstr>
      <vt:lpstr>Arial</vt:lpstr>
      <vt:lpstr>Georgia</vt:lpstr>
      <vt:lpstr>Oracle Sans</vt:lpstr>
      <vt:lpstr>Oracle Sans Light</vt:lpstr>
      <vt:lpstr>Oracle Sans Regular</vt:lpstr>
      <vt:lpstr>Oracle Sans Tab</vt:lpstr>
      <vt:lpstr>Oracle Sans Tab Light</vt:lpstr>
      <vt:lpstr>Wingdings</vt:lpstr>
      <vt:lpstr>Parent Master Pillars</vt:lpstr>
      <vt:lpstr>OCI AI Vision Service</vt:lpstr>
      <vt:lpstr>OCI AI・ML製品ポートフォリオ</vt:lpstr>
      <vt:lpstr>OCI AI Services lineup</vt:lpstr>
      <vt:lpstr>OCI AI Vision Service 製品概要</vt:lpstr>
      <vt:lpstr>画像データを使った機械学習の代表的な手法とユースケース</vt:lpstr>
      <vt:lpstr>画像データを使った機械学習の代表的な手法とユースケース</vt:lpstr>
      <vt:lpstr>教師あり学習</vt:lpstr>
      <vt:lpstr>コーディングツールとGUIツール</vt:lpstr>
      <vt:lpstr>コーディングツールとGUIツール　pros and cons</vt:lpstr>
      <vt:lpstr>学習済モデルとカスタムモデル</vt:lpstr>
      <vt:lpstr>AI Vision Service 学習済モデル(サンプル)</vt:lpstr>
      <vt:lpstr>AI Vision Service カスタムモデル</vt:lpstr>
      <vt:lpstr>Data Labeling 対象データとラベル(教師データ)の種類</vt:lpstr>
      <vt:lpstr>Data Labeling のワークフロー</vt:lpstr>
      <vt:lpstr>OCI PaaSからのデータセットの読み込み　</vt:lpstr>
      <vt:lpstr>PowerPoint Presentation</vt:lpstr>
      <vt:lpstr>カスタムモデル　デモンストレーション</vt:lpstr>
      <vt:lpstr>画像分類の分析シナリオ例(1)</vt:lpstr>
      <vt:lpstr>画像分類の分析シナリオ例(2)</vt:lpstr>
      <vt:lpstr>AI・機械学習システムは顧客アプリケーションのパーツ</vt:lpstr>
      <vt:lpstr>AI Services 価格一覧（2023年8月現在）</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FY22 短期集中!! スタートダッシュセミナー</dc:title>
  <dc:creator>Seigo Osawa</dc:creator>
  <cp:lastModifiedBy>Kenichi Sonoda</cp:lastModifiedBy>
  <cp:revision>812</cp:revision>
  <dcterms:created xsi:type="dcterms:W3CDTF">2021-06-25T00:01:32Z</dcterms:created>
  <dcterms:modified xsi:type="dcterms:W3CDTF">2023-08-29T12:10:02Z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